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9"/>
  </p:notesMasterIdLst>
  <p:handoutMasterIdLst>
    <p:handoutMasterId r:id="rId40"/>
  </p:handoutMasterIdLst>
  <p:sldIdLst>
    <p:sldId id="257" r:id="rId5"/>
    <p:sldId id="256" r:id="rId6"/>
    <p:sldId id="2145704952" r:id="rId7"/>
    <p:sldId id="7331" r:id="rId8"/>
    <p:sldId id="262" r:id="rId9"/>
    <p:sldId id="7334" r:id="rId10"/>
    <p:sldId id="259" r:id="rId11"/>
    <p:sldId id="7335" r:id="rId12"/>
    <p:sldId id="448" r:id="rId13"/>
    <p:sldId id="2145704960" r:id="rId14"/>
    <p:sldId id="2145704962" r:id="rId15"/>
    <p:sldId id="444" r:id="rId16"/>
    <p:sldId id="2145704959" r:id="rId17"/>
    <p:sldId id="459" r:id="rId18"/>
    <p:sldId id="2145704955" r:id="rId19"/>
    <p:sldId id="2145704954" r:id="rId20"/>
    <p:sldId id="2145704956" r:id="rId21"/>
    <p:sldId id="2145704957" r:id="rId22"/>
    <p:sldId id="2145704951" r:id="rId23"/>
    <p:sldId id="445" r:id="rId24"/>
    <p:sldId id="7342" r:id="rId25"/>
    <p:sldId id="457" r:id="rId26"/>
    <p:sldId id="260" r:id="rId27"/>
    <p:sldId id="453" r:id="rId28"/>
    <p:sldId id="2145704953" r:id="rId29"/>
    <p:sldId id="261" r:id="rId30"/>
    <p:sldId id="287" r:id="rId31"/>
    <p:sldId id="1289" r:id="rId32"/>
    <p:sldId id="503" r:id="rId33"/>
    <p:sldId id="286" r:id="rId34"/>
    <p:sldId id="378" r:id="rId35"/>
    <p:sldId id="307" r:id="rId36"/>
    <p:sldId id="258" r:id="rId37"/>
    <p:sldId id="7330" r:id="rId38"/>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8" userDrawn="1">
          <p15:clr>
            <a:srgbClr val="A4A3A4"/>
          </p15:clr>
        </p15:guide>
        <p15:guide id="2" pos="38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3B57"/>
    <a:srgbClr val="573C87"/>
    <a:srgbClr val="470A68"/>
    <a:srgbClr val="D8D8D8"/>
    <a:srgbClr val="B5B5B5"/>
    <a:srgbClr val="2C9942"/>
    <a:srgbClr val="00757A"/>
    <a:srgbClr val="139DEC"/>
    <a:srgbClr val="3264A1"/>
    <a:srgbClr val="7E68A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03" autoAdjust="0"/>
    <p:restoredTop sz="63270" autoAdjust="0"/>
  </p:normalViewPr>
  <p:slideViewPr>
    <p:cSldViewPr snapToGrid="0">
      <p:cViewPr varScale="1">
        <p:scale>
          <a:sx n="67" d="100"/>
          <a:sy n="67" d="100"/>
        </p:scale>
        <p:origin x="372" y="72"/>
      </p:cViewPr>
      <p:guideLst>
        <p:guide orient="horz" pos="208"/>
        <p:guide pos="383"/>
      </p:guideLst>
    </p:cSldViewPr>
  </p:slideViewPr>
  <p:notesTextViewPr>
    <p:cViewPr>
      <p:scale>
        <a:sx n="100" d="100"/>
        <a:sy n="100" d="100"/>
      </p:scale>
      <p:origin x="0" y="0"/>
    </p:cViewPr>
  </p:notesTextViewPr>
  <p:sorterViewPr>
    <p:cViewPr>
      <p:scale>
        <a:sx n="150" d="100"/>
        <a:sy n="150" d="100"/>
      </p:scale>
      <p:origin x="0" y="0"/>
    </p:cViewPr>
  </p:sorterViewPr>
  <p:notesViewPr>
    <p:cSldViewPr snapToGrid="0">
      <p:cViewPr varScale="1">
        <p:scale>
          <a:sx n="48" d="100"/>
          <a:sy n="48" d="100"/>
        </p:scale>
        <p:origin x="1828" y="4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[Dec 2021 EOM Report Adv_Leslie copy.xlsx]2B!PivotTable1</c:name>
    <c:fmtId val="13"/>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Account</a:t>
            </a:r>
            <a:r>
              <a:rPr lang="en-US" baseline="0" dirty="0"/>
              <a:t> Balance by Payor</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rgbClr val="00B050"/>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rgbClr val="00B050"/>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rgbClr val="00B050"/>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view3D>
      <c:rotX val="15"/>
      <c:rotY val="20"/>
      <c:depthPercent val="100"/>
      <c:rAngAx val="1"/>
    </c:view3D>
    <c:floor>
      <c:thickness val="0"/>
      <c:spPr>
        <a:noFill/>
        <a:ln>
          <a:noFill/>
        </a:ln>
        <a:effectLst/>
        <a:sp3d/>
      </c:spPr>
    </c:floor>
    <c:sideWall>
      <c:thickness val="0"/>
      <c:spPr>
        <a:solidFill>
          <a:schemeClr val="tx1">
            <a:lumMod val="75000"/>
            <a:lumOff val="25000"/>
            <a:alpha val="88000"/>
          </a:schemeClr>
        </a:solidFill>
        <a:ln>
          <a:noFill/>
        </a:ln>
        <a:effectLst/>
        <a:sp3d/>
      </c:spPr>
    </c:sideWall>
    <c:backWall>
      <c:thickness val="0"/>
      <c:spPr>
        <a:solidFill>
          <a:schemeClr val="tx1">
            <a:lumMod val="75000"/>
            <a:lumOff val="25000"/>
            <a:alpha val="88000"/>
          </a:schemeClr>
        </a:solidFill>
        <a:ln>
          <a:noFill/>
        </a:ln>
        <a:effectLst/>
        <a:sp3d/>
      </c:spPr>
    </c:backWall>
    <c:plotArea>
      <c:layout/>
      <c:bar3DChart>
        <c:barDir val="col"/>
        <c:grouping val="stacked"/>
        <c:varyColors val="0"/>
        <c:ser>
          <c:idx val="0"/>
          <c:order val="0"/>
          <c:tx>
            <c:strRef>
              <c:f>'2B'!$B$3</c:f>
              <c:strCache>
                <c:ptCount val="1"/>
                <c:pt idx="0">
                  <c:v>Total</c:v>
                </c:pt>
              </c:strCache>
            </c:strRef>
          </c:tx>
          <c:spPr>
            <a:solidFill>
              <a:srgbClr val="00B050"/>
            </a:solidFill>
            <a:ln>
              <a:noFill/>
            </a:ln>
            <a:effectLst/>
            <a:sp3d/>
          </c:spPr>
          <c:invertIfNegative val="0"/>
          <c:cat>
            <c:strRef>
              <c:f>'2B'!$A$4:$A$9</c:f>
              <c:strCache>
                <c:ptCount val="5"/>
                <c:pt idx="0">
                  <c:v>Aetna</c:v>
                </c:pt>
                <c:pt idx="1">
                  <c:v>BCBS</c:v>
                </c:pt>
                <c:pt idx="2">
                  <c:v>UHC</c:v>
                </c:pt>
                <c:pt idx="3">
                  <c:v>Humana</c:v>
                </c:pt>
                <c:pt idx="4">
                  <c:v>Cigna </c:v>
                </c:pt>
              </c:strCache>
            </c:strRef>
          </c:cat>
          <c:val>
            <c:numRef>
              <c:f>'2B'!$B$4:$B$9</c:f>
              <c:numCache>
                <c:formatCode>"$"#,##0</c:formatCode>
                <c:ptCount val="5"/>
                <c:pt idx="0">
                  <c:v>42509</c:v>
                </c:pt>
                <c:pt idx="1">
                  <c:v>36427.97</c:v>
                </c:pt>
                <c:pt idx="2">
                  <c:v>23112.48</c:v>
                </c:pt>
                <c:pt idx="3">
                  <c:v>4187.22</c:v>
                </c:pt>
                <c:pt idx="4">
                  <c:v>3431.5600000000004</c:v>
                </c:pt>
              </c:numCache>
            </c:numRef>
          </c:val>
          <c:extLst>
            <c:ext xmlns:c16="http://schemas.microsoft.com/office/drawing/2014/chart" uri="{C3380CC4-5D6E-409C-BE32-E72D297353CC}">
              <c16:uniqueId val="{00000000-6A46-44DD-A2B2-250FD10AD4AF}"/>
            </c:ext>
          </c:extLst>
        </c:ser>
        <c:dLbls>
          <c:showLegendKey val="0"/>
          <c:showVal val="0"/>
          <c:showCatName val="0"/>
          <c:showSerName val="0"/>
          <c:showPercent val="0"/>
          <c:showBubbleSize val="0"/>
        </c:dLbls>
        <c:gapWidth val="150"/>
        <c:shape val="box"/>
        <c:axId val="1494591823"/>
        <c:axId val="1494580175"/>
        <c:axId val="0"/>
      </c:bar3DChart>
      <c:catAx>
        <c:axId val="1494591823"/>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94580175"/>
        <c:crosses val="autoZero"/>
        <c:auto val="1"/>
        <c:lblAlgn val="ctr"/>
        <c:lblOffset val="100"/>
        <c:noMultiLvlLbl val="0"/>
      </c:catAx>
      <c:valAx>
        <c:axId val="1494580175"/>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945918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accent1"/>
      </a:solidFill>
      <a:round/>
    </a:ln>
    <a:effectLst/>
  </c:spPr>
  <c:txPr>
    <a:bodyPr/>
    <a:lstStyle/>
    <a:p>
      <a:pPr>
        <a:defRPr/>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4C0FCF8-DCB7-4C0B-85F9-90D028E06FED}"/>
              </a:ext>
            </a:extLst>
          </p:cNvPr>
          <p:cNvSpPr>
            <a:spLocks noGrp="1"/>
          </p:cNvSpPr>
          <p:nvPr>
            <p:ph type="hdr" sz="quarter"/>
          </p:nvPr>
        </p:nvSpPr>
        <p:spPr>
          <a:xfrm>
            <a:off x="0" y="0"/>
            <a:ext cx="3169920" cy="481727"/>
          </a:xfrm>
          <a:prstGeom prst="rect">
            <a:avLst/>
          </a:prstGeom>
        </p:spPr>
        <p:txBody>
          <a:bodyPr vert="horz" lIns="96651" tIns="48325" rIns="96651" bIns="48325" rtlCol="0"/>
          <a:lstStyle>
            <a:lvl1pPr algn="l">
              <a:defRPr sz="1200"/>
            </a:lvl1pPr>
          </a:lstStyle>
          <a:p>
            <a:endParaRPr lang="en-US"/>
          </a:p>
        </p:txBody>
      </p:sp>
      <p:sp>
        <p:nvSpPr>
          <p:cNvPr id="3" name="Date Placeholder 2">
            <a:extLst>
              <a:ext uri="{FF2B5EF4-FFF2-40B4-BE49-F238E27FC236}">
                <a16:creationId xmlns:a16="http://schemas.microsoft.com/office/drawing/2014/main" id="{025E3266-82EE-468D-9628-A223E29E8E98}"/>
              </a:ext>
            </a:extLst>
          </p:cNvPr>
          <p:cNvSpPr>
            <a:spLocks noGrp="1"/>
          </p:cNvSpPr>
          <p:nvPr>
            <p:ph type="dt" sz="quarter" idx="1"/>
          </p:nvPr>
        </p:nvSpPr>
        <p:spPr>
          <a:xfrm>
            <a:off x="4143587" y="0"/>
            <a:ext cx="3169920" cy="481727"/>
          </a:xfrm>
          <a:prstGeom prst="rect">
            <a:avLst/>
          </a:prstGeom>
        </p:spPr>
        <p:txBody>
          <a:bodyPr vert="horz" lIns="96651" tIns="48325" rIns="96651" bIns="48325" rtlCol="0"/>
          <a:lstStyle>
            <a:lvl1pPr algn="r">
              <a:defRPr sz="1200"/>
            </a:lvl1pPr>
          </a:lstStyle>
          <a:p>
            <a:fld id="{4913D448-4618-4F54-A429-B849D62B7B1A}" type="datetimeFigureOut">
              <a:rPr lang="en-US" smtClean="0"/>
              <a:t>1/10/2023</a:t>
            </a:fld>
            <a:endParaRPr lang="en-US"/>
          </a:p>
        </p:txBody>
      </p:sp>
      <p:sp>
        <p:nvSpPr>
          <p:cNvPr id="5" name="Slide Number Placeholder 4">
            <a:extLst>
              <a:ext uri="{FF2B5EF4-FFF2-40B4-BE49-F238E27FC236}">
                <a16:creationId xmlns:a16="http://schemas.microsoft.com/office/drawing/2014/main" id="{D2903D8D-870C-4BAC-92B7-198C8C5F3122}"/>
              </a:ext>
            </a:extLst>
          </p:cNvPr>
          <p:cNvSpPr>
            <a:spLocks noGrp="1"/>
          </p:cNvSpPr>
          <p:nvPr>
            <p:ph type="sldNum" sz="quarter" idx="3"/>
          </p:nvPr>
        </p:nvSpPr>
        <p:spPr>
          <a:xfrm>
            <a:off x="4143587" y="9119474"/>
            <a:ext cx="3169920" cy="481726"/>
          </a:xfrm>
          <a:prstGeom prst="rect">
            <a:avLst/>
          </a:prstGeom>
        </p:spPr>
        <p:txBody>
          <a:bodyPr vert="horz" lIns="96651" tIns="48325" rIns="96651" bIns="48325" rtlCol="0" anchor="b"/>
          <a:lstStyle>
            <a:lvl1pPr algn="r">
              <a:defRPr sz="1200"/>
            </a:lvl1pPr>
          </a:lstStyle>
          <a:p>
            <a:fld id="{3F3EBF10-30A3-48B7-8C9F-84B5B754A378}" type="slidenum">
              <a:rPr lang="en-US" smtClean="0"/>
              <a:t>‹#›</a:t>
            </a:fld>
            <a:endParaRPr lang="en-US"/>
          </a:p>
        </p:txBody>
      </p:sp>
    </p:spTree>
    <p:extLst>
      <p:ext uri="{BB962C8B-B14F-4D97-AF65-F5344CB8AC3E}">
        <p14:creationId xmlns:p14="http://schemas.microsoft.com/office/powerpoint/2010/main" val="781822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1" tIns="48325" rIns="96651" bIns="48325"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51" tIns="48325" rIns="96651" bIns="48325" rtlCol="0"/>
          <a:lstStyle>
            <a:lvl1pPr algn="r">
              <a:defRPr sz="1200"/>
            </a:lvl1pPr>
          </a:lstStyle>
          <a:p>
            <a:fld id="{2D9E8006-5189-4392-9672-B2C1C9237F74}" type="datetimeFigureOut">
              <a:rPr lang="en-US" smtClean="0"/>
              <a:t>1/10/2023</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1" tIns="48325" rIns="96651" bIns="48325" rtlCol="0" anchor="ctr"/>
          <a:lstStyle/>
          <a:p>
            <a:endParaRPr lang="en-US"/>
          </a:p>
        </p:txBody>
      </p:sp>
      <p:sp>
        <p:nvSpPr>
          <p:cNvPr id="5" name="Notes Placeholder 4"/>
          <p:cNvSpPr>
            <a:spLocks noGrp="1"/>
          </p:cNvSpPr>
          <p:nvPr>
            <p:ph type="body" sz="quarter" idx="3"/>
          </p:nvPr>
        </p:nvSpPr>
        <p:spPr>
          <a:xfrm>
            <a:off x="731521" y="4620578"/>
            <a:ext cx="5852160" cy="3780472"/>
          </a:xfrm>
          <a:prstGeom prst="rect">
            <a:avLst/>
          </a:prstGeom>
        </p:spPr>
        <p:txBody>
          <a:bodyPr vert="horz" lIns="96651" tIns="48325" rIns="96651" bIns="4832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51" tIns="48325" rIns="96651" bIns="48325"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51" tIns="48325" rIns="96651" bIns="48325" rtlCol="0" anchor="b"/>
          <a:lstStyle>
            <a:lvl1pPr algn="r">
              <a:defRPr sz="1200"/>
            </a:lvl1pPr>
          </a:lstStyle>
          <a:p>
            <a:fld id="{2DBA7542-6E76-455E-9C53-BF968FF546E6}" type="slidenum">
              <a:rPr lang="en-US" smtClean="0"/>
              <a:t>‹#›</a:t>
            </a:fld>
            <a:endParaRPr lang="en-US"/>
          </a:p>
        </p:txBody>
      </p:sp>
    </p:spTree>
    <p:extLst>
      <p:ext uri="{BB962C8B-B14F-4D97-AF65-F5344CB8AC3E}">
        <p14:creationId xmlns:p14="http://schemas.microsoft.com/office/powerpoint/2010/main" val="3717040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BA7542-6E76-455E-9C53-BF968FF546E6}" type="slidenum">
              <a:rPr lang="en-US" smtClean="0"/>
              <a:t>1</a:t>
            </a:fld>
            <a:endParaRPr lang="en-US"/>
          </a:p>
        </p:txBody>
      </p:sp>
    </p:spTree>
    <p:extLst>
      <p:ext uri="{BB962C8B-B14F-4D97-AF65-F5344CB8AC3E}">
        <p14:creationId xmlns:p14="http://schemas.microsoft.com/office/powerpoint/2010/main" val="623467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altLang="en-US" b="1" dirty="0"/>
          </a:p>
          <a:p>
            <a:pPr eaLnBrk="1" hangingPunct="1"/>
            <a:endParaRPr lang="en-US" altLang="en-US" b="1" dirty="0"/>
          </a:p>
          <a:p>
            <a:endParaRPr lang="en-US" dirty="0"/>
          </a:p>
        </p:txBody>
      </p:sp>
      <p:sp>
        <p:nvSpPr>
          <p:cNvPr id="4" name="Slide Number Placeholder 3"/>
          <p:cNvSpPr>
            <a:spLocks noGrp="1"/>
          </p:cNvSpPr>
          <p:nvPr>
            <p:ph type="sldNum" sz="quarter" idx="5"/>
          </p:nvPr>
        </p:nvSpPr>
        <p:spPr/>
        <p:txBody>
          <a:bodyPr/>
          <a:lstStyle/>
          <a:p>
            <a:fld id="{2DBA7542-6E76-455E-9C53-BF968FF546E6}" type="slidenum">
              <a:rPr lang="en-US" smtClean="0"/>
              <a:t>10</a:t>
            </a:fld>
            <a:endParaRPr lang="en-US"/>
          </a:p>
        </p:txBody>
      </p:sp>
    </p:spTree>
    <p:extLst>
      <p:ext uri="{BB962C8B-B14F-4D97-AF65-F5344CB8AC3E}">
        <p14:creationId xmlns:p14="http://schemas.microsoft.com/office/powerpoint/2010/main" val="19230979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BA7542-6E76-455E-9C53-BF968FF546E6}" type="slidenum">
              <a:rPr lang="en-US" smtClean="0"/>
              <a:t>11</a:t>
            </a:fld>
            <a:endParaRPr lang="en-US"/>
          </a:p>
        </p:txBody>
      </p:sp>
    </p:spTree>
    <p:extLst>
      <p:ext uri="{BB962C8B-B14F-4D97-AF65-F5344CB8AC3E}">
        <p14:creationId xmlns:p14="http://schemas.microsoft.com/office/powerpoint/2010/main" val="40019292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4F8D0CC3-21EE-462A-AADD-9E6C08CBD0B3}"/>
              </a:ext>
            </a:extLst>
          </p:cNvPr>
          <p:cNvSpPr>
            <a:spLocks noGrp="1" noRot="1" noChangeAspect="1" noChangeArrowheads="1" noTextEdit="1"/>
          </p:cNvSpPr>
          <p:nvPr>
            <p:ph type="sldImg"/>
          </p:nvPr>
        </p:nvSpPr>
        <p:spPr bwMode="auto">
          <a:xfrm>
            <a:off x="777875" y="1200150"/>
            <a:ext cx="5759450" cy="32400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9BA2B74A-F361-4CDB-922B-9E454A6A3E2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2532" name="Slide Number Placeholder 3">
            <a:extLst>
              <a:ext uri="{FF2B5EF4-FFF2-40B4-BE49-F238E27FC236}">
                <a16:creationId xmlns:a16="http://schemas.microsoft.com/office/drawing/2014/main" id="{E960BE8A-B759-4F4C-AE3E-965AE819D89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08778" indent="-310423">
              <a:defRPr>
                <a:solidFill>
                  <a:schemeClr val="tx1"/>
                </a:solidFill>
                <a:latin typeface="Calibri" panose="020F0502020204030204" pitchFamily="34" charset="0"/>
              </a:defRPr>
            </a:lvl2pPr>
            <a:lvl3pPr marL="1243370" indent="-248338">
              <a:defRPr>
                <a:solidFill>
                  <a:schemeClr val="tx1"/>
                </a:solidFill>
                <a:latin typeface="Calibri" panose="020F0502020204030204" pitchFamily="34" charset="0"/>
              </a:defRPr>
            </a:lvl3pPr>
            <a:lvl4pPr marL="1741725" indent="-248338">
              <a:defRPr>
                <a:solidFill>
                  <a:schemeClr val="tx1"/>
                </a:solidFill>
                <a:latin typeface="Calibri" panose="020F0502020204030204" pitchFamily="34" charset="0"/>
              </a:defRPr>
            </a:lvl4pPr>
            <a:lvl5pPr marL="2240080" indent="-248338">
              <a:defRPr>
                <a:solidFill>
                  <a:schemeClr val="tx1"/>
                </a:solidFill>
                <a:latin typeface="Calibri" panose="020F0502020204030204" pitchFamily="34" charset="0"/>
              </a:defRPr>
            </a:lvl5pPr>
            <a:lvl6pPr marL="2723333" indent="-248338" eaLnBrk="0" fontAlgn="base" hangingPunct="0">
              <a:spcBef>
                <a:spcPct val="0"/>
              </a:spcBef>
              <a:spcAft>
                <a:spcPct val="0"/>
              </a:spcAft>
              <a:defRPr>
                <a:solidFill>
                  <a:schemeClr val="tx1"/>
                </a:solidFill>
                <a:latin typeface="Calibri" panose="020F0502020204030204" pitchFamily="34" charset="0"/>
              </a:defRPr>
            </a:lvl6pPr>
            <a:lvl7pPr marL="3206585" indent="-248338" eaLnBrk="0" fontAlgn="base" hangingPunct="0">
              <a:spcBef>
                <a:spcPct val="0"/>
              </a:spcBef>
              <a:spcAft>
                <a:spcPct val="0"/>
              </a:spcAft>
              <a:defRPr>
                <a:solidFill>
                  <a:schemeClr val="tx1"/>
                </a:solidFill>
                <a:latin typeface="Calibri" panose="020F0502020204030204" pitchFamily="34" charset="0"/>
              </a:defRPr>
            </a:lvl7pPr>
            <a:lvl8pPr marL="3689839" indent="-248338" eaLnBrk="0" fontAlgn="base" hangingPunct="0">
              <a:spcBef>
                <a:spcPct val="0"/>
              </a:spcBef>
              <a:spcAft>
                <a:spcPct val="0"/>
              </a:spcAft>
              <a:defRPr>
                <a:solidFill>
                  <a:schemeClr val="tx1"/>
                </a:solidFill>
                <a:latin typeface="Calibri" panose="020F0502020204030204" pitchFamily="34" charset="0"/>
              </a:defRPr>
            </a:lvl8pPr>
            <a:lvl9pPr marL="4173091" indent="-248338" eaLnBrk="0" fontAlgn="base" hangingPunct="0">
              <a:spcBef>
                <a:spcPct val="0"/>
              </a:spcBef>
              <a:spcAft>
                <a:spcPct val="0"/>
              </a:spcAft>
              <a:defRPr>
                <a:solidFill>
                  <a:schemeClr val="tx1"/>
                </a:solidFill>
                <a:latin typeface="Calibri" panose="020F0502020204030204" pitchFamily="34" charset="0"/>
              </a:defRPr>
            </a:lvl9pPr>
          </a:lstStyle>
          <a:p>
            <a:fld id="{C0C1D0C9-0693-43B2-9364-5945BBBE598B}" type="slidenum">
              <a:rPr lang="en-US" altLang="en-US" smtClean="0"/>
              <a:pPr/>
              <a:t>12</a:t>
            </a:fld>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BA7542-6E76-455E-9C53-BF968FF546E6}" type="slidenum">
              <a:rPr lang="en-US" smtClean="0"/>
              <a:t>13</a:t>
            </a:fld>
            <a:endParaRPr lang="en-US"/>
          </a:p>
        </p:txBody>
      </p:sp>
    </p:spTree>
    <p:extLst>
      <p:ext uri="{BB962C8B-B14F-4D97-AF65-F5344CB8AC3E}">
        <p14:creationId xmlns:p14="http://schemas.microsoft.com/office/powerpoint/2010/main" val="11725105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9C26AE50-E2E3-47E8-A544-4DFB8C9A0387}"/>
              </a:ext>
            </a:extLst>
          </p:cNvPr>
          <p:cNvSpPr>
            <a:spLocks noGrp="1" noRot="1" noChangeAspect="1" noChangeArrowheads="1" noTextEdit="1"/>
          </p:cNvSpPr>
          <p:nvPr>
            <p:ph type="sldImg"/>
          </p:nvPr>
        </p:nvSpPr>
        <p:spPr bwMode="auto">
          <a:xfrm>
            <a:off x="777875" y="1200150"/>
            <a:ext cx="5759450" cy="32400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0D05191E-7DE8-4BEE-BD73-0E9B8528785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p:txBody>
      </p:sp>
      <p:sp>
        <p:nvSpPr>
          <p:cNvPr id="28676" name="Slide Number Placeholder 3">
            <a:extLst>
              <a:ext uri="{FF2B5EF4-FFF2-40B4-BE49-F238E27FC236}">
                <a16:creationId xmlns:a16="http://schemas.microsoft.com/office/drawing/2014/main" id="{20443F70-FDC2-4B26-8F2E-E0FFF6B9EC9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85286" indent="-302033">
              <a:defRPr>
                <a:solidFill>
                  <a:schemeClr val="tx1"/>
                </a:solidFill>
                <a:latin typeface="Calibri" panose="020F0502020204030204" pitchFamily="34" charset="0"/>
              </a:defRPr>
            </a:lvl2pPr>
            <a:lvl3pPr marL="1208133" indent="-241626">
              <a:defRPr>
                <a:solidFill>
                  <a:schemeClr val="tx1"/>
                </a:solidFill>
                <a:latin typeface="Calibri" panose="020F0502020204030204" pitchFamily="34" charset="0"/>
              </a:defRPr>
            </a:lvl3pPr>
            <a:lvl4pPr marL="1691385" indent="-241626">
              <a:defRPr>
                <a:solidFill>
                  <a:schemeClr val="tx1"/>
                </a:solidFill>
                <a:latin typeface="Calibri" panose="020F0502020204030204" pitchFamily="34" charset="0"/>
              </a:defRPr>
            </a:lvl4pPr>
            <a:lvl5pPr marL="2174639" indent="-241626">
              <a:defRPr>
                <a:solidFill>
                  <a:schemeClr val="tx1"/>
                </a:solidFill>
                <a:latin typeface="Calibri" panose="020F0502020204030204" pitchFamily="34" charset="0"/>
              </a:defRPr>
            </a:lvl5pPr>
            <a:lvl6pPr marL="2657891" indent="-241626" eaLnBrk="0" fontAlgn="base" hangingPunct="0">
              <a:spcBef>
                <a:spcPct val="0"/>
              </a:spcBef>
              <a:spcAft>
                <a:spcPct val="0"/>
              </a:spcAft>
              <a:defRPr>
                <a:solidFill>
                  <a:schemeClr val="tx1"/>
                </a:solidFill>
                <a:latin typeface="Calibri" panose="020F0502020204030204" pitchFamily="34" charset="0"/>
              </a:defRPr>
            </a:lvl6pPr>
            <a:lvl7pPr marL="3141145" indent="-241626" eaLnBrk="0" fontAlgn="base" hangingPunct="0">
              <a:spcBef>
                <a:spcPct val="0"/>
              </a:spcBef>
              <a:spcAft>
                <a:spcPct val="0"/>
              </a:spcAft>
              <a:defRPr>
                <a:solidFill>
                  <a:schemeClr val="tx1"/>
                </a:solidFill>
                <a:latin typeface="Calibri" panose="020F0502020204030204" pitchFamily="34" charset="0"/>
              </a:defRPr>
            </a:lvl7pPr>
            <a:lvl8pPr marL="3624398" indent="-241626" eaLnBrk="0" fontAlgn="base" hangingPunct="0">
              <a:spcBef>
                <a:spcPct val="0"/>
              </a:spcBef>
              <a:spcAft>
                <a:spcPct val="0"/>
              </a:spcAft>
              <a:defRPr>
                <a:solidFill>
                  <a:schemeClr val="tx1"/>
                </a:solidFill>
                <a:latin typeface="Calibri" panose="020F0502020204030204" pitchFamily="34" charset="0"/>
              </a:defRPr>
            </a:lvl8pPr>
            <a:lvl9pPr marL="4107651" indent="-241626" eaLnBrk="0" fontAlgn="base" hangingPunct="0">
              <a:spcBef>
                <a:spcPct val="0"/>
              </a:spcBef>
              <a:spcAft>
                <a:spcPct val="0"/>
              </a:spcAft>
              <a:defRPr>
                <a:solidFill>
                  <a:schemeClr val="tx1"/>
                </a:solidFill>
                <a:latin typeface="Calibri" panose="020F0502020204030204" pitchFamily="34" charset="0"/>
              </a:defRPr>
            </a:lvl9pPr>
          </a:lstStyle>
          <a:p>
            <a:fld id="{C46063A4-304D-4505-A68C-CAB1FC30C08F}" type="slidenum">
              <a:rPr lang="en-US" altLang="en-US" smtClean="0"/>
              <a:pPr/>
              <a:t>14</a:t>
            </a:fld>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9C26AE50-E2E3-47E8-A544-4DFB8C9A0387}"/>
              </a:ext>
            </a:extLst>
          </p:cNvPr>
          <p:cNvSpPr>
            <a:spLocks noGrp="1" noRot="1" noChangeAspect="1" noChangeArrowheads="1" noTextEdit="1"/>
          </p:cNvSpPr>
          <p:nvPr>
            <p:ph type="sldImg"/>
          </p:nvPr>
        </p:nvSpPr>
        <p:spPr bwMode="auto">
          <a:xfrm>
            <a:off x="777875" y="1200150"/>
            <a:ext cx="5759450" cy="32400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0D05191E-7DE8-4BEE-BD73-0E9B8528785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
        <p:nvSpPr>
          <p:cNvPr id="28676" name="Slide Number Placeholder 3">
            <a:extLst>
              <a:ext uri="{FF2B5EF4-FFF2-40B4-BE49-F238E27FC236}">
                <a16:creationId xmlns:a16="http://schemas.microsoft.com/office/drawing/2014/main" id="{20443F70-FDC2-4B26-8F2E-E0FFF6B9EC9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85286" indent="-302033">
              <a:defRPr>
                <a:solidFill>
                  <a:schemeClr val="tx1"/>
                </a:solidFill>
                <a:latin typeface="Calibri" panose="020F0502020204030204" pitchFamily="34" charset="0"/>
              </a:defRPr>
            </a:lvl2pPr>
            <a:lvl3pPr marL="1208133" indent="-241626">
              <a:defRPr>
                <a:solidFill>
                  <a:schemeClr val="tx1"/>
                </a:solidFill>
                <a:latin typeface="Calibri" panose="020F0502020204030204" pitchFamily="34" charset="0"/>
              </a:defRPr>
            </a:lvl3pPr>
            <a:lvl4pPr marL="1691385" indent="-241626">
              <a:defRPr>
                <a:solidFill>
                  <a:schemeClr val="tx1"/>
                </a:solidFill>
                <a:latin typeface="Calibri" panose="020F0502020204030204" pitchFamily="34" charset="0"/>
              </a:defRPr>
            </a:lvl4pPr>
            <a:lvl5pPr marL="2174639" indent="-241626">
              <a:defRPr>
                <a:solidFill>
                  <a:schemeClr val="tx1"/>
                </a:solidFill>
                <a:latin typeface="Calibri" panose="020F0502020204030204" pitchFamily="34" charset="0"/>
              </a:defRPr>
            </a:lvl5pPr>
            <a:lvl6pPr marL="2657891" indent="-241626" eaLnBrk="0" fontAlgn="base" hangingPunct="0">
              <a:spcBef>
                <a:spcPct val="0"/>
              </a:spcBef>
              <a:spcAft>
                <a:spcPct val="0"/>
              </a:spcAft>
              <a:defRPr>
                <a:solidFill>
                  <a:schemeClr val="tx1"/>
                </a:solidFill>
                <a:latin typeface="Calibri" panose="020F0502020204030204" pitchFamily="34" charset="0"/>
              </a:defRPr>
            </a:lvl6pPr>
            <a:lvl7pPr marL="3141145" indent="-241626" eaLnBrk="0" fontAlgn="base" hangingPunct="0">
              <a:spcBef>
                <a:spcPct val="0"/>
              </a:spcBef>
              <a:spcAft>
                <a:spcPct val="0"/>
              </a:spcAft>
              <a:defRPr>
                <a:solidFill>
                  <a:schemeClr val="tx1"/>
                </a:solidFill>
                <a:latin typeface="Calibri" panose="020F0502020204030204" pitchFamily="34" charset="0"/>
              </a:defRPr>
            </a:lvl7pPr>
            <a:lvl8pPr marL="3624398" indent="-241626" eaLnBrk="0" fontAlgn="base" hangingPunct="0">
              <a:spcBef>
                <a:spcPct val="0"/>
              </a:spcBef>
              <a:spcAft>
                <a:spcPct val="0"/>
              </a:spcAft>
              <a:defRPr>
                <a:solidFill>
                  <a:schemeClr val="tx1"/>
                </a:solidFill>
                <a:latin typeface="Calibri" panose="020F0502020204030204" pitchFamily="34" charset="0"/>
              </a:defRPr>
            </a:lvl8pPr>
            <a:lvl9pPr marL="4107651" indent="-241626" eaLnBrk="0" fontAlgn="base" hangingPunct="0">
              <a:spcBef>
                <a:spcPct val="0"/>
              </a:spcBef>
              <a:spcAft>
                <a:spcPct val="0"/>
              </a:spcAft>
              <a:defRPr>
                <a:solidFill>
                  <a:schemeClr val="tx1"/>
                </a:solidFill>
                <a:latin typeface="Calibri" panose="020F0502020204030204" pitchFamily="34" charset="0"/>
              </a:defRPr>
            </a:lvl9pPr>
          </a:lstStyle>
          <a:p>
            <a:fld id="{C46063A4-304D-4505-A68C-CAB1FC30C08F}" type="slidenum">
              <a:rPr lang="en-US" altLang="en-US" smtClean="0"/>
              <a:pPr/>
              <a:t>15</a:t>
            </a:fld>
            <a:endParaRPr lang="en-US" altLang="en-US" dirty="0"/>
          </a:p>
        </p:txBody>
      </p:sp>
    </p:spTree>
    <p:extLst>
      <p:ext uri="{BB962C8B-B14F-4D97-AF65-F5344CB8AC3E}">
        <p14:creationId xmlns:p14="http://schemas.microsoft.com/office/powerpoint/2010/main" val="23049137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9C26AE50-E2E3-47E8-A544-4DFB8C9A0387}"/>
              </a:ext>
            </a:extLst>
          </p:cNvPr>
          <p:cNvSpPr>
            <a:spLocks noGrp="1" noRot="1" noChangeAspect="1" noChangeArrowheads="1" noTextEdit="1"/>
          </p:cNvSpPr>
          <p:nvPr>
            <p:ph type="sldImg"/>
          </p:nvPr>
        </p:nvSpPr>
        <p:spPr bwMode="auto">
          <a:xfrm>
            <a:off x="777875" y="1200150"/>
            <a:ext cx="5759450" cy="32400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0D05191E-7DE8-4BEE-BD73-0E9B8528785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a:p>
            <a:pPr eaLnBrk="1" hangingPunct="1"/>
            <a:endParaRPr lang="en-US" altLang="en-US" dirty="0"/>
          </a:p>
        </p:txBody>
      </p:sp>
      <p:sp>
        <p:nvSpPr>
          <p:cNvPr id="28676" name="Slide Number Placeholder 3">
            <a:extLst>
              <a:ext uri="{FF2B5EF4-FFF2-40B4-BE49-F238E27FC236}">
                <a16:creationId xmlns:a16="http://schemas.microsoft.com/office/drawing/2014/main" id="{20443F70-FDC2-4B26-8F2E-E0FFF6B9EC9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85286" indent="-302033">
              <a:defRPr>
                <a:solidFill>
                  <a:schemeClr val="tx1"/>
                </a:solidFill>
                <a:latin typeface="Calibri" panose="020F0502020204030204" pitchFamily="34" charset="0"/>
              </a:defRPr>
            </a:lvl2pPr>
            <a:lvl3pPr marL="1208133" indent="-241626">
              <a:defRPr>
                <a:solidFill>
                  <a:schemeClr val="tx1"/>
                </a:solidFill>
                <a:latin typeface="Calibri" panose="020F0502020204030204" pitchFamily="34" charset="0"/>
              </a:defRPr>
            </a:lvl3pPr>
            <a:lvl4pPr marL="1691385" indent="-241626">
              <a:defRPr>
                <a:solidFill>
                  <a:schemeClr val="tx1"/>
                </a:solidFill>
                <a:latin typeface="Calibri" panose="020F0502020204030204" pitchFamily="34" charset="0"/>
              </a:defRPr>
            </a:lvl4pPr>
            <a:lvl5pPr marL="2174639" indent="-241626">
              <a:defRPr>
                <a:solidFill>
                  <a:schemeClr val="tx1"/>
                </a:solidFill>
                <a:latin typeface="Calibri" panose="020F0502020204030204" pitchFamily="34" charset="0"/>
              </a:defRPr>
            </a:lvl5pPr>
            <a:lvl6pPr marL="2657891" indent="-241626" eaLnBrk="0" fontAlgn="base" hangingPunct="0">
              <a:spcBef>
                <a:spcPct val="0"/>
              </a:spcBef>
              <a:spcAft>
                <a:spcPct val="0"/>
              </a:spcAft>
              <a:defRPr>
                <a:solidFill>
                  <a:schemeClr val="tx1"/>
                </a:solidFill>
                <a:latin typeface="Calibri" panose="020F0502020204030204" pitchFamily="34" charset="0"/>
              </a:defRPr>
            </a:lvl6pPr>
            <a:lvl7pPr marL="3141145" indent="-241626" eaLnBrk="0" fontAlgn="base" hangingPunct="0">
              <a:spcBef>
                <a:spcPct val="0"/>
              </a:spcBef>
              <a:spcAft>
                <a:spcPct val="0"/>
              </a:spcAft>
              <a:defRPr>
                <a:solidFill>
                  <a:schemeClr val="tx1"/>
                </a:solidFill>
                <a:latin typeface="Calibri" panose="020F0502020204030204" pitchFamily="34" charset="0"/>
              </a:defRPr>
            </a:lvl7pPr>
            <a:lvl8pPr marL="3624398" indent="-241626" eaLnBrk="0" fontAlgn="base" hangingPunct="0">
              <a:spcBef>
                <a:spcPct val="0"/>
              </a:spcBef>
              <a:spcAft>
                <a:spcPct val="0"/>
              </a:spcAft>
              <a:defRPr>
                <a:solidFill>
                  <a:schemeClr val="tx1"/>
                </a:solidFill>
                <a:latin typeface="Calibri" panose="020F0502020204030204" pitchFamily="34" charset="0"/>
              </a:defRPr>
            </a:lvl8pPr>
            <a:lvl9pPr marL="4107651" indent="-241626" eaLnBrk="0" fontAlgn="base" hangingPunct="0">
              <a:spcBef>
                <a:spcPct val="0"/>
              </a:spcBef>
              <a:spcAft>
                <a:spcPct val="0"/>
              </a:spcAft>
              <a:defRPr>
                <a:solidFill>
                  <a:schemeClr val="tx1"/>
                </a:solidFill>
                <a:latin typeface="Calibri" panose="020F0502020204030204" pitchFamily="34" charset="0"/>
              </a:defRPr>
            </a:lvl9pPr>
          </a:lstStyle>
          <a:p>
            <a:fld id="{C46063A4-304D-4505-A68C-CAB1FC30C08F}" type="slidenum">
              <a:rPr lang="en-US" altLang="en-US" smtClean="0"/>
              <a:pPr/>
              <a:t>16</a:t>
            </a:fld>
            <a:endParaRPr lang="en-US" altLang="en-US" dirty="0"/>
          </a:p>
        </p:txBody>
      </p:sp>
    </p:spTree>
    <p:extLst>
      <p:ext uri="{BB962C8B-B14F-4D97-AF65-F5344CB8AC3E}">
        <p14:creationId xmlns:p14="http://schemas.microsoft.com/office/powerpoint/2010/main" val="36176729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9C26AE50-E2E3-47E8-A544-4DFB8C9A0387}"/>
              </a:ext>
            </a:extLst>
          </p:cNvPr>
          <p:cNvSpPr>
            <a:spLocks noGrp="1" noRot="1" noChangeAspect="1" noChangeArrowheads="1" noTextEdit="1"/>
          </p:cNvSpPr>
          <p:nvPr>
            <p:ph type="sldImg"/>
          </p:nvPr>
        </p:nvSpPr>
        <p:spPr bwMode="auto">
          <a:xfrm>
            <a:off x="777875" y="1200150"/>
            <a:ext cx="5759450" cy="32400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0D05191E-7DE8-4BEE-BD73-0E9B8528785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
        <p:nvSpPr>
          <p:cNvPr id="28676" name="Slide Number Placeholder 3">
            <a:extLst>
              <a:ext uri="{FF2B5EF4-FFF2-40B4-BE49-F238E27FC236}">
                <a16:creationId xmlns:a16="http://schemas.microsoft.com/office/drawing/2014/main" id="{20443F70-FDC2-4B26-8F2E-E0FFF6B9EC9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85286" indent="-302033">
              <a:defRPr>
                <a:solidFill>
                  <a:schemeClr val="tx1"/>
                </a:solidFill>
                <a:latin typeface="Calibri" panose="020F0502020204030204" pitchFamily="34" charset="0"/>
              </a:defRPr>
            </a:lvl2pPr>
            <a:lvl3pPr marL="1208133" indent="-241626">
              <a:defRPr>
                <a:solidFill>
                  <a:schemeClr val="tx1"/>
                </a:solidFill>
                <a:latin typeface="Calibri" panose="020F0502020204030204" pitchFamily="34" charset="0"/>
              </a:defRPr>
            </a:lvl3pPr>
            <a:lvl4pPr marL="1691385" indent="-241626">
              <a:defRPr>
                <a:solidFill>
                  <a:schemeClr val="tx1"/>
                </a:solidFill>
                <a:latin typeface="Calibri" panose="020F0502020204030204" pitchFamily="34" charset="0"/>
              </a:defRPr>
            </a:lvl4pPr>
            <a:lvl5pPr marL="2174639" indent="-241626">
              <a:defRPr>
                <a:solidFill>
                  <a:schemeClr val="tx1"/>
                </a:solidFill>
                <a:latin typeface="Calibri" panose="020F0502020204030204" pitchFamily="34" charset="0"/>
              </a:defRPr>
            </a:lvl5pPr>
            <a:lvl6pPr marL="2657891" indent="-241626" eaLnBrk="0" fontAlgn="base" hangingPunct="0">
              <a:spcBef>
                <a:spcPct val="0"/>
              </a:spcBef>
              <a:spcAft>
                <a:spcPct val="0"/>
              </a:spcAft>
              <a:defRPr>
                <a:solidFill>
                  <a:schemeClr val="tx1"/>
                </a:solidFill>
                <a:latin typeface="Calibri" panose="020F0502020204030204" pitchFamily="34" charset="0"/>
              </a:defRPr>
            </a:lvl6pPr>
            <a:lvl7pPr marL="3141145" indent="-241626" eaLnBrk="0" fontAlgn="base" hangingPunct="0">
              <a:spcBef>
                <a:spcPct val="0"/>
              </a:spcBef>
              <a:spcAft>
                <a:spcPct val="0"/>
              </a:spcAft>
              <a:defRPr>
                <a:solidFill>
                  <a:schemeClr val="tx1"/>
                </a:solidFill>
                <a:latin typeface="Calibri" panose="020F0502020204030204" pitchFamily="34" charset="0"/>
              </a:defRPr>
            </a:lvl7pPr>
            <a:lvl8pPr marL="3624398" indent="-241626" eaLnBrk="0" fontAlgn="base" hangingPunct="0">
              <a:spcBef>
                <a:spcPct val="0"/>
              </a:spcBef>
              <a:spcAft>
                <a:spcPct val="0"/>
              </a:spcAft>
              <a:defRPr>
                <a:solidFill>
                  <a:schemeClr val="tx1"/>
                </a:solidFill>
                <a:latin typeface="Calibri" panose="020F0502020204030204" pitchFamily="34" charset="0"/>
              </a:defRPr>
            </a:lvl8pPr>
            <a:lvl9pPr marL="4107651" indent="-241626" eaLnBrk="0" fontAlgn="base" hangingPunct="0">
              <a:spcBef>
                <a:spcPct val="0"/>
              </a:spcBef>
              <a:spcAft>
                <a:spcPct val="0"/>
              </a:spcAft>
              <a:defRPr>
                <a:solidFill>
                  <a:schemeClr val="tx1"/>
                </a:solidFill>
                <a:latin typeface="Calibri" panose="020F0502020204030204" pitchFamily="34" charset="0"/>
              </a:defRPr>
            </a:lvl9pPr>
          </a:lstStyle>
          <a:p>
            <a:fld id="{C46063A4-304D-4505-A68C-CAB1FC30C08F}" type="slidenum">
              <a:rPr lang="en-US" altLang="en-US" smtClean="0"/>
              <a:pPr/>
              <a:t>17</a:t>
            </a:fld>
            <a:endParaRPr lang="en-US" altLang="en-US" dirty="0"/>
          </a:p>
        </p:txBody>
      </p:sp>
    </p:spTree>
    <p:extLst>
      <p:ext uri="{BB962C8B-B14F-4D97-AF65-F5344CB8AC3E}">
        <p14:creationId xmlns:p14="http://schemas.microsoft.com/office/powerpoint/2010/main" val="19343425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	</a:t>
            </a:r>
            <a:endParaRPr lang="en-US" dirty="0"/>
          </a:p>
        </p:txBody>
      </p:sp>
      <p:sp>
        <p:nvSpPr>
          <p:cNvPr id="4" name="Slide Number Placeholder 3"/>
          <p:cNvSpPr>
            <a:spLocks noGrp="1"/>
          </p:cNvSpPr>
          <p:nvPr>
            <p:ph type="sldNum" sz="quarter" idx="5"/>
          </p:nvPr>
        </p:nvSpPr>
        <p:spPr/>
        <p:txBody>
          <a:bodyPr/>
          <a:lstStyle/>
          <a:p>
            <a:fld id="{2DBA7542-6E76-455E-9C53-BF968FF546E6}" type="slidenum">
              <a:rPr lang="en-US" smtClean="0"/>
              <a:t>18</a:t>
            </a:fld>
            <a:endParaRPr lang="en-US"/>
          </a:p>
        </p:txBody>
      </p:sp>
    </p:spTree>
    <p:extLst>
      <p:ext uri="{BB962C8B-B14F-4D97-AF65-F5344CB8AC3E}">
        <p14:creationId xmlns:p14="http://schemas.microsoft.com/office/powerpoint/2010/main" val="42795241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EACE16-50F4-465A-91FA-418B64C9859E}" type="slidenum">
              <a:rPr lang="en-US" smtClean="0"/>
              <a:t>19</a:t>
            </a:fld>
            <a:endParaRPr lang="en-US"/>
          </a:p>
        </p:txBody>
      </p:sp>
    </p:spTree>
    <p:extLst>
      <p:ext uri="{BB962C8B-B14F-4D97-AF65-F5344CB8AC3E}">
        <p14:creationId xmlns:p14="http://schemas.microsoft.com/office/powerpoint/2010/main" val="3080664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2DBA7542-6E76-455E-9C53-BF968FF546E6}" type="slidenum">
              <a:rPr lang="en-US" smtClean="0"/>
              <a:t>2</a:t>
            </a:fld>
            <a:endParaRPr lang="en-US"/>
          </a:p>
        </p:txBody>
      </p:sp>
    </p:spTree>
    <p:extLst>
      <p:ext uri="{BB962C8B-B14F-4D97-AF65-F5344CB8AC3E}">
        <p14:creationId xmlns:p14="http://schemas.microsoft.com/office/powerpoint/2010/main" val="32057220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E2FF61BB-92D3-48A6-A811-270806F4F8DF}"/>
              </a:ext>
            </a:extLst>
          </p:cNvPr>
          <p:cNvSpPr>
            <a:spLocks noGrp="1" noRot="1" noChangeAspect="1" noChangeArrowheads="1" noTextEdit="1"/>
          </p:cNvSpPr>
          <p:nvPr>
            <p:ph type="sldImg"/>
          </p:nvPr>
        </p:nvSpPr>
        <p:spPr bwMode="auto">
          <a:xfrm>
            <a:off x="777875" y="1200150"/>
            <a:ext cx="5759450" cy="32400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2BA17D63-5214-4826-82C8-DA0EA191904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0" dirty="0"/>
          </a:p>
          <a:p>
            <a:pPr eaLnBrk="1" hangingPunct="1">
              <a:spcBef>
                <a:spcPct val="0"/>
              </a:spcBef>
            </a:pPr>
            <a:endParaRPr lang="en-US" altLang="en-US" b="1" dirty="0"/>
          </a:p>
        </p:txBody>
      </p:sp>
      <p:sp>
        <p:nvSpPr>
          <p:cNvPr id="40964" name="Slide Number Placeholder 3">
            <a:extLst>
              <a:ext uri="{FF2B5EF4-FFF2-40B4-BE49-F238E27FC236}">
                <a16:creationId xmlns:a16="http://schemas.microsoft.com/office/drawing/2014/main" id="{ECD7B318-6669-460B-B112-F8F4284CBE1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08778" indent="-310423">
              <a:defRPr>
                <a:solidFill>
                  <a:schemeClr val="tx1"/>
                </a:solidFill>
                <a:latin typeface="Calibri" panose="020F0502020204030204" pitchFamily="34" charset="0"/>
              </a:defRPr>
            </a:lvl2pPr>
            <a:lvl3pPr marL="1243370" indent="-248338">
              <a:defRPr>
                <a:solidFill>
                  <a:schemeClr val="tx1"/>
                </a:solidFill>
                <a:latin typeface="Calibri" panose="020F0502020204030204" pitchFamily="34" charset="0"/>
              </a:defRPr>
            </a:lvl3pPr>
            <a:lvl4pPr marL="1741725" indent="-248338">
              <a:defRPr>
                <a:solidFill>
                  <a:schemeClr val="tx1"/>
                </a:solidFill>
                <a:latin typeface="Calibri" panose="020F0502020204030204" pitchFamily="34" charset="0"/>
              </a:defRPr>
            </a:lvl4pPr>
            <a:lvl5pPr marL="2240080" indent="-248338">
              <a:defRPr>
                <a:solidFill>
                  <a:schemeClr val="tx1"/>
                </a:solidFill>
                <a:latin typeface="Calibri" panose="020F0502020204030204" pitchFamily="34" charset="0"/>
              </a:defRPr>
            </a:lvl5pPr>
            <a:lvl6pPr marL="2723333" indent="-248338" eaLnBrk="0" fontAlgn="base" hangingPunct="0">
              <a:spcBef>
                <a:spcPct val="0"/>
              </a:spcBef>
              <a:spcAft>
                <a:spcPct val="0"/>
              </a:spcAft>
              <a:defRPr>
                <a:solidFill>
                  <a:schemeClr val="tx1"/>
                </a:solidFill>
                <a:latin typeface="Calibri" panose="020F0502020204030204" pitchFamily="34" charset="0"/>
              </a:defRPr>
            </a:lvl6pPr>
            <a:lvl7pPr marL="3206585" indent="-248338" eaLnBrk="0" fontAlgn="base" hangingPunct="0">
              <a:spcBef>
                <a:spcPct val="0"/>
              </a:spcBef>
              <a:spcAft>
                <a:spcPct val="0"/>
              </a:spcAft>
              <a:defRPr>
                <a:solidFill>
                  <a:schemeClr val="tx1"/>
                </a:solidFill>
                <a:latin typeface="Calibri" panose="020F0502020204030204" pitchFamily="34" charset="0"/>
              </a:defRPr>
            </a:lvl7pPr>
            <a:lvl8pPr marL="3689839" indent="-248338" eaLnBrk="0" fontAlgn="base" hangingPunct="0">
              <a:spcBef>
                <a:spcPct val="0"/>
              </a:spcBef>
              <a:spcAft>
                <a:spcPct val="0"/>
              </a:spcAft>
              <a:defRPr>
                <a:solidFill>
                  <a:schemeClr val="tx1"/>
                </a:solidFill>
                <a:latin typeface="Calibri" panose="020F0502020204030204" pitchFamily="34" charset="0"/>
              </a:defRPr>
            </a:lvl8pPr>
            <a:lvl9pPr marL="4173091" indent="-248338" eaLnBrk="0" fontAlgn="base" hangingPunct="0">
              <a:spcBef>
                <a:spcPct val="0"/>
              </a:spcBef>
              <a:spcAft>
                <a:spcPct val="0"/>
              </a:spcAft>
              <a:defRPr>
                <a:solidFill>
                  <a:schemeClr val="tx1"/>
                </a:solidFill>
                <a:latin typeface="Calibri" panose="020F0502020204030204" pitchFamily="34" charset="0"/>
              </a:defRPr>
            </a:lvl9pPr>
          </a:lstStyle>
          <a:p>
            <a:fld id="{6AA296AD-02CC-4814-B7EA-1E43CFBA769A}" type="slidenum">
              <a:rPr lang="en-US" altLang="en-US" smtClean="0"/>
              <a:pPr/>
              <a:t>20</a:t>
            </a:fld>
            <a:endParaRPr lang="en-US"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BA7542-6E76-455E-9C53-BF968FF546E6}" type="slidenum">
              <a:rPr lang="en-US" smtClean="0"/>
              <a:t>21</a:t>
            </a:fld>
            <a:endParaRPr lang="en-US"/>
          </a:p>
        </p:txBody>
      </p:sp>
    </p:spTree>
    <p:extLst>
      <p:ext uri="{BB962C8B-B14F-4D97-AF65-F5344CB8AC3E}">
        <p14:creationId xmlns:p14="http://schemas.microsoft.com/office/powerpoint/2010/main" val="32122420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54FB9E4E-0534-40FF-A1B0-9D3B2FE7AA25}"/>
              </a:ext>
            </a:extLst>
          </p:cNvPr>
          <p:cNvSpPr>
            <a:spLocks noGrp="1" noRot="1" noChangeAspect="1" noChangeArrowheads="1" noTextEdit="1"/>
          </p:cNvSpPr>
          <p:nvPr>
            <p:ph type="sldImg"/>
          </p:nvPr>
        </p:nvSpPr>
        <p:spPr bwMode="auto">
          <a:xfrm>
            <a:off x="777875" y="1200150"/>
            <a:ext cx="5759450" cy="32400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EE037907-6DE7-460F-83BF-DE415F11533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eaLnBrk="1" hangingPunct="1"/>
            <a:endParaRPr lang="en-US" altLang="en-US" dirty="0"/>
          </a:p>
          <a:p>
            <a:pPr lvl="1" eaLnBrk="1" hangingPunct="1"/>
            <a:endParaRPr lang="en-US" altLang="en-US" sz="3000" dirty="0"/>
          </a:p>
        </p:txBody>
      </p:sp>
      <p:sp>
        <p:nvSpPr>
          <p:cNvPr id="47108" name="Slide Number Placeholder 3">
            <a:extLst>
              <a:ext uri="{FF2B5EF4-FFF2-40B4-BE49-F238E27FC236}">
                <a16:creationId xmlns:a16="http://schemas.microsoft.com/office/drawing/2014/main" id="{B291B40B-4DA2-4B22-9539-BF53657CD01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85286" indent="-302033">
              <a:defRPr>
                <a:solidFill>
                  <a:schemeClr val="tx1"/>
                </a:solidFill>
                <a:latin typeface="Calibri" panose="020F0502020204030204" pitchFamily="34" charset="0"/>
              </a:defRPr>
            </a:lvl2pPr>
            <a:lvl3pPr marL="1208133" indent="-241626">
              <a:defRPr>
                <a:solidFill>
                  <a:schemeClr val="tx1"/>
                </a:solidFill>
                <a:latin typeface="Calibri" panose="020F0502020204030204" pitchFamily="34" charset="0"/>
              </a:defRPr>
            </a:lvl3pPr>
            <a:lvl4pPr marL="1691385" indent="-241626">
              <a:defRPr>
                <a:solidFill>
                  <a:schemeClr val="tx1"/>
                </a:solidFill>
                <a:latin typeface="Calibri" panose="020F0502020204030204" pitchFamily="34" charset="0"/>
              </a:defRPr>
            </a:lvl4pPr>
            <a:lvl5pPr marL="2174639" indent="-241626">
              <a:defRPr>
                <a:solidFill>
                  <a:schemeClr val="tx1"/>
                </a:solidFill>
                <a:latin typeface="Calibri" panose="020F0502020204030204" pitchFamily="34" charset="0"/>
              </a:defRPr>
            </a:lvl5pPr>
            <a:lvl6pPr marL="2657891" indent="-241626" eaLnBrk="0" fontAlgn="base" hangingPunct="0">
              <a:spcBef>
                <a:spcPct val="0"/>
              </a:spcBef>
              <a:spcAft>
                <a:spcPct val="0"/>
              </a:spcAft>
              <a:defRPr>
                <a:solidFill>
                  <a:schemeClr val="tx1"/>
                </a:solidFill>
                <a:latin typeface="Calibri" panose="020F0502020204030204" pitchFamily="34" charset="0"/>
              </a:defRPr>
            </a:lvl6pPr>
            <a:lvl7pPr marL="3141145" indent="-241626" eaLnBrk="0" fontAlgn="base" hangingPunct="0">
              <a:spcBef>
                <a:spcPct val="0"/>
              </a:spcBef>
              <a:spcAft>
                <a:spcPct val="0"/>
              </a:spcAft>
              <a:defRPr>
                <a:solidFill>
                  <a:schemeClr val="tx1"/>
                </a:solidFill>
                <a:latin typeface="Calibri" panose="020F0502020204030204" pitchFamily="34" charset="0"/>
              </a:defRPr>
            </a:lvl7pPr>
            <a:lvl8pPr marL="3624398" indent="-241626" eaLnBrk="0" fontAlgn="base" hangingPunct="0">
              <a:spcBef>
                <a:spcPct val="0"/>
              </a:spcBef>
              <a:spcAft>
                <a:spcPct val="0"/>
              </a:spcAft>
              <a:defRPr>
                <a:solidFill>
                  <a:schemeClr val="tx1"/>
                </a:solidFill>
                <a:latin typeface="Calibri" panose="020F0502020204030204" pitchFamily="34" charset="0"/>
              </a:defRPr>
            </a:lvl8pPr>
            <a:lvl9pPr marL="4107651" indent="-241626" eaLnBrk="0" fontAlgn="base" hangingPunct="0">
              <a:spcBef>
                <a:spcPct val="0"/>
              </a:spcBef>
              <a:spcAft>
                <a:spcPct val="0"/>
              </a:spcAft>
              <a:defRPr>
                <a:solidFill>
                  <a:schemeClr val="tx1"/>
                </a:solidFill>
                <a:latin typeface="Calibri" panose="020F0502020204030204" pitchFamily="34" charset="0"/>
              </a:defRPr>
            </a:lvl9pPr>
          </a:lstStyle>
          <a:p>
            <a:fld id="{D56D1C55-F1FE-4F80-A760-EFCFE98FC5AB}" type="slidenum">
              <a:rPr lang="en-US" altLang="en-US" smtClean="0"/>
              <a:pPr/>
              <a:t>22</a:t>
            </a:fld>
            <a:endParaRPr lang="en-US"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BA7542-6E76-455E-9C53-BF968FF546E6}" type="slidenum">
              <a:rPr lang="en-US" smtClean="0"/>
              <a:t>23</a:t>
            </a:fld>
            <a:endParaRPr lang="en-US"/>
          </a:p>
        </p:txBody>
      </p:sp>
    </p:spTree>
    <p:extLst>
      <p:ext uri="{BB962C8B-B14F-4D97-AF65-F5344CB8AC3E}">
        <p14:creationId xmlns:p14="http://schemas.microsoft.com/office/powerpoint/2010/main" val="39399769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1F1F5A3F-CC2B-41CF-BEA0-EE67C61A434F}"/>
              </a:ext>
            </a:extLst>
          </p:cNvPr>
          <p:cNvSpPr>
            <a:spLocks noGrp="1" noRot="1" noChangeAspect="1" noChangeArrowheads="1" noTextEdit="1"/>
          </p:cNvSpPr>
          <p:nvPr>
            <p:ph type="sldImg"/>
          </p:nvPr>
        </p:nvSpPr>
        <p:spPr bwMode="auto">
          <a:xfrm>
            <a:off x="777875" y="1200150"/>
            <a:ext cx="5759450" cy="32400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75A9ADEC-7D6E-494C-9ABC-C04D11AC877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a:p>
            <a:pPr eaLnBrk="1" hangingPunct="1"/>
            <a:endParaRPr lang="en-US" altLang="en-US" dirty="0"/>
          </a:p>
          <a:p>
            <a:pPr eaLnBrk="1" hangingPunct="1"/>
            <a:endParaRPr lang="en-US" altLang="en-US" dirty="0"/>
          </a:p>
        </p:txBody>
      </p:sp>
      <p:sp>
        <p:nvSpPr>
          <p:cNvPr id="49156" name="Slide Number Placeholder 3">
            <a:extLst>
              <a:ext uri="{FF2B5EF4-FFF2-40B4-BE49-F238E27FC236}">
                <a16:creationId xmlns:a16="http://schemas.microsoft.com/office/drawing/2014/main" id="{F24D397D-4EF4-43BC-94A7-FB2E9F63CC6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85286" indent="-302033">
              <a:defRPr>
                <a:solidFill>
                  <a:schemeClr val="tx1"/>
                </a:solidFill>
                <a:latin typeface="Calibri" panose="020F0502020204030204" pitchFamily="34" charset="0"/>
              </a:defRPr>
            </a:lvl2pPr>
            <a:lvl3pPr marL="1208133" indent="-241626">
              <a:defRPr>
                <a:solidFill>
                  <a:schemeClr val="tx1"/>
                </a:solidFill>
                <a:latin typeface="Calibri" panose="020F0502020204030204" pitchFamily="34" charset="0"/>
              </a:defRPr>
            </a:lvl3pPr>
            <a:lvl4pPr marL="1691385" indent="-241626">
              <a:defRPr>
                <a:solidFill>
                  <a:schemeClr val="tx1"/>
                </a:solidFill>
                <a:latin typeface="Calibri" panose="020F0502020204030204" pitchFamily="34" charset="0"/>
              </a:defRPr>
            </a:lvl4pPr>
            <a:lvl5pPr marL="2174639" indent="-241626">
              <a:defRPr>
                <a:solidFill>
                  <a:schemeClr val="tx1"/>
                </a:solidFill>
                <a:latin typeface="Calibri" panose="020F0502020204030204" pitchFamily="34" charset="0"/>
              </a:defRPr>
            </a:lvl5pPr>
            <a:lvl6pPr marL="2657891" indent="-241626" eaLnBrk="0" fontAlgn="base" hangingPunct="0">
              <a:spcBef>
                <a:spcPct val="0"/>
              </a:spcBef>
              <a:spcAft>
                <a:spcPct val="0"/>
              </a:spcAft>
              <a:defRPr>
                <a:solidFill>
                  <a:schemeClr val="tx1"/>
                </a:solidFill>
                <a:latin typeface="Calibri" panose="020F0502020204030204" pitchFamily="34" charset="0"/>
              </a:defRPr>
            </a:lvl6pPr>
            <a:lvl7pPr marL="3141145" indent="-241626" eaLnBrk="0" fontAlgn="base" hangingPunct="0">
              <a:spcBef>
                <a:spcPct val="0"/>
              </a:spcBef>
              <a:spcAft>
                <a:spcPct val="0"/>
              </a:spcAft>
              <a:defRPr>
                <a:solidFill>
                  <a:schemeClr val="tx1"/>
                </a:solidFill>
                <a:latin typeface="Calibri" panose="020F0502020204030204" pitchFamily="34" charset="0"/>
              </a:defRPr>
            </a:lvl7pPr>
            <a:lvl8pPr marL="3624398" indent="-241626" eaLnBrk="0" fontAlgn="base" hangingPunct="0">
              <a:spcBef>
                <a:spcPct val="0"/>
              </a:spcBef>
              <a:spcAft>
                <a:spcPct val="0"/>
              </a:spcAft>
              <a:defRPr>
                <a:solidFill>
                  <a:schemeClr val="tx1"/>
                </a:solidFill>
                <a:latin typeface="Calibri" panose="020F0502020204030204" pitchFamily="34" charset="0"/>
              </a:defRPr>
            </a:lvl8pPr>
            <a:lvl9pPr marL="4107651" indent="-241626" eaLnBrk="0" fontAlgn="base" hangingPunct="0">
              <a:spcBef>
                <a:spcPct val="0"/>
              </a:spcBef>
              <a:spcAft>
                <a:spcPct val="0"/>
              </a:spcAft>
              <a:defRPr>
                <a:solidFill>
                  <a:schemeClr val="tx1"/>
                </a:solidFill>
                <a:latin typeface="Calibri" panose="020F0502020204030204" pitchFamily="34" charset="0"/>
              </a:defRPr>
            </a:lvl9pPr>
          </a:lstStyle>
          <a:p>
            <a:fld id="{0DC4FC0E-9E11-4BC1-9A05-53221F23E8AE}" type="slidenum">
              <a:rPr lang="en-US" altLang="en-US" smtClean="0"/>
              <a:pPr/>
              <a:t>24</a:t>
            </a:fld>
            <a:endParaRPr lang="en-US"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EACE16-50F4-465A-91FA-418B64C9859E}" type="slidenum">
              <a:rPr lang="en-US" smtClean="0"/>
              <a:t>25</a:t>
            </a:fld>
            <a:endParaRPr lang="en-US"/>
          </a:p>
        </p:txBody>
      </p:sp>
    </p:spTree>
    <p:extLst>
      <p:ext uri="{BB962C8B-B14F-4D97-AF65-F5344CB8AC3E}">
        <p14:creationId xmlns:p14="http://schemas.microsoft.com/office/powerpoint/2010/main" val="15814354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BA7542-6E76-455E-9C53-BF968FF546E6}" type="slidenum">
              <a:rPr lang="en-US" smtClean="0"/>
              <a:t>26</a:t>
            </a:fld>
            <a:endParaRPr lang="en-US"/>
          </a:p>
        </p:txBody>
      </p:sp>
    </p:spTree>
    <p:extLst>
      <p:ext uri="{BB962C8B-B14F-4D97-AF65-F5344CB8AC3E}">
        <p14:creationId xmlns:p14="http://schemas.microsoft.com/office/powerpoint/2010/main" val="34240510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BA7542-6E76-455E-9C53-BF968FF546E6}" type="slidenum">
              <a:rPr lang="en-US" smtClean="0"/>
              <a:t>27</a:t>
            </a:fld>
            <a:endParaRPr lang="en-US"/>
          </a:p>
        </p:txBody>
      </p:sp>
    </p:spTree>
    <p:extLst>
      <p:ext uri="{BB962C8B-B14F-4D97-AF65-F5344CB8AC3E}">
        <p14:creationId xmlns:p14="http://schemas.microsoft.com/office/powerpoint/2010/main" val="1526788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BA7542-6E76-455E-9C53-BF968FF546E6}" type="slidenum">
              <a:rPr lang="en-US" smtClean="0"/>
              <a:t>28</a:t>
            </a:fld>
            <a:endParaRPr lang="en-US"/>
          </a:p>
        </p:txBody>
      </p:sp>
    </p:spTree>
    <p:extLst>
      <p:ext uri="{BB962C8B-B14F-4D97-AF65-F5344CB8AC3E}">
        <p14:creationId xmlns:p14="http://schemas.microsoft.com/office/powerpoint/2010/main" val="42787142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BA7542-6E76-455E-9C53-BF968FF546E6}" type="slidenum">
              <a:rPr lang="en-US" smtClean="0"/>
              <a:t>29</a:t>
            </a:fld>
            <a:endParaRPr lang="en-US"/>
          </a:p>
        </p:txBody>
      </p:sp>
    </p:spTree>
    <p:extLst>
      <p:ext uri="{BB962C8B-B14F-4D97-AF65-F5344CB8AC3E}">
        <p14:creationId xmlns:p14="http://schemas.microsoft.com/office/powerpoint/2010/main" val="3782784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2DBA7542-6E76-455E-9C53-BF968FF546E6}" type="slidenum">
              <a:rPr lang="en-US" smtClean="0"/>
              <a:t>3</a:t>
            </a:fld>
            <a:endParaRPr lang="en-US"/>
          </a:p>
        </p:txBody>
      </p:sp>
    </p:spTree>
    <p:extLst>
      <p:ext uri="{BB962C8B-B14F-4D97-AF65-F5344CB8AC3E}">
        <p14:creationId xmlns:p14="http://schemas.microsoft.com/office/powerpoint/2010/main" val="13566579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BA7542-6E76-455E-9C53-BF968FF546E6}" type="slidenum">
              <a:rPr lang="en-US" smtClean="0"/>
              <a:t>30</a:t>
            </a:fld>
            <a:endParaRPr lang="en-US"/>
          </a:p>
        </p:txBody>
      </p:sp>
    </p:spTree>
    <p:extLst>
      <p:ext uri="{BB962C8B-B14F-4D97-AF65-F5344CB8AC3E}">
        <p14:creationId xmlns:p14="http://schemas.microsoft.com/office/powerpoint/2010/main" val="26932741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58367D8-1F8A-4E8B-B0BB-B95B226E807F}" type="slidenum">
              <a:rPr lang="en-US" smtClean="0">
                <a:solidFill>
                  <a:prstClr val="black"/>
                </a:solidFill>
              </a:rPr>
              <a:pPr>
                <a:defRPr/>
              </a:pPr>
              <a:t>31</a:t>
            </a:fld>
            <a:endParaRPr lang="en-US" dirty="0">
              <a:solidFill>
                <a:prstClr val="black"/>
              </a:solidFill>
            </a:endParaRPr>
          </a:p>
        </p:txBody>
      </p:sp>
    </p:spTree>
    <p:extLst>
      <p:ext uri="{BB962C8B-B14F-4D97-AF65-F5344CB8AC3E}">
        <p14:creationId xmlns:p14="http://schemas.microsoft.com/office/powerpoint/2010/main" val="28663013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BA7542-6E76-455E-9C53-BF968FF546E6}" type="slidenum">
              <a:rPr lang="en-US" smtClean="0"/>
              <a:t>32</a:t>
            </a:fld>
            <a:endParaRPr lang="en-US"/>
          </a:p>
        </p:txBody>
      </p:sp>
    </p:spTree>
    <p:extLst>
      <p:ext uri="{BB962C8B-B14F-4D97-AF65-F5344CB8AC3E}">
        <p14:creationId xmlns:p14="http://schemas.microsoft.com/office/powerpoint/2010/main" val="18993913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BA7542-6E76-455E-9C53-BF968FF546E6}" type="slidenum">
              <a:rPr lang="en-US" smtClean="0"/>
              <a:t>33</a:t>
            </a:fld>
            <a:endParaRPr lang="en-US"/>
          </a:p>
        </p:txBody>
      </p:sp>
    </p:spTree>
    <p:extLst>
      <p:ext uri="{BB962C8B-B14F-4D97-AF65-F5344CB8AC3E}">
        <p14:creationId xmlns:p14="http://schemas.microsoft.com/office/powerpoint/2010/main" val="8683544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4388" y="1222375"/>
            <a:ext cx="5864225" cy="3298825"/>
          </a:xfrm>
        </p:spPr>
      </p:sp>
      <p:sp>
        <p:nvSpPr>
          <p:cNvPr id="3" name="Notes Placeholder 2"/>
          <p:cNvSpPr>
            <a:spLocks noGrp="1"/>
          </p:cNvSpPr>
          <p:nvPr>
            <p:ph type="body" idx="1"/>
          </p:nvPr>
        </p:nvSpPr>
        <p:spPr/>
        <p:txBody>
          <a:bodyPr/>
          <a:lstStyle/>
          <a:p>
            <a:pPr defTabSz="977144">
              <a:defRPr/>
            </a:pPr>
            <a:endParaRPr lang="en-US" dirty="0"/>
          </a:p>
        </p:txBody>
      </p:sp>
      <p:sp>
        <p:nvSpPr>
          <p:cNvPr id="4" name="Slide Number Placeholder 3"/>
          <p:cNvSpPr>
            <a:spLocks noGrp="1"/>
          </p:cNvSpPr>
          <p:nvPr>
            <p:ph type="sldNum" sz="quarter" idx="10"/>
          </p:nvPr>
        </p:nvSpPr>
        <p:spPr/>
        <p:txBody>
          <a:bodyPr/>
          <a:lstStyle/>
          <a:p>
            <a:fld id="{D5EB8ECB-CB17-D946-9BEF-23551818F0F3}" type="slidenum">
              <a:rPr lang="en-US" smtClean="0"/>
              <a:t>34</a:t>
            </a:fld>
            <a:endParaRPr lang="en-US" dirty="0"/>
          </a:p>
        </p:txBody>
      </p:sp>
    </p:spTree>
    <p:extLst>
      <p:ext uri="{BB962C8B-B14F-4D97-AF65-F5344CB8AC3E}">
        <p14:creationId xmlns:p14="http://schemas.microsoft.com/office/powerpoint/2010/main" val="2301897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EF607291-5EA2-4A09-ADF4-A891CD68DC6F}"/>
              </a:ext>
            </a:extLst>
          </p:cNvPr>
          <p:cNvSpPr>
            <a:spLocks noGrp="1" noRot="1" noChangeAspect="1" noChangeArrowheads="1" noTextEdit="1"/>
          </p:cNvSpPr>
          <p:nvPr>
            <p:ph type="sldImg"/>
          </p:nvPr>
        </p:nvSpPr>
        <p:spPr bwMode="auto">
          <a:xfrm>
            <a:off x="777875" y="1200150"/>
            <a:ext cx="5759450" cy="32400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B5EB09EF-B4B7-4011-B6AD-D2DAAE8928C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b="1" dirty="0"/>
          </a:p>
        </p:txBody>
      </p:sp>
      <p:sp>
        <p:nvSpPr>
          <p:cNvPr id="10244" name="Slide Number Placeholder 3">
            <a:extLst>
              <a:ext uri="{FF2B5EF4-FFF2-40B4-BE49-F238E27FC236}">
                <a16:creationId xmlns:a16="http://schemas.microsoft.com/office/drawing/2014/main" id="{2C838F5D-1C55-439A-B087-F1A799300AD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08778" indent="-310423">
              <a:defRPr>
                <a:solidFill>
                  <a:schemeClr val="tx1"/>
                </a:solidFill>
                <a:latin typeface="Calibri" panose="020F0502020204030204" pitchFamily="34" charset="0"/>
              </a:defRPr>
            </a:lvl2pPr>
            <a:lvl3pPr marL="1243370" indent="-248338">
              <a:defRPr>
                <a:solidFill>
                  <a:schemeClr val="tx1"/>
                </a:solidFill>
                <a:latin typeface="Calibri" panose="020F0502020204030204" pitchFamily="34" charset="0"/>
              </a:defRPr>
            </a:lvl3pPr>
            <a:lvl4pPr marL="1741725" indent="-248338">
              <a:defRPr>
                <a:solidFill>
                  <a:schemeClr val="tx1"/>
                </a:solidFill>
                <a:latin typeface="Calibri" panose="020F0502020204030204" pitchFamily="34" charset="0"/>
              </a:defRPr>
            </a:lvl4pPr>
            <a:lvl5pPr marL="2240080" indent="-248338">
              <a:defRPr>
                <a:solidFill>
                  <a:schemeClr val="tx1"/>
                </a:solidFill>
                <a:latin typeface="Calibri" panose="020F0502020204030204" pitchFamily="34" charset="0"/>
              </a:defRPr>
            </a:lvl5pPr>
            <a:lvl6pPr marL="2723333" indent="-248338" eaLnBrk="0" fontAlgn="base" hangingPunct="0">
              <a:spcBef>
                <a:spcPct val="0"/>
              </a:spcBef>
              <a:spcAft>
                <a:spcPct val="0"/>
              </a:spcAft>
              <a:defRPr>
                <a:solidFill>
                  <a:schemeClr val="tx1"/>
                </a:solidFill>
                <a:latin typeface="Calibri" panose="020F0502020204030204" pitchFamily="34" charset="0"/>
              </a:defRPr>
            </a:lvl6pPr>
            <a:lvl7pPr marL="3206585" indent="-248338" eaLnBrk="0" fontAlgn="base" hangingPunct="0">
              <a:spcBef>
                <a:spcPct val="0"/>
              </a:spcBef>
              <a:spcAft>
                <a:spcPct val="0"/>
              </a:spcAft>
              <a:defRPr>
                <a:solidFill>
                  <a:schemeClr val="tx1"/>
                </a:solidFill>
                <a:latin typeface="Calibri" panose="020F0502020204030204" pitchFamily="34" charset="0"/>
              </a:defRPr>
            </a:lvl7pPr>
            <a:lvl8pPr marL="3689839" indent="-248338" eaLnBrk="0" fontAlgn="base" hangingPunct="0">
              <a:spcBef>
                <a:spcPct val="0"/>
              </a:spcBef>
              <a:spcAft>
                <a:spcPct val="0"/>
              </a:spcAft>
              <a:defRPr>
                <a:solidFill>
                  <a:schemeClr val="tx1"/>
                </a:solidFill>
                <a:latin typeface="Calibri" panose="020F0502020204030204" pitchFamily="34" charset="0"/>
              </a:defRPr>
            </a:lvl8pPr>
            <a:lvl9pPr marL="4173091" indent="-248338" eaLnBrk="0" fontAlgn="base" hangingPunct="0">
              <a:spcBef>
                <a:spcPct val="0"/>
              </a:spcBef>
              <a:spcAft>
                <a:spcPct val="0"/>
              </a:spcAft>
              <a:defRPr>
                <a:solidFill>
                  <a:schemeClr val="tx1"/>
                </a:solidFill>
                <a:latin typeface="Calibri" panose="020F0502020204030204" pitchFamily="34" charset="0"/>
              </a:defRPr>
            </a:lvl9pPr>
          </a:lstStyle>
          <a:p>
            <a:fld id="{2B9F6743-21D7-4012-98CD-232087DFDF11}" type="slidenum">
              <a:rPr lang="en-US" altLang="en-US" smtClean="0"/>
              <a:pPr/>
              <a:t>4</a:t>
            </a:fld>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BA7542-6E76-455E-9C53-BF968FF546E6}" type="slidenum">
              <a:rPr lang="en-US" smtClean="0"/>
              <a:t>5</a:t>
            </a:fld>
            <a:endParaRPr lang="en-US"/>
          </a:p>
        </p:txBody>
      </p:sp>
    </p:spTree>
    <p:extLst>
      <p:ext uri="{BB962C8B-B14F-4D97-AF65-F5344CB8AC3E}">
        <p14:creationId xmlns:p14="http://schemas.microsoft.com/office/powerpoint/2010/main" val="1985864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BA7542-6E76-455E-9C53-BF968FF546E6}" type="slidenum">
              <a:rPr lang="en-US" smtClean="0"/>
              <a:t>6</a:t>
            </a:fld>
            <a:endParaRPr lang="en-US"/>
          </a:p>
        </p:txBody>
      </p:sp>
    </p:spTree>
    <p:extLst>
      <p:ext uri="{BB962C8B-B14F-4D97-AF65-F5344CB8AC3E}">
        <p14:creationId xmlns:p14="http://schemas.microsoft.com/office/powerpoint/2010/main" val="3552783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BA7542-6E76-455E-9C53-BF968FF546E6}" type="slidenum">
              <a:rPr lang="en-US" smtClean="0"/>
              <a:t>7</a:t>
            </a:fld>
            <a:endParaRPr lang="en-US"/>
          </a:p>
        </p:txBody>
      </p:sp>
    </p:spTree>
    <p:extLst>
      <p:ext uri="{BB962C8B-B14F-4D97-AF65-F5344CB8AC3E}">
        <p14:creationId xmlns:p14="http://schemas.microsoft.com/office/powerpoint/2010/main" val="2341704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eaLnBrk="1" hangingPunct="1">
              <a:spcBef>
                <a:spcPct val="0"/>
              </a:spcBef>
            </a:pPr>
            <a:endParaRPr lang="en-US" altLang="en-US" dirty="0"/>
          </a:p>
          <a:p>
            <a:endParaRPr lang="en-US" dirty="0"/>
          </a:p>
        </p:txBody>
      </p:sp>
      <p:sp>
        <p:nvSpPr>
          <p:cNvPr id="4" name="Slide Number Placeholder 3"/>
          <p:cNvSpPr>
            <a:spLocks noGrp="1"/>
          </p:cNvSpPr>
          <p:nvPr>
            <p:ph type="sldNum" sz="quarter" idx="5"/>
          </p:nvPr>
        </p:nvSpPr>
        <p:spPr/>
        <p:txBody>
          <a:bodyPr/>
          <a:lstStyle/>
          <a:p>
            <a:fld id="{2DBA7542-6E76-455E-9C53-BF968FF546E6}" type="slidenum">
              <a:rPr lang="en-US" smtClean="0"/>
              <a:t>8</a:t>
            </a:fld>
            <a:endParaRPr lang="en-US"/>
          </a:p>
        </p:txBody>
      </p:sp>
    </p:spTree>
    <p:extLst>
      <p:ext uri="{BB962C8B-B14F-4D97-AF65-F5344CB8AC3E}">
        <p14:creationId xmlns:p14="http://schemas.microsoft.com/office/powerpoint/2010/main" val="3212242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F8BB0C55-74D7-4075-9126-2CFEB588334C}"/>
              </a:ext>
            </a:extLst>
          </p:cNvPr>
          <p:cNvSpPr>
            <a:spLocks noGrp="1" noRot="1" noChangeAspect="1" noChangeArrowheads="1" noTextEdit="1"/>
          </p:cNvSpPr>
          <p:nvPr>
            <p:ph type="sldImg"/>
          </p:nvPr>
        </p:nvSpPr>
        <p:spPr bwMode="auto">
          <a:xfrm>
            <a:off x="777875" y="1200150"/>
            <a:ext cx="5759450" cy="32400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44D40669-60EA-413A-8C0E-FF652A84A36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66506">
              <a:spcBef>
                <a:spcPct val="0"/>
              </a:spcBef>
              <a:defRPr/>
            </a:pPr>
            <a:endParaRPr lang="en-US" altLang="en-US" dirty="0">
              <a:solidFill>
                <a:prstClr val="black"/>
              </a:solidFill>
              <a:latin typeface="Calibri" panose="020F0502020204030204"/>
            </a:endParaRPr>
          </a:p>
        </p:txBody>
      </p:sp>
      <p:sp>
        <p:nvSpPr>
          <p:cNvPr id="16388" name="Slide Number Placeholder 3">
            <a:extLst>
              <a:ext uri="{FF2B5EF4-FFF2-40B4-BE49-F238E27FC236}">
                <a16:creationId xmlns:a16="http://schemas.microsoft.com/office/drawing/2014/main" id="{A44FE6F9-CE7E-499A-B453-F4DAD63A78A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08778" indent="-310423">
              <a:defRPr>
                <a:solidFill>
                  <a:schemeClr val="tx1"/>
                </a:solidFill>
                <a:latin typeface="Calibri" panose="020F0502020204030204" pitchFamily="34" charset="0"/>
              </a:defRPr>
            </a:lvl2pPr>
            <a:lvl3pPr marL="1243370" indent="-248338">
              <a:defRPr>
                <a:solidFill>
                  <a:schemeClr val="tx1"/>
                </a:solidFill>
                <a:latin typeface="Calibri" panose="020F0502020204030204" pitchFamily="34" charset="0"/>
              </a:defRPr>
            </a:lvl3pPr>
            <a:lvl4pPr marL="1741725" indent="-248338">
              <a:defRPr>
                <a:solidFill>
                  <a:schemeClr val="tx1"/>
                </a:solidFill>
                <a:latin typeface="Calibri" panose="020F0502020204030204" pitchFamily="34" charset="0"/>
              </a:defRPr>
            </a:lvl4pPr>
            <a:lvl5pPr marL="2240080" indent="-248338">
              <a:defRPr>
                <a:solidFill>
                  <a:schemeClr val="tx1"/>
                </a:solidFill>
                <a:latin typeface="Calibri" panose="020F0502020204030204" pitchFamily="34" charset="0"/>
              </a:defRPr>
            </a:lvl5pPr>
            <a:lvl6pPr marL="2723333" indent="-248338" eaLnBrk="0" fontAlgn="base" hangingPunct="0">
              <a:spcBef>
                <a:spcPct val="0"/>
              </a:spcBef>
              <a:spcAft>
                <a:spcPct val="0"/>
              </a:spcAft>
              <a:defRPr>
                <a:solidFill>
                  <a:schemeClr val="tx1"/>
                </a:solidFill>
                <a:latin typeface="Calibri" panose="020F0502020204030204" pitchFamily="34" charset="0"/>
              </a:defRPr>
            </a:lvl6pPr>
            <a:lvl7pPr marL="3206585" indent="-248338" eaLnBrk="0" fontAlgn="base" hangingPunct="0">
              <a:spcBef>
                <a:spcPct val="0"/>
              </a:spcBef>
              <a:spcAft>
                <a:spcPct val="0"/>
              </a:spcAft>
              <a:defRPr>
                <a:solidFill>
                  <a:schemeClr val="tx1"/>
                </a:solidFill>
                <a:latin typeface="Calibri" panose="020F0502020204030204" pitchFamily="34" charset="0"/>
              </a:defRPr>
            </a:lvl7pPr>
            <a:lvl8pPr marL="3689839" indent="-248338" eaLnBrk="0" fontAlgn="base" hangingPunct="0">
              <a:spcBef>
                <a:spcPct val="0"/>
              </a:spcBef>
              <a:spcAft>
                <a:spcPct val="0"/>
              </a:spcAft>
              <a:defRPr>
                <a:solidFill>
                  <a:schemeClr val="tx1"/>
                </a:solidFill>
                <a:latin typeface="Calibri" panose="020F0502020204030204" pitchFamily="34" charset="0"/>
              </a:defRPr>
            </a:lvl8pPr>
            <a:lvl9pPr marL="4173091" indent="-248338" eaLnBrk="0" fontAlgn="base" hangingPunct="0">
              <a:spcBef>
                <a:spcPct val="0"/>
              </a:spcBef>
              <a:spcAft>
                <a:spcPct val="0"/>
              </a:spcAft>
              <a:defRPr>
                <a:solidFill>
                  <a:schemeClr val="tx1"/>
                </a:solidFill>
                <a:latin typeface="Calibri" panose="020F0502020204030204" pitchFamily="34" charset="0"/>
              </a:defRPr>
            </a:lvl9pPr>
          </a:lstStyle>
          <a:p>
            <a:fld id="{34D49A1F-93F0-467C-B175-30F8AAEDDF9E}" type="slidenum">
              <a:rPr lang="en-US" altLang="en-US" smtClean="0"/>
              <a:pPr/>
              <a:t>9</a:t>
            </a:fld>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2" name="Title 1"/>
          <p:cNvSpPr>
            <a:spLocks noGrp="1"/>
          </p:cNvSpPr>
          <p:nvPr>
            <p:ph type="ctrTitle" hasCustomPrompt="1"/>
          </p:nvPr>
        </p:nvSpPr>
        <p:spPr>
          <a:xfrm>
            <a:off x="609600" y="3215834"/>
            <a:ext cx="6681216" cy="1362441"/>
          </a:xfrm>
        </p:spPr>
        <p:txBody>
          <a:bodyPr/>
          <a:lstStyle>
            <a:lvl1pPr>
              <a:defRPr sz="3600" b="1">
                <a:solidFill>
                  <a:srgbClr val="0F3B57"/>
                </a:solidFill>
              </a:defRPr>
            </a:lvl1pPr>
          </a:lstStyle>
          <a:p>
            <a:r>
              <a:rPr lang="en-US" dirty="0"/>
              <a:t>Click to edit master title style</a:t>
            </a:r>
          </a:p>
        </p:txBody>
      </p:sp>
      <p:sp>
        <p:nvSpPr>
          <p:cNvPr id="13" name="Subtitle 2"/>
          <p:cNvSpPr>
            <a:spLocks noGrp="1"/>
          </p:cNvSpPr>
          <p:nvPr>
            <p:ph type="subTitle" idx="1"/>
          </p:nvPr>
        </p:nvSpPr>
        <p:spPr>
          <a:xfrm>
            <a:off x="609600" y="4770299"/>
            <a:ext cx="6681216" cy="819856"/>
          </a:xfr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a:solidFill>
                  <a:schemeClr val="accent3">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7" name="Picture 16">
            <a:extLst>
              <a:ext uri="{FF2B5EF4-FFF2-40B4-BE49-F238E27FC236}">
                <a16:creationId xmlns:a16="http://schemas.microsoft.com/office/drawing/2014/main" id="{86DC0F27-124D-4E4B-B450-D9D3D2BC5D6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83182" y="756419"/>
            <a:ext cx="4016077" cy="1362441"/>
          </a:xfrm>
          <a:prstGeom prst="rect">
            <a:avLst/>
          </a:prstGeom>
        </p:spPr>
      </p:pic>
      <p:pic>
        <p:nvPicPr>
          <p:cNvPr id="7" name="Picture 6">
            <a:extLst>
              <a:ext uri="{FF2B5EF4-FFF2-40B4-BE49-F238E27FC236}">
                <a16:creationId xmlns:a16="http://schemas.microsoft.com/office/drawing/2014/main" id="{D732F599-7121-554F-8C1B-8D0056B1CEA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867955" y="85241"/>
            <a:ext cx="3231056" cy="6690096"/>
          </a:xfrm>
          <a:prstGeom prst="rect">
            <a:avLst/>
          </a:prstGeom>
        </p:spPr>
      </p:pic>
    </p:spTree>
    <p:extLst>
      <p:ext uri="{BB962C8B-B14F-4D97-AF65-F5344CB8AC3E}">
        <p14:creationId xmlns:p14="http://schemas.microsoft.com/office/powerpoint/2010/main" val="23154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White ">
    <p:spTree>
      <p:nvGrpSpPr>
        <p:cNvPr id="1" name=""/>
        <p:cNvGrpSpPr/>
        <p:nvPr/>
      </p:nvGrpSpPr>
      <p:grpSpPr>
        <a:xfrm>
          <a:off x="0" y="0"/>
          <a:ext cx="0" cy="0"/>
          <a:chOff x="0" y="0"/>
          <a:chExt cx="0" cy="0"/>
        </a:xfrm>
      </p:grpSpPr>
      <p:sp>
        <p:nvSpPr>
          <p:cNvPr id="2" name="Title 1"/>
          <p:cNvSpPr>
            <a:spLocks noGrp="1"/>
          </p:cNvSpPr>
          <p:nvPr>
            <p:ph type="title"/>
          </p:nvPr>
        </p:nvSpPr>
        <p:spPr>
          <a:xfrm>
            <a:off x="610957" y="484633"/>
            <a:ext cx="10972800" cy="601218"/>
          </a:xfrm>
        </p:spPr>
        <p:txBody>
          <a:bodyPr/>
          <a:lstStyle>
            <a:lvl1pPr>
              <a:defRPr sz="2800">
                <a:solidFill>
                  <a:srgbClr val="0F3B57"/>
                </a:solidFill>
              </a:defRPr>
            </a:lvl1pPr>
          </a:lstStyle>
          <a:p>
            <a:r>
              <a:rPr lang="en-US"/>
              <a:t>Click to edit Master title style</a:t>
            </a:r>
            <a:endParaRPr lang="en-US" dirty="0"/>
          </a:p>
        </p:txBody>
      </p:sp>
      <p:sp>
        <p:nvSpPr>
          <p:cNvPr id="3" name="Content Placeholder 2"/>
          <p:cNvSpPr>
            <a:spLocks noGrp="1"/>
          </p:cNvSpPr>
          <p:nvPr>
            <p:ph idx="1"/>
          </p:nvPr>
        </p:nvSpPr>
        <p:spPr>
          <a:xfrm>
            <a:off x="610957" y="1170472"/>
            <a:ext cx="10972800" cy="4525963"/>
          </a:xfrm>
        </p:spPr>
        <p:txBody>
          <a:bodyPr/>
          <a:lstStyle>
            <a:lvl1pPr>
              <a:defRPr>
                <a:solidFill>
                  <a:schemeClr val="bg2">
                    <a:lumMod val="50000"/>
                  </a:schemeClr>
                </a:solidFill>
              </a:defRPr>
            </a:lvl1pPr>
            <a:lvl2pPr>
              <a:defRPr>
                <a:solidFill>
                  <a:schemeClr val="bg2">
                    <a:lumMod val="50000"/>
                  </a:schemeClr>
                </a:solidFill>
              </a:defRPr>
            </a:lvl2pPr>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15758" y="333941"/>
            <a:ext cx="10970748" cy="62333"/>
          </a:xfrm>
          <a:prstGeom prst="rect">
            <a:avLst/>
          </a:prstGeom>
        </p:spPr>
      </p:pic>
    </p:spTree>
    <p:extLst>
      <p:ext uri="{BB962C8B-B14F-4D97-AF65-F5344CB8AC3E}">
        <p14:creationId xmlns:p14="http://schemas.microsoft.com/office/powerpoint/2010/main" val="1111401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a:xfrm>
            <a:off x="610957" y="488887"/>
            <a:ext cx="10972800" cy="827680"/>
          </a:xfrm>
        </p:spPr>
        <p:txBody>
          <a:bodyPr/>
          <a:lstStyle/>
          <a:p>
            <a:r>
              <a:rPr lang="en-US"/>
              <a:t>Click to edit Master title style</a:t>
            </a:r>
            <a:endParaRPr lang="en-US" dirty="0"/>
          </a:p>
        </p:txBody>
      </p:sp>
      <p:sp>
        <p:nvSpPr>
          <p:cNvPr id="3" name="Content Placeholder 2"/>
          <p:cNvSpPr>
            <a:spLocks noGrp="1"/>
          </p:cNvSpPr>
          <p:nvPr>
            <p:ph idx="1"/>
          </p:nvPr>
        </p:nvSpPr>
        <p:spPr>
          <a:xfrm>
            <a:off x="610957" y="1371599"/>
            <a:ext cx="10972800" cy="4800600"/>
          </a:xfrm>
        </p:spPr>
        <p:txBody>
          <a:bodyPr/>
          <a:lstStyle>
            <a:lvl1pPr>
              <a:defRPr>
                <a:solidFill>
                  <a:schemeClr val="bg2">
                    <a:lumMod val="50000"/>
                  </a:schemeClr>
                </a:solidFill>
              </a:defRPr>
            </a:lvl1pPr>
            <a:lvl2pPr>
              <a:defRPr>
                <a:solidFill>
                  <a:schemeClr val="bg2">
                    <a:lumMod val="50000"/>
                  </a:schemeClr>
                </a:solidFill>
              </a:defRPr>
            </a:lvl2pPr>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15758" y="333941"/>
            <a:ext cx="10970748" cy="62333"/>
          </a:xfrm>
          <a:prstGeom prst="rect">
            <a:avLst/>
          </a:prstGeom>
        </p:spPr>
      </p:pic>
    </p:spTree>
    <p:extLst>
      <p:ext uri="{BB962C8B-B14F-4D97-AF65-F5344CB8AC3E}">
        <p14:creationId xmlns:p14="http://schemas.microsoft.com/office/powerpoint/2010/main" val="1322718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663" y="1371599"/>
            <a:ext cx="5181600" cy="4800600"/>
          </a:xfrm>
        </p:spPr>
        <p:txBody>
          <a:bodyPr/>
          <a:lstStyle>
            <a:lvl1pPr>
              <a:defRPr sz="1800">
                <a:solidFill>
                  <a:schemeClr val="bg2">
                    <a:lumMod val="50000"/>
                  </a:schemeClr>
                </a:solidFill>
              </a:defRPr>
            </a:lvl1pPr>
            <a:lvl2pPr>
              <a:defRPr sz="1800">
                <a:solidFill>
                  <a:schemeClr val="bg2">
                    <a:lumMod val="50000"/>
                  </a:schemeClr>
                </a:solidFill>
              </a:defRPr>
            </a:lvl2pPr>
            <a:lvl3pPr>
              <a:defRPr sz="1800">
                <a:solidFill>
                  <a:schemeClr val="bg2">
                    <a:lumMod val="50000"/>
                  </a:schemeClr>
                </a:solidFill>
              </a:defRPr>
            </a:lvl3pPr>
            <a:lvl4pPr>
              <a:defRPr sz="1800">
                <a:solidFill>
                  <a:schemeClr val="bg2">
                    <a:lumMod val="50000"/>
                  </a:schemeClr>
                </a:solidFill>
              </a:defRPr>
            </a:lvl4pPr>
            <a:lvl5pPr>
              <a:defRPr sz="1800">
                <a:solidFill>
                  <a:schemeClr val="bg2">
                    <a:lumMod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00800" y="1371599"/>
            <a:ext cx="5181600" cy="4800600"/>
          </a:xfrm>
        </p:spPr>
        <p:txBody>
          <a:bodyPr/>
          <a:lstStyle>
            <a:lvl1pPr>
              <a:defRPr sz="1800">
                <a:solidFill>
                  <a:schemeClr val="bg2">
                    <a:lumMod val="50000"/>
                  </a:schemeClr>
                </a:solidFill>
              </a:defRPr>
            </a:lvl1pPr>
            <a:lvl2pPr>
              <a:defRPr sz="1800">
                <a:solidFill>
                  <a:schemeClr val="bg2">
                    <a:lumMod val="50000"/>
                  </a:schemeClr>
                </a:solidFill>
              </a:defRPr>
            </a:lvl2pPr>
            <a:lvl3pPr>
              <a:defRPr sz="1800">
                <a:solidFill>
                  <a:schemeClr val="bg2">
                    <a:lumMod val="50000"/>
                  </a:schemeClr>
                </a:solidFill>
              </a:defRPr>
            </a:lvl3pPr>
            <a:lvl4pPr>
              <a:defRPr sz="1800">
                <a:solidFill>
                  <a:schemeClr val="bg2">
                    <a:lumMod val="50000"/>
                  </a:schemeClr>
                </a:solidFill>
              </a:defRPr>
            </a:lvl4pPr>
            <a:lvl5pPr>
              <a:defRPr sz="1800">
                <a:solidFill>
                  <a:schemeClr val="bg2">
                    <a:lumMod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15758" y="333941"/>
            <a:ext cx="10970748" cy="62333"/>
          </a:xfrm>
          <a:prstGeom prst="rect">
            <a:avLst/>
          </a:prstGeom>
        </p:spPr>
      </p:pic>
      <p:sp>
        <p:nvSpPr>
          <p:cNvPr id="7" name="Title 1">
            <a:extLst>
              <a:ext uri="{FF2B5EF4-FFF2-40B4-BE49-F238E27FC236}">
                <a16:creationId xmlns:a16="http://schemas.microsoft.com/office/drawing/2014/main" id="{F230FA8C-D17F-2243-8DE9-DB5E465E2098}"/>
              </a:ext>
            </a:extLst>
          </p:cNvPr>
          <p:cNvSpPr>
            <a:spLocks noGrp="1"/>
          </p:cNvSpPr>
          <p:nvPr>
            <p:ph type="title"/>
          </p:nvPr>
        </p:nvSpPr>
        <p:spPr>
          <a:xfrm>
            <a:off x="610957" y="488887"/>
            <a:ext cx="10972800" cy="827680"/>
          </a:xfrm>
        </p:spPr>
        <p:txBody>
          <a:bodyPr/>
          <a:lstStyle/>
          <a:p>
            <a:r>
              <a:rPr lang="en-US"/>
              <a:t>Click to edit Master title style</a:t>
            </a:r>
            <a:endParaRPr lang="en-US" dirty="0"/>
          </a:p>
        </p:txBody>
      </p:sp>
    </p:spTree>
    <p:extLst>
      <p:ext uri="{BB962C8B-B14F-4D97-AF65-F5344CB8AC3E}">
        <p14:creationId xmlns:p14="http://schemas.microsoft.com/office/powerpoint/2010/main" val="3591167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Whit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2410177"/>
            <a:ext cx="6741588" cy="1674990"/>
          </a:xfrm>
        </p:spPr>
        <p:txBody>
          <a:bodyPr anchor="t"/>
          <a:lstStyle>
            <a:lvl1pPr algn="l">
              <a:defRPr sz="4800" b="0" cap="none">
                <a:solidFill>
                  <a:srgbClr val="0F3B57"/>
                </a:solidFill>
              </a:defRPr>
            </a:lvl1pPr>
          </a:lstStyle>
          <a:p>
            <a:r>
              <a:rPr lang="en-US" dirty="0"/>
              <a:t>Click to edit master title style</a:t>
            </a: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15758" y="333941"/>
            <a:ext cx="10970748" cy="62333"/>
          </a:xfrm>
          <a:prstGeom prst="rect">
            <a:avLst/>
          </a:prstGeom>
        </p:spPr>
      </p:pic>
    </p:spTree>
    <p:extLst>
      <p:ext uri="{BB962C8B-B14F-4D97-AF65-F5344CB8AC3E}">
        <p14:creationId xmlns:p14="http://schemas.microsoft.com/office/powerpoint/2010/main" val="2036232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6482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Back Page">
    <p:spTree>
      <p:nvGrpSpPr>
        <p:cNvPr id="1" name=""/>
        <p:cNvGrpSpPr/>
        <p:nvPr/>
      </p:nvGrpSpPr>
      <p:grpSpPr>
        <a:xfrm>
          <a:off x="0" y="0"/>
          <a:ext cx="0" cy="0"/>
          <a:chOff x="0" y="0"/>
          <a:chExt cx="0" cy="0"/>
        </a:xfrm>
      </p:grpSpPr>
      <p:sp>
        <p:nvSpPr>
          <p:cNvPr id="5" name="TextBox 4"/>
          <p:cNvSpPr txBox="1"/>
          <p:nvPr userDrawn="1"/>
        </p:nvSpPr>
        <p:spPr>
          <a:xfrm>
            <a:off x="266370" y="6558543"/>
            <a:ext cx="7866775" cy="173124"/>
          </a:xfrm>
          <a:prstGeom prst="rect">
            <a:avLst/>
          </a:prstGeom>
          <a:noFill/>
        </p:spPr>
        <p:txBody>
          <a:bodyPr wrap="square" rtlCol="0">
            <a:spAutoFit/>
          </a:bodyPr>
          <a:lstStyle/>
          <a:p>
            <a:pPr algn="l"/>
            <a:r>
              <a:rPr lang="en-US" sz="525" dirty="0">
                <a:solidFill>
                  <a:srgbClr val="838383"/>
                </a:solidFill>
              </a:rPr>
              <a:t>Confidential and proprietary information</a:t>
            </a:r>
            <a:r>
              <a:rPr lang="en-US" sz="525" baseline="0" dirty="0">
                <a:solidFill>
                  <a:srgbClr val="838383"/>
                </a:solidFill>
              </a:rPr>
              <a:t> </a:t>
            </a:r>
            <a:r>
              <a:rPr lang="en-US" sz="525" dirty="0">
                <a:solidFill>
                  <a:srgbClr val="838383"/>
                </a:solidFill>
              </a:rPr>
              <a:t> © 2021 Xtend Healthcare. All rights reserved</a:t>
            </a:r>
            <a:endParaRPr lang="en-US" sz="600" b="0" i="0" dirty="0">
              <a:solidFill>
                <a:srgbClr val="1F4C8A"/>
              </a:solidFill>
              <a:latin typeface="Calibri Light" charset="0"/>
              <a:ea typeface="Calibri Light" charset="0"/>
              <a:cs typeface="Calibri Light" charset="0"/>
            </a:endParaRPr>
          </a:p>
        </p:txBody>
      </p:sp>
    </p:spTree>
    <p:extLst>
      <p:ext uri="{BB962C8B-B14F-4D97-AF65-F5344CB8AC3E}">
        <p14:creationId xmlns:p14="http://schemas.microsoft.com/office/powerpoint/2010/main" val="1745221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402169"/>
            <a:ext cx="10972800" cy="906531"/>
          </a:xfrm>
          <a:prstGeom prst="rect">
            <a:avLst/>
          </a:prstGeom>
        </p:spPr>
        <p:txBody>
          <a:bodyPr vert="horz" lIns="0" tIns="45720" rIns="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609600" y="1371601"/>
            <a:ext cx="10972800" cy="4800283"/>
          </a:xfrm>
          <a:prstGeom prst="rect">
            <a:avLst/>
          </a:prstGeom>
        </p:spPr>
        <p:txBody>
          <a:bodyPr vert="horz" lIns="0" tIns="45720" rIns="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Box 14"/>
          <p:cNvSpPr txBox="1"/>
          <p:nvPr/>
        </p:nvSpPr>
        <p:spPr>
          <a:xfrm>
            <a:off x="11265500" y="6548398"/>
            <a:ext cx="696619" cy="246221"/>
          </a:xfrm>
          <a:prstGeom prst="rect">
            <a:avLst/>
          </a:prstGeom>
          <a:noFill/>
        </p:spPr>
        <p:txBody>
          <a:bodyPr wrap="square" lIns="0" rIns="0" rtlCol="0">
            <a:noAutofit/>
          </a:bodyPr>
          <a:lstStyle/>
          <a:p>
            <a:pPr algn="r"/>
            <a:fld id="{8EF3A903-7F25-E440-BA55-7115C69D9986}" type="slidenum">
              <a:rPr lang="en-US" sz="800" smtClean="0">
                <a:solidFill>
                  <a:srgbClr val="838383"/>
                </a:solidFill>
              </a:rPr>
              <a:t>‹#›</a:t>
            </a:fld>
            <a:endParaRPr lang="en-US" sz="800" dirty="0">
              <a:solidFill>
                <a:srgbClr val="838383"/>
              </a:solidFill>
            </a:endParaRPr>
          </a:p>
        </p:txBody>
      </p:sp>
      <p:sp>
        <p:nvSpPr>
          <p:cNvPr id="8" name="TextBox 7"/>
          <p:cNvSpPr txBox="1"/>
          <p:nvPr/>
        </p:nvSpPr>
        <p:spPr>
          <a:xfrm>
            <a:off x="476898" y="6581692"/>
            <a:ext cx="3132589" cy="184666"/>
          </a:xfrm>
          <a:prstGeom prst="rect">
            <a:avLst/>
          </a:prstGeom>
          <a:noFill/>
        </p:spPr>
        <p:txBody>
          <a:bodyPr wrap="none" rtlCol="0">
            <a:spAutoFit/>
          </a:bodyPr>
          <a:lstStyle/>
          <a:p>
            <a:pPr algn="l"/>
            <a:r>
              <a:rPr lang="en-US" sz="600" dirty="0">
                <a:solidFill>
                  <a:srgbClr val="838383"/>
                </a:solidFill>
              </a:rPr>
              <a:t>Confidential and proprietary information</a:t>
            </a:r>
            <a:r>
              <a:rPr lang="en-US" sz="600" baseline="0" dirty="0">
                <a:solidFill>
                  <a:srgbClr val="838383"/>
                </a:solidFill>
              </a:rPr>
              <a:t> </a:t>
            </a:r>
            <a:r>
              <a:rPr lang="en-US" sz="600" dirty="0">
                <a:solidFill>
                  <a:srgbClr val="838383"/>
                </a:solidFill>
              </a:rPr>
              <a:t> © 2022 Xtend Healthcare. All rights reserved.</a:t>
            </a:r>
          </a:p>
        </p:txBody>
      </p:sp>
      <p:pic>
        <p:nvPicPr>
          <p:cNvPr id="7" name="Picture 6">
            <a:extLst>
              <a:ext uri="{FF2B5EF4-FFF2-40B4-BE49-F238E27FC236}">
                <a16:creationId xmlns:a16="http://schemas.microsoft.com/office/drawing/2014/main" id="{83C62F57-1AE1-4057-842E-0DAFFDB103CC}"/>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9985846" y="6171884"/>
            <a:ext cx="1627963" cy="552281"/>
          </a:xfrm>
          <a:prstGeom prst="rect">
            <a:avLst/>
          </a:prstGeom>
        </p:spPr>
      </p:pic>
    </p:spTree>
    <p:extLst>
      <p:ext uri="{BB962C8B-B14F-4D97-AF65-F5344CB8AC3E}">
        <p14:creationId xmlns:p14="http://schemas.microsoft.com/office/powerpoint/2010/main" val="2542361051"/>
      </p:ext>
    </p:extLst>
  </p:cSld>
  <p:clrMap bg1="lt1" tx1="dk1" bg2="lt2" tx2="dk2" accent1="accent1" accent2="accent2" accent3="accent3" accent4="accent4" accent5="accent5" accent6="accent6" hlink="hlink" folHlink="folHlink"/>
  <p:sldLayoutIdLst>
    <p:sldLayoutId id="2147483649" r:id="rId1"/>
    <p:sldLayoutId id="2147483680" r:id="rId2"/>
    <p:sldLayoutId id="2147483650" r:id="rId3"/>
    <p:sldLayoutId id="2147483674" r:id="rId4"/>
    <p:sldLayoutId id="2147483686" r:id="rId5"/>
    <p:sldLayoutId id="2147483655" r:id="rId6"/>
    <p:sldLayoutId id="2147483687" r:id="rId7"/>
  </p:sldLayoutIdLst>
  <p:txStyles>
    <p:titleStyle>
      <a:lvl1pPr algn="l" defTabSz="457200" rtl="0" eaLnBrk="1" latinLnBrk="0" hangingPunct="1">
        <a:spcBef>
          <a:spcPct val="0"/>
        </a:spcBef>
        <a:buNone/>
        <a:defRPr sz="2800" kern="1200">
          <a:solidFill>
            <a:srgbClr val="0F3B57"/>
          </a:solidFill>
          <a:latin typeface="+mj-lt"/>
          <a:ea typeface="+mj-ea"/>
          <a:cs typeface="+mj-cs"/>
        </a:defRPr>
      </a:lvl1pPr>
    </p:titleStyle>
    <p:bodyStyle>
      <a:lvl1pPr marL="169863" indent="-169863" algn="l" defTabSz="457200" rtl="0" eaLnBrk="1" latinLnBrk="0" hangingPunct="1">
        <a:spcBef>
          <a:spcPts val="0"/>
        </a:spcBef>
        <a:spcAft>
          <a:spcPts val="0"/>
        </a:spcAft>
        <a:buFont typeface="Arial"/>
        <a:buChar char="•"/>
        <a:defRPr sz="1800" kern="1200">
          <a:solidFill>
            <a:schemeClr val="tx1"/>
          </a:solidFill>
          <a:latin typeface="+mn-lt"/>
          <a:ea typeface="+mn-ea"/>
          <a:cs typeface="+mn-cs"/>
        </a:defRPr>
      </a:lvl1pPr>
      <a:lvl2pPr marL="346075" indent="-176213" algn="l" defTabSz="457200" rtl="0" eaLnBrk="1" latinLnBrk="0" hangingPunct="1">
        <a:spcBef>
          <a:spcPts val="0"/>
        </a:spcBef>
        <a:spcAft>
          <a:spcPts val="0"/>
        </a:spcAft>
        <a:buFont typeface="Lucida Grande"/>
        <a:buChar char="-"/>
        <a:defRPr sz="1800" kern="1200">
          <a:solidFill>
            <a:schemeClr val="tx1"/>
          </a:solidFill>
          <a:latin typeface="+mn-lt"/>
          <a:ea typeface="+mn-ea"/>
          <a:cs typeface="+mn-cs"/>
        </a:defRPr>
      </a:lvl2pPr>
      <a:lvl3pPr marL="514350" indent="-168275" algn="l" defTabSz="457200" rtl="0" eaLnBrk="1" latinLnBrk="0" hangingPunct="1">
        <a:spcBef>
          <a:spcPts val="0"/>
        </a:spcBef>
        <a:spcAft>
          <a:spcPts val="0"/>
        </a:spcAft>
        <a:buFont typeface="Arial"/>
        <a:buChar char="•"/>
        <a:defRPr sz="1800" kern="1200">
          <a:solidFill>
            <a:schemeClr val="tx1"/>
          </a:solidFill>
          <a:latin typeface="+mn-lt"/>
          <a:ea typeface="+mn-ea"/>
          <a:cs typeface="+mn-cs"/>
        </a:defRPr>
      </a:lvl3pPr>
      <a:lvl4pPr marL="684213" indent="-169863" algn="l" defTabSz="457200" rtl="0" eaLnBrk="1" latinLnBrk="0" hangingPunct="1">
        <a:spcBef>
          <a:spcPts val="0"/>
        </a:spcBef>
        <a:spcAft>
          <a:spcPts val="0"/>
        </a:spcAft>
        <a:buFont typeface="Lucida Grande"/>
        <a:buChar char="-"/>
        <a:defRPr sz="1800" kern="1200">
          <a:solidFill>
            <a:schemeClr val="tx1"/>
          </a:solidFill>
          <a:latin typeface="+mn-lt"/>
          <a:ea typeface="+mn-ea"/>
          <a:cs typeface="+mn-cs"/>
        </a:defRPr>
      </a:lvl4pPr>
      <a:lvl5pPr marL="860425" indent="-176213" algn="l" defTabSz="457200" rtl="0" eaLnBrk="1" latinLnBrk="0" hangingPunct="1">
        <a:spcBef>
          <a:spcPts val="0"/>
        </a:spcBef>
        <a:spcAft>
          <a:spcPts val="0"/>
        </a:spcAft>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3.sv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62.png"/><Relationship Id="rId5" Type="http://schemas.openxmlformats.org/officeDocument/2006/relationships/image" Target="../media/image18.sv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5.sv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64.png"/><Relationship Id="rId5" Type="http://schemas.openxmlformats.org/officeDocument/2006/relationships/image" Target="../media/image18.sv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69.sv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18.sv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70.jpeg"/><Relationship Id="rId7"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5.sv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71.jpeg"/><Relationship Id="rId7"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5.sv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72.jpeg"/><Relationship Id="rId7"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5.sv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73.jpeg"/><Relationship Id="rId7"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5.sv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5.png"/><Relationship Id="rId7"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6.svg"/></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6.svg"/></Relationships>
</file>

<file path=ppt/slides/_rels/slide20.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8" Type="http://schemas.openxmlformats.org/officeDocument/2006/relationships/image" Target="../media/image51.svg"/><Relationship Id="rId13" Type="http://schemas.openxmlformats.org/officeDocument/2006/relationships/image" Target="../media/image81.png"/><Relationship Id="rId3" Type="http://schemas.openxmlformats.org/officeDocument/2006/relationships/image" Target="../media/image76.png"/><Relationship Id="rId7" Type="http://schemas.openxmlformats.org/officeDocument/2006/relationships/image" Target="../media/image50.png"/><Relationship Id="rId12" Type="http://schemas.openxmlformats.org/officeDocument/2006/relationships/image" Target="../media/image80.svg"/><Relationship Id="rId2" Type="http://schemas.openxmlformats.org/officeDocument/2006/relationships/notesSlide" Target="../notesSlides/notesSlide21.xml"/><Relationship Id="rId16" Type="http://schemas.openxmlformats.org/officeDocument/2006/relationships/image" Target="../media/image84.svg"/><Relationship Id="rId1" Type="http://schemas.openxmlformats.org/officeDocument/2006/relationships/slideLayout" Target="../slideLayouts/slideLayout6.xml"/><Relationship Id="rId6" Type="http://schemas.openxmlformats.org/officeDocument/2006/relationships/image" Target="../media/image18.svg"/><Relationship Id="rId11" Type="http://schemas.openxmlformats.org/officeDocument/2006/relationships/image" Target="../media/image79.png"/><Relationship Id="rId5" Type="http://schemas.openxmlformats.org/officeDocument/2006/relationships/image" Target="../media/image17.png"/><Relationship Id="rId15" Type="http://schemas.openxmlformats.org/officeDocument/2006/relationships/image" Target="../media/image83.png"/><Relationship Id="rId10" Type="http://schemas.openxmlformats.org/officeDocument/2006/relationships/image" Target="../media/image78.svg"/><Relationship Id="rId4" Type="http://schemas.openxmlformats.org/officeDocument/2006/relationships/image" Target="../media/image4.png"/><Relationship Id="rId9" Type="http://schemas.openxmlformats.org/officeDocument/2006/relationships/image" Target="../media/image77.png"/><Relationship Id="rId14" Type="http://schemas.openxmlformats.org/officeDocument/2006/relationships/image" Target="../media/image82.svg"/></Relationships>
</file>

<file path=ppt/slides/_rels/slide22.xml.rels><?xml version="1.0" encoding="UTF-8" standalone="yes"?>
<Relationships xmlns="http://schemas.openxmlformats.org/package/2006/relationships"><Relationship Id="rId8" Type="http://schemas.openxmlformats.org/officeDocument/2006/relationships/image" Target="../media/image65.svg"/><Relationship Id="rId13" Type="http://schemas.openxmlformats.org/officeDocument/2006/relationships/image" Target="../media/image62.png"/><Relationship Id="rId3" Type="http://schemas.openxmlformats.org/officeDocument/2006/relationships/image" Target="../media/image17.png"/><Relationship Id="rId7" Type="http://schemas.openxmlformats.org/officeDocument/2006/relationships/image" Target="../media/image64.png"/><Relationship Id="rId12" Type="http://schemas.openxmlformats.org/officeDocument/2006/relationships/image" Target="../media/image90.svg"/><Relationship Id="rId2" Type="http://schemas.openxmlformats.org/officeDocument/2006/relationships/notesSlide" Target="../notesSlides/notesSlide22.xml"/><Relationship Id="rId16" Type="http://schemas.openxmlformats.org/officeDocument/2006/relationships/image" Target="../media/image92.svg"/><Relationship Id="rId1" Type="http://schemas.openxmlformats.org/officeDocument/2006/relationships/slideLayout" Target="../slideLayouts/slideLayout2.xml"/><Relationship Id="rId6" Type="http://schemas.openxmlformats.org/officeDocument/2006/relationships/image" Target="../media/image86.svg"/><Relationship Id="rId11" Type="http://schemas.openxmlformats.org/officeDocument/2006/relationships/image" Target="../media/image89.png"/><Relationship Id="rId5" Type="http://schemas.openxmlformats.org/officeDocument/2006/relationships/image" Target="../media/image85.png"/><Relationship Id="rId15" Type="http://schemas.openxmlformats.org/officeDocument/2006/relationships/image" Target="../media/image91.png"/><Relationship Id="rId10" Type="http://schemas.openxmlformats.org/officeDocument/2006/relationships/image" Target="../media/image88.svg"/><Relationship Id="rId4" Type="http://schemas.openxmlformats.org/officeDocument/2006/relationships/image" Target="../media/image18.svg"/><Relationship Id="rId9" Type="http://schemas.openxmlformats.org/officeDocument/2006/relationships/image" Target="../media/image87.png"/><Relationship Id="rId14" Type="http://schemas.openxmlformats.org/officeDocument/2006/relationships/image" Target="../media/image63.svg"/></Relationships>
</file>

<file path=ppt/slides/_rels/slide23.xml.rels><?xml version="1.0" encoding="UTF-8" standalone="yes"?>
<Relationships xmlns="http://schemas.openxmlformats.org/package/2006/relationships"><Relationship Id="rId8" Type="http://schemas.openxmlformats.org/officeDocument/2006/relationships/image" Target="../media/image95.svg"/><Relationship Id="rId3" Type="http://schemas.openxmlformats.org/officeDocument/2006/relationships/image" Target="../media/image93.jpeg"/><Relationship Id="rId7" Type="http://schemas.openxmlformats.org/officeDocument/2006/relationships/image" Target="../media/image94.pn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18.sv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8" Type="http://schemas.openxmlformats.org/officeDocument/2006/relationships/image" Target="../media/image97.svg"/><Relationship Id="rId3" Type="http://schemas.openxmlformats.org/officeDocument/2006/relationships/image" Target="../media/image17.png"/><Relationship Id="rId7" Type="http://schemas.openxmlformats.org/officeDocument/2006/relationships/image" Target="../media/image96.png"/><Relationship Id="rId12" Type="http://schemas.openxmlformats.org/officeDocument/2006/relationships/image" Target="../media/image100.sv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63.svg"/><Relationship Id="rId11" Type="http://schemas.openxmlformats.org/officeDocument/2006/relationships/image" Target="../media/image99.png"/><Relationship Id="rId5" Type="http://schemas.openxmlformats.org/officeDocument/2006/relationships/image" Target="../media/image62.png"/><Relationship Id="rId10" Type="http://schemas.openxmlformats.org/officeDocument/2006/relationships/image" Target="../media/image98.svg"/><Relationship Id="rId4" Type="http://schemas.openxmlformats.org/officeDocument/2006/relationships/image" Target="../media/image18.svg"/><Relationship Id="rId9" Type="http://schemas.openxmlformats.org/officeDocument/2006/relationships/image" Target="../media/image40.png"/></Relationships>
</file>

<file path=ppt/slides/_rels/slide2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5.png"/><Relationship Id="rId7"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6.svg"/></Relationships>
</file>

<file path=ppt/slides/_rels/slide26.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5.png"/><Relationship Id="rId7" Type="http://schemas.openxmlformats.org/officeDocument/2006/relationships/image" Target="../media/image11.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6.svg"/><Relationship Id="rId9" Type="http://schemas.openxmlformats.org/officeDocument/2006/relationships/image" Target="../media/image1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cgoethals@xtendhealthcare.net"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103.pn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106.png"/><Relationship Id="rId13" Type="http://schemas.openxmlformats.org/officeDocument/2006/relationships/image" Target="../media/image111.png"/><Relationship Id="rId3" Type="http://schemas.openxmlformats.org/officeDocument/2006/relationships/image" Target="../media/image23.png"/><Relationship Id="rId7" Type="http://schemas.openxmlformats.org/officeDocument/2006/relationships/image" Target="../media/image4.png"/><Relationship Id="rId12" Type="http://schemas.openxmlformats.org/officeDocument/2006/relationships/image" Target="../media/image110.png"/><Relationship Id="rId17" Type="http://schemas.openxmlformats.org/officeDocument/2006/relationships/image" Target="../media/image115.png"/><Relationship Id="rId2" Type="http://schemas.openxmlformats.org/officeDocument/2006/relationships/notesSlide" Target="../notesSlides/notesSlide33.xml"/><Relationship Id="rId16" Type="http://schemas.openxmlformats.org/officeDocument/2006/relationships/image" Target="../media/image114.svg"/><Relationship Id="rId1" Type="http://schemas.openxmlformats.org/officeDocument/2006/relationships/slideLayout" Target="../slideLayouts/slideLayout6.xml"/><Relationship Id="rId6" Type="http://schemas.openxmlformats.org/officeDocument/2006/relationships/image" Target="../media/image105.svg"/><Relationship Id="rId11" Type="http://schemas.openxmlformats.org/officeDocument/2006/relationships/image" Target="../media/image109.png"/><Relationship Id="rId5" Type="http://schemas.openxmlformats.org/officeDocument/2006/relationships/image" Target="../media/image104.png"/><Relationship Id="rId15" Type="http://schemas.openxmlformats.org/officeDocument/2006/relationships/image" Target="../media/image113.png"/><Relationship Id="rId10" Type="http://schemas.openxmlformats.org/officeDocument/2006/relationships/image" Target="../media/image108.png"/><Relationship Id="rId4" Type="http://schemas.openxmlformats.org/officeDocument/2006/relationships/image" Target="../media/image24.svg"/><Relationship Id="rId9" Type="http://schemas.openxmlformats.org/officeDocument/2006/relationships/image" Target="../media/image107.svg"/><Relationship Id="rId14" Type="http://schemas.openxmlformats.org/officeDocument/2006/relationships/image" Target="../media/image112.svg"/></Relationships>
</file>

<file path=ppt/slides/_rels/slide34.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118.png"/><Relationship Id="rId4" Type="http://schemas.openxmlformats.org/officeDocument/2006/relationships/image" Target="../media/image11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4.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6.jpeg"/><Relationship Id="rId5" Type="http://schemas.openxmlformats.org/officeDocument/2006/relationships/image" Target="../media/image15.sv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jpeg"/></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svg"/><Relationship Id="rId3" Type="http://schemas.openxmlformats.org/officeDocument/2006/relationships/image" Target="../media/image21.png"/><Relationship Id="rId7" Type="http://schemas.openxmlformats.org/officeDocument/2006/relationships/image" Target="../media/image25.jpeg"/><Relationship Id="rId12"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4.svg"/><Relationship Id="rId11" Type="http://schemas.openxmlformats.org/officeDocument/2006/relationships/image" Target="../media/image29.svg"/><Relationship Id="rId5" Type="http://schemas.openxmlformats.org/officeDocument/2006/relationships/image" Target="../media/image23.png"/><Relationship Id="rId15" Type="http://schemas.openxmlformats.org/officeDocument/2006/relationships/image" Target="../media/image33.svg"/><Relationship Id="rId10" Type="http://schemas.openxmlformats.org/officeDocument/2006/relationships/image" Target="../media/image28.png"/><Relationship Id="rId4" Type="http://schemas.openxmlformats.org/officeDocument/2006/relationships/image" Target="../media/image22.svg"/><Relationship Id="rId9" Type="http://schemas.openxmlformats.org/officeDocument/2006/relationships/image" Target="../media/image27.svg"/><Relationship Id="rId14" Type="http://schemas.openxmlformats.org/officeDocument/2006/relationships/image" Target="../media/image32.png"/></Relationships>
</file>

<file path=ppt/slides/_rels/slide7.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svg"/><Relationship Id="rId3" Type="http://schemas.openxmlformats.org/officeDocument/2006/relationships/image" Target="../media/image34.png"/><Relationship Id="rId7" Type="http://schemas.openxmlformats.org/officeDocument/2006/relationships/image" Target="../media/image18.svg"/><Relationship Id="rId12"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7.png"/><Relationship Id="rId11" Type="http://schemas.openxmlformats.org/officeDocument/2006/relationships/image" Target="../media/image39.svg"/><Relationship Id="rId5" Type="http://schemas.openxmlformats.org/officeDocument/2006/relationships/image" Target="../media/image4.png"/><Relationship Id="rId10" Type="http://schemas.openxmlformats.org/officeDocument/2006/relationships/image" Target="../media/image38.png"/><Relationship Id="rId4" Type="http://schemas.openxmlformats.org/officeDocument/2006/relationships/image" Target="../media/image35.svg"/><Relationship Id="rId9" Type="http://schemas.openxmlformats.org/officeDocument/2006/relationships/image" Target="../media/image37.svg"/></Relationships>
</file>

<file path=ppt/slides/_rels/slide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14.png"/><Relationship Id="rId7" Type="http://schemas.openxmlformats.org/officeDocument/2006/relationships/image" Target="../media/image18.svg"/><Relationship Id="rId12"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7.png"/><Relationship Id="rId11" Type="http://schemas.openxmlformats.org/officeDocument/2006/relationships/image" Target="../media/image45.svg"/><Relationship Id="rId5" Type="http://schemas.openxmlformats.org/officeDocument/2006/relationships/image" Target="../media/image4.png"/><Relationship Id="rId10" Type="http://schemas.openxmlformats.org/officeDocument/2006/relationships/image" Target="../media/image44.png"/><Relationship Id="rId4" Type="http://schemas.openxmlformats.org/officeDocument/2006/relationships/image" Target="../media/image15.svg"/><Relationship Id="rId9" Type="http://schemas.openxmlformats.org/officeDocument/2006/relationships/image" Target="../media/image43.svg"/></Relationships>
</file>

<file path=ppt/slides/_rels/slide9.xml.rels><?xml version="1.0" encoding="UTF-8" standalone="yes"?>
<Relationships xmlns="http://schemas.openxmlformats.org/package/2006/relationships"><Relationship Id="rId8" Type="http://schemas.openxmlformats.org/officeDocument/2006/relationships/image" Target="../media/image49.svg"/><Relationship Id="rId13" Type="http://schemas.openxmlformats.org/officeDocument/2006/relationships/image" Target="../media/image54.png"/><Relationship Id="rId18" Type="http://schemas.openxmlformats.org/officeDocument/2006/relationships/image" Target="../media/image59.svg"/><Relationship Id="rId3" Type="http://schemas.openxmlformats.org/officeDocument/2006/relationships/image" Target="../media/image17.png"/><Relationship Id="rId7" Type="http://schemas.openxmlformats.org/officeDocument/2006/relationships/image" Target="../media/image48.png"/><Relationship Id="rId12" Type="http://schemas.openxmlformats.org/officeDocument/2006/relationships/image" Target="../media/image53.svg"/><Relationship Id="rId17" Type="http://schemas.openxmlformats.org/officeDocument/2006/relationships/image" Target="../media/image58.png"/><Relationship Id="rId2" Type="http://schemas.openxmlformats.org/officeDocument/2006/relationships/notesSlide" Target="../notesSlides/notesSlide9.xml"/><Relationship Id="rId16" Type="http://schemas.openxmlformats.org/officeDocument/2006/relationships/image" Target="../media/image57.svg"/><Relationship Id="rId20" Type="http://schemas.openxmlformats.org/officeDocument/2006/relationships/image" Target="../media/image61.svg"/><Relationship Id="rId1" Type="http://schemas.openxmlformats.org/officeDocument/2006/relationships/slideLayout" Target="../slideLayouts/slideLayout2.xml"/><Relationship Id="rId6" Type="http://schemas.openxmlformats.org/officeDocument/2006/relationships/image" Target="../media/image47.svg"/><Relationship Id="rId11" Type="http://schemas.openxmlformats.org/officeDocument/2006/relationships/image" Target="../media/image52.png"/><Relationship Id="rId5" Type="http://schemas.openxmlformats.org/officeDocument/2006/relationships/image" Target="../media/image46.png"/><Relationship Id="rId15" Type="http://schemas.openxmlformats.org/officeDocument/2006/relationships/image" Target="../media/image56.png"/><Relationship Id="rId10" Type="http://schemas.openxmlformats.org/officeDocument/2006/relationships/image" Target="../media/image51.svg"/><Relationship Id="rId19" Type="http://schemas.openxmlformats.org/officeDocument/2006/relationships/image" Target="../media/image60.png"/><Relationship Id="rId4" Type="http://schemas.openxmlformats.org/officeDocument/2006/relationships/image" Target="../media/image18.svg"/><Relationship Id="rId9" Type="http://schemas.openxmlformats.org/officeDocument/2006/relationships/image" Target="../media/image50.png"/><Relationship Id="rId14" Type="http://schemas.openxmlformats.org/officeDocument/2006/relationships/image" Target="../media/image5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6">
            <a:extLst>
              <a:ext uri="{FF2B5EF4-FFF2-40B4-BE49-F238E27FC236}">
                <a16:creationId xmlns:a16="http://schemas.microsoft.com/office/drawing/2014/main" id="{90164A72-8770-4EA1-A724-B9CA23FB0B3B}"/>
              </a:ext>
            </a:extLst>
          </p:cNvPr>
          <p:cNvSpPr txBox="1">
            <a:spLocks/>
          </p:cNvSpPr>
          <p:nvPr/>
        </p:nvSpPr>
        <p:spPr>
          <a:xfrm>
            <a:off x="563107" y="4737457"/>
            <a:ext cx="6681216" cy="819856"/>
          </a:xfrm>
          <a:prstGeom prst="rect">
            <a:avLst/>
          </a:prstGeom>
        </p:spPr>
        <p:txBody>
          <a:bodyPr vert="horz" lIns="0" tIns="45720" rIns="0" bIns="45720" rtlCol="0">
            <a:no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1800" kern="1200">
                <a:solidFill>
                  <a:schemeClr val="accent3">
                    <a:lumMod val="75000"/>
                  </a:schemeClr>
                </a:solidFill>
                <a:latin typeface="+mn-lt"/>
                <a:ea typeface="+mn-ea"/>
                <a:cs typeface="+mn-cs"/>
              </a:defRPr>
            </a:lvl1pPr>
            <a:lvl2pPr marL="457200" indent="0" algn="ctr" defTabSz="457200" rtl="0" eaLnBrk="1" latinLnBrk="0" hangingPunct="1">
              <a:spcBef>
                <a:spcPts val="0"/>
              </a:spcBef>
              <a:spcAft>
                <a:spcPts val="0"/>
              </a:spcAft>
              <a:buFont typeface="Lucida Grande"/>
              <a:buNone/>
              <a:defRPr sz="1800" kern="1200">
                <a:solidFill>
                  <a:schemeClr val="tx1">
                    <a:tint val="75000"/>
                  </a:schemeClr>
                </a:solidFill>
                <a:latin typeface="+mn-lt"/>
                <a:ea typeface="+mn-ea"/>
                <a:cs typeface="+mn-cs"/>
              </a:defRPr>
            </a:lvl2pPr>
            <a:lvl3pPr marL="914400" indent="0" algn="ctr" defTabSz="457200" rtl="0" eaLnBrk="1" latinLnBrk="0" hangingPunct="1">
              <a:spcBef>
                <a:spcPts val="0"/>
              </a:spcBef>
              <a:spcAft>
                <a:spcPts val="0"/>
              </a:spcAft>
              <a:buFont typeface="Arial"/>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0"/>
              </a:spcBef>
              <a:spcAft>
                <a:spcPts val="0"/>
              </a:spcAft>
              <a:buFont typeface="Lucida Grande"/>
              <a:buNone/>
              <a:defRPr sz="1800" kern="1200">
                <a:solidFill>
                  <a:schemeClr val="tx1">
                    <a:tint val="75000"/>
                  </a:schemeClr>
                </a:solidFill>
                <a:latin typeface="+mn-lt"/>
                <a:ea typeface="+mn-ea"/>
                <a:cs typeface="+mn-cs"/>
              </a:defRPr>
            </a:lvl4pPr>
            <a:lvl5pPr marL="1828800" indent="0" algn="ctr" defTabSz="457200" rtl="0" eaLnBrk="1" latinLnBrk="0" hangingPunct="1">
              <a:spcBef>
                <a:spcPts val="0"/>
              </a:spcBef>
              <a:spcAft>
                <a:spcPts val="0"/>
              </a:spcAft>
              <a:buFont typeface="Arial"/>
              <a:buNone/>
              <a:defRPr sz="18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400" dirty="0">
                <a:solidFill>
                  <a:srgbClr val="0F3B57"/>
                </a:solidFill>
                <a:latin typeface="Roboto" panose="02000000000000000000" pitchFamily="2" charset="0"/>
                <a:ea typeface="Roboto" panose="02000000000000000000" pitchFamily="2" charset="0"/>
              </a:rPr>
              <a:t>Nebraska HFMA Winter Meeting</a:t>
            </a:r>
          </a:p>
          <a:p>
            <a:r>
              <a:rPr lang="en-US" sz="2400" dirty="0">
                <a:solidFill>
                  <a:srgbClr val="0F3B57"/>
                </a:solidFill>
                <a:latin typeface="Roboto" panose="02000000000000000000" pitchFamily="2" charset="0"/>
                <a:ea typeface="Roboto" panose="02000000000000000000" pitchFamily="2" charset="0"/>
              </a:rPr>
              <a:t>January 19, 2023</a:t>
            </a:r>
          </a:p>
          <a:p>
            <a:endParaRPr lang="en-US" dirty="0">
              <a:solidFill>
                <a:srgbClr val="0F3B57"/>
              </a:solidFill>
              <a:latin typeface="Roboto" panose="02000000000000000000" pitchFamily="2" charset="0"/>
              <a:ea typeface="Roboto" panose="02000000000000000000" pitchFamily="2" charset="0"/>
            </a:endParaRPr>
          </a:p>
        </p:txBody>
      </p:sp>
      <p:sp>
        <p:nvSpPr>
          <p:cNvPr id="5" name="Title 2">
            <a:extLst>
              <a:ext uri="{FF2B5EF4-FFF2-40B4-BE49-F238E27FC236}">
                <a16:creationId xmlns:a16="http://schemas.microsoft.com/office/drawing/2014/main" id="{37590C4B-C661-433B-B372-006FF9C9FF4A}"/>
              </a:ext>
            </a:extLst>
          </p:cNvPr>
          <p:cNvSpPr txBox="1">
            <a:spLocks/>
          </p:cNvSpPr>
          <p:nvPr/>
        </p:nvSpPr>
        <p:spPr>
          <a:xfrm>
            <a:off x="563107" y="2289846"/>
            <a:ext cx="6681216" cy="1362441"/>
          </a:xfrm>
          <a:prstGeom prst="rect">
            <a:avLst/>
          </a:prstGeom>
        </p:spPr>
        <p:txBody>
          <a:bodyPr vert="horz" lIns="0" tIns="45720" rIns="0" bIns="45720" rtlCol="0" anchor="t">
            <a:noAutofit/>
          </a:bodyPr>
          <a:lstStyle>
            <a:lvl1pPr algn="l" defTabSz="457200" rtl="0" eaLnBrk="1" latinLnBrk="0" hangingPunct="1">
              <a:spcBef>
                <a:spcPct val="0"/>
              </a:spcBef>
              <a:buNone/>
              <a:defRPr sz="3600" b="1" kern="1200">
                <a:solidFill>
                  <a:srgbClr val="0F3B57"/>
                </a:solidFill>
                <a:latin typeface="+mj-lt"/>
                <a:ea typeface="+mj-ea"/>
                <a:cs typeface="+mj-cs"/>
              </a:defRPr>
            </a:lvl1pPr>
          </a:lstStyle>
          <a:p>
            <a:r>
              <a:rPr lang="en-US" dirty="0"/>
              <a:t>Denials Management: Understanding Current Trends and Strategies for Reducing Denials.</a:t>
            </a:r>
          </a:p>
        </p:txBody>
      </p:sp>
      <p:sp>
        <p:nvSpPr>
          <p:cNvPr id="8" name="TextBox 7">
            <a:extLst>
              <a:ext uri="{FF2B5EF4-FFF2-40B4-BE49-F238E27FC236}">
                <a16:creationId xmlns:a16="http://schemas.microsoft.com/office/drawing/2014/main" id="{8F6891BA-7613-4E3E-B932-FD05CAEDD20D}"/>
              </a:ext>
            </a:extLst>
          </p:cNvPr>
          <p:cNvSpPr txBox="1"/>
          <p:nvPr/>
        </p:nvSpPr>
        <p:spPr>
          <a:xfrm>
            <a:off x="405945" y="5719153"/>
            <a:ext cx="6096000" cy="923330"/>
          </a:xfrm>
          <a:prstGeom prst="rect">
            <a:avLst/>
          </a:prstGeom>
          <a:noFill/>
        </p:spPr>
        <p:txBody>
          <a:bodyPr wrap="square">
            <a:spAutoFit/>
          </a:bodyPr>
          <a:lstStyle/>
          <a:p>
            <a:r>
              <a:rPr lang="en-US" dirty="0">
                <a:solidFill>
                  <a:srgbClr val="0F3B57"/>
                </a:solidFill>
                <a:latin typeface="Roboto" panose="02000000000000000000" pitchFamily="2" charset="0"/>
              </a:rPr>
              <a:t>Colleen Goethals, MS, RHIA, FAHIMA</a:t>
            </a:r>
          </a:p>
          <a:p>
            <a:r>
              <a:rPr lang="en-US" dirty="0">
                <a:solidFill>
                  <a:srgbClr val="0F3B57"/>
                </a:solidFill>
                <a:latin typeface="Roboto" panose="02000000000000000000" pitchFamily="2" charset="0"/>
              </a:rPr>
              <a:t>VP, Mid-Revenue Cycle</a:t>
            </a:r>
          </a:p>
          <a:p>
            <a:r>
              <a:rPr lang="en-US" dirty="0">
                <a:solidFill>
                  <a:srgbClr val="0F3B57"/>
                </a:solidFill>
                <a:latin typeface="Roboto" panose="02000000000000000000" pitchFamily="2" charset="0"/>
              </a:rPr>
              <a:t>Xtend Healthcare</a:t>
            </a:r>
          </a:p>
        </p:txBody>
      </p:sp>
    </p:spTree>
    <p:extLst>
      <p:ext uri="{BB962C8B-B14F-4D97-AF65-F5344CB8AC3E}">
        <p14:creationId xmlns:p14="http://schemas.microsoft.com/office/powerpoint/2010/main" val="420608596"/>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6">
            <a:extLst>
              <a:ext uri="{FF2B5EF4-FFF2-40B4-BE49-F238E27FC236}">
                <a16:creationId xmlns:a16="http://schemas.microsoft.com/office/drawing/2014/main" id="{793198F4-997D-48ED-B1FB-0B4B2604D9B2}"/>
              </a:ext>
            </a:extLst>
          </p:cNvPr>
          <p:cNvSpPr/>
          <p:nvPr/>
        </p:nvSpPr>
        <p:spPr>
          <a:xfrm>
            <a:off x="1553613" y="1205878"/>
            <a:ext cx="10408506" cy="4823102"/>
          </a:xfrm>
          <a:custGeom>
            <a:avLst/>
            <a:gdLst/>
            <a:ahLst/>
            <a:cxnLst/>
            <a:rect l="l" t="t" r="r" b="b"/>
            <a:pathLst>
              <a:path w="1726206" h="776215">
                <a:moveTo>
                  <a:pt x="1601746" y="776214"/>
                </a:moveTo>
                <a:lnTo>
                  <a:pt x="124460" y="776214"/>
                </a:lnTo>
                <a:cubicBezTo>
                  <a:pt x="55880" y="776214"/>
                  <a:pt x="0" y="720334"/>
                  <a:pt x="0" y="651754"/>
                </a:cubicBezTo>
                <a:lnTo>
                  <a:pt x="0" y="124460"/>
                </a:lnTo>
                <a:cubicBezTo>
                  <a:pt x="0" y="55880"/>
                  <a:pt x="55880" y="0"/>
                  <a:pt x="124460" y="0"/>
                </a:cubicBezTo>
                <a:lnTo>
                  <a:pt x="1601746" y="0"/>
                </a:lnTo>
                <a:cubicBezTo>
                  <a:pt x="1670326" y="0"/>
                  <a:pt x="1726206" y="55880"/>
                  <a:pt x="1726206" y="124460"/>
                </a:cubicBezTo>
                <a:lnTo>
                  <a:pt x="1726206" y="651755"/>
                </a:lnTo>
                <a:cubicBezTo>
                  <a:pt x="1726206" y="720335"/>
                  <a:pt x="1670326" y="776215"/>
                  <a:pt x="1601746" y="776215"/>
                </a:cubicBezTo>
                <a:close/>
              </a:path>
            </a:pathLst>
          </a:custGeom>
          <a:solidFill>
            <a:srgbClr val="FFFFFF"/>
          </a:solidFill>
          <a:ln>
            <a:solidFill>
              <a:schemeClr val="bg2"/>
            </a:solidFill>
          </a:ln>
        </p:spPr>
      </p:sp>
      <p:pic>
        <p:nvPicPr>
          <p:cNvPr id="22" name="Picture 21">
            <a:extLst>
              <a:ext uri="{FF2B5EF4-FFF2-40B4-BE49-F238E27FC236}">
                <a16:creationId xmlns:a16="http://schemas.microsoft.com/office/drawing/2014/main" id="{9CBE015A-589D-4253-B681-402A60C217B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5758" y="333941"/>
            <a:ext cx="10970748" cy="62333"/>
          </a:xfrm>
          <a:prstGeom prst="rect">
            <a:avLst/>
          </a:prstGeom>
        </p:spPr>
      </p:pic>
      <p:sp>
        <p:nvSpPr>
          <p:cNvPr id="27" name="TextBox 26">
            <a:extLst>
              <a:ext uri="{FF2B5EF4-FFF2-40B4-BE49-F238E27FC236}">
                <a16:creationId xmlns:a16="http://schemas.microsoft.com/office/drawing/2014/main" id="{DBF03DCE-195E-478B-AEAA-90A04CF1484A}"/>
              </a:ext>
            </a:extLst>
          </p:cNvPr>
          <p:cNvSpPr txBox="1"/>
          <p:nvPr/>
        </p:nvSpPr>
        <p:spPr>
          <a:xfrm>
            <a:off x="2864575" y="1448321"/>
            <a:ext cx="9097544" cy="4339650"/>
          </a:xfrm>
          <a:prstGeom prst="rect">
            <a:avLst/>
          </a:prstGeom>
          <a:noFill/>
        </p:spPr>
        <p:txBody>
          <a:bodyPr wrap="square">
            <a:spAutoFit/>
          </a:bodyPr>
          <a:lstStyle/>
          <a:p>
            <a:pPr marL="223838" indent="-223838">
              <a:buFont typeface="Arial" panose="020B0604020202020204" pitchFamily="34" charset="0"/>
              <a:buChar char="•"/>
              <a:defRPr/>
            </a:pPr>
            <a:r>
              <a:rPr lang="en-US" altLang="en-US" sz="3600" dirty="0"/>
              <a:t>Pending receipt of medical records</a:t>
            </a:r>
          </a:p>
          <a:p>
            <a:pPr marL="223838" indent="-223838">
              <a:buFont typeface="Arial" panose="020B0604020202020204" pitchFamily="34" charset="0"/>
              <a:buChar char="•"/>
              <a:defRPr/>
            </a:pPr>
            <a:endParaRPr lang="en-US" altLang="en-US" sz="3600" dirty="0"/>
          </a:p>
          <a:p>
            <a:pPr marL="223838" indent="-223838">
              <a:buFont typeface="Arial" panose="020B0604020202020204" pitchFamily="34" charset="0"/>
              <a:buChar char="•"/>
              <a:defRPr/>
            </a:pPr>
            <a:r>
              <a:rPr lang="en-US" altLang="en-US" sz="3600" dirty="0"/>
              <a:t>Pending receipt of itemize bill</a:t>
            </a:r>
          </a:p>
          <a:p>
            <a:pPr marL="223838" indent="-223838">
              <a:buFont typeface="Arial" panose="020B0604020202020204" pitchFamily="34" charset="0"/>
              <a:buChar char="•"/>
              <a:defRPr/>
            </a:pPr>
            <a:endParaRPr lang="en-US" altLang="en-US" sz="3600" dirty="0"/>
          </a:p>
          <a:p>
            <a:pPr marL="223838" indent="-223838">
              <a:buFont typeface="Arial" panose="020B0604020202020204" pitchFamily="34" charset="0"/>
              <a:buChar char="•"/>
              <a:defRPr/>
            </a:pPr>
            <a:r>
              <a:rPr lang="en-US" altLang="en-US" sz="3600" dirty="0"/>
              <a:t>Missing or inaccurate information</a:t>
            </a:r>
          </a:p>
          <a:p>
            <a:pPr marL="223838" indent="-223838">
              <a:buFont typeface="Arial" panose="020B0604020202020204" pitchFamily="34" charset="0"/>
              <a:buChar char="•"/>
              <a:defRPr/>
            </a:pPr>
            <a:endParaRPr lang="en-US" altLang="en-US" sz="3600" dirty="0"/>
          </a:p>
          <a:p>
            <a:pPr marL="223838" indent="-223838">
              <a:buFont typeface="Arial" panose="020B0604020202020204" pitchFamily="34" charset="0"/>
              <a:buChar char="•"/>
              <a:defRPr/>
            </a:pPr>
            <a:r>
              <a:rPr lang="en-US" altLang="en-US" sz="3600" dirty="0"/>
              <a:t>Charge or coding issues</a:t>
            </a:r>
          </a:p>
          <a:p>
            <a:pPr>
              <a:defRPr/>
            </a:pPr>
            <a:endParaRPr lang="en-US" altLang="en-US" sz="2400" dirty="0"/>
          </a:p>
        </p:txBody>
      </p:sp>
      <p:pic>
        <p:nvPicPr>
          <p:cNvPr id="26" name="Picture 11">
            <a:extLst>
              <a:ext uri="{FF2B5EF4-FFF2-40B4-BE49-F238E27FC236}">
                <a16:creationId xmlns:a16="http://schemas.microsoft.com/office/drawing/2014/main" id="{7E7937A7-D11E-4B95-A3C6-A26A443A3C49}"/>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p:blipFill>
        <p:spPr>
          <a:xfrm rot="-5491404">
            <a:off x="764502" y="2451039"/>
            <a:ext cx="1955921" cy="1955921"/>
          </a:xfrm>
          <a:prstGeom prst="rect">
            <a:avLst/>
          </a:prstGeom>
        </p:spPr>
      </p:pic>
      <p:sp>
        <p:nvSpPr>
          <p:cNvPr id="20" name="TextBox 19">
            <a:extLst>
              <a:ext uri="{FF2B5EF4-FFF2-40B4-BE49-F238E27FC236}">
                <a16:creationId xmlns:a16="http://schemas.microsoft.com/office/drawing/2014/main" id="{5E0CC3BE-CEE5-4111-8F91-CEF04270996F}"/>
              </a:ext>
            </a:extLst>
          </p:cNvPr>
          <p:cNvSpPr txBox="1"/>
          <p:nvPr/>
        </p:nvSpPr>
        <p:spPr>
          <a:xfrm>
            <a:off x="11265500" y="6548398"/>
            <a:ext cx="696619" cy="246221"/>
          </a:xfrm>
          <a:prstGeom prst="rect">
            <a:avLst/>
          </a:prstGeom>
          <a:noFill/>
        </p:spPr>
        <p:txBody>
          <a:bodyPr wrap="square" lIns="0" rIns="0" rtlCol="0">
            <a:noAutofit/>
          </a:bodyPr>
          <a:lstStyle/>
          <a:p>
            <a:pPr algn="r"/>
            <a:fld id="{8EF3A903-7F25-E440-BA55-7115C69D9986}" type="slidenum">
              <a:rPr lang="en-US" sz="800" smtClean="0">
                <a:solidFill>
                  <a:schemeClr val="bg1"/>
                </a:solidFill>
              </a:rPr>
              <a:t>10</a:t>
            </a:fld>
            <a:endParaRPr lang="en-US" sz="800" dirty="0">
              <a:solidFill>
                <a:schemeClr val="bg1"/>
              </a:solidFill>
            </a:endParaRPr>
          </a:p>
        </p:txBody>
      </p:sp>
      <p:sp>
        <p:nvSpPr>
          <p:cNvPr id="21" name="TextBox 20">
            <a:extLst>
              <a:ext uri="{FF2B5EF4-FFF2-40B4-BE49-F238E27FC236}">
                <a16:creationId xmlns:a16="http://schemas.microsoft.com/office/drawing/2014/main" id="{D23E9A0D-1192-4817-85DB-B089E29DBDFE}"/>
              </a:ext>
            </a:extLst>
          </p:cNvPr>
          <p:cNvSpPr txBox="1"/>
          <p:nvPr/>
        </p:nvSpPr>
        <p:spPr>
          <a:xfrm>
            <a:off x="476898" y="6581692"/>
            <a:ext cx="3132589" cy="184666"/>
          </a:xfrm>
          <a:prstGeom prst="rect">
            <a:avLst/>
          </a:prstGeom>
          <a:noFill/>
        </p:spPr>
        <p:txBody>
          <a:bodyPr wrap="none" rtlCol="0">
            <a:spAutoFit/>
          </a:bodyPr>
          <a:lstStyle/>
          <a:p>
            <a:pPr algn="l"/>
            <a:r>
              <a:rPr lang="en-US" sz="600" dirty="0">
                <a:solidFill>
                  <a:srgbClr val="838383"/>
                </a:solidFill>
              </a:rPr>
              <a:t>Confidential and proprietary information</a:t>
            </a:r>
            <a:r>
              <a:rPr lang="en-US" sz="600" baseline="0" dirty="0">
                <a:solidFill>
                  <a:srgbClr val="838383"/>
                </a:solidFill>
              </a:rPr>
              <a:t> </a:t>
            </a:r>
            <a:r>
              <a:rPr lang="en-US" sz="600" dirty="0">
                <a:solidFill>
                  <a:srgbClr val="838383"/>
                </a:solidFill>
              </a:rPr>
              <a:t> © 2022 Xtend Healthcare. All rights reserved.</a:t>
            </a:r>
          </a:p>
        </p:txBody>
      </p:sp>
      <p:pic>
        <p:nvPicPr>
          <p:cNvPr id="29" name="Picture 40">
            <a:extLst>
              <a:ext uri="{FF2B5EF4-FFF2-40B4-BE49-F238E27FC236}">
                <a16:creationId xmlns:a16="http://schemas.microsoft.com/office/drawing/2014/main" id="{2869A5A5-C936-451C-85B6-3B03CD29A187}"/>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a:fillRect/>
          </a:stretch>
        </p:blipFill>
        <p:spPr>
          <a:xfrm>
            <a:off x="1089280" y="2774913"/>
            <a:ext cx="1306367" cy="1213288"/>
          </a:xfrm>
          <a:prstGeom prst="rect">
            <a:avLst/>
          </a:prstGeom>
        </p:spPr>
      </p:pic>
      <p:sp>
        <p:nvSpPr>
          <p:cNvPr id="32" name="TextBox 16">
            <a:extLst>
              <a:ext uri="{FF2B5EF4-FFF2-40B4-BE49-F238E27FC236}">
                <a16:creationId xmlns:a16="http://schemas.microsoft.com/office/drawing/2014/main" id="{DDF4386F-4506-4CD2-93D6-9216F779DF20}"/>
              </a:ext>
            </a:extLst>
          </p:cNvPr>
          <p:cNvSpPr txBox="1"/>
          <p:nvPr/>
        </p:nvSpPr>
        <p:spPr>
          <a:xfrm>
            <a:off x="615758" y="551441"/>
            <a:ext cx="9671242" cy="403252"/>
          </a:xfrm>
          <a:prstGeom prst="rect">
            <a:avLst/>
          </a:prstGeom>
        </p:spPr>
        <p:txBody>
          <a:bodyPr wrap="square" lIns="0" tIns="0" rIns="0" bIns="0" rtlCol="0" anchor="t">
            <a:spAutoFit/>
          </a:bodyPr>
          <a:lstStyle/>
          <a:p>
            <a:pPr>
              <a:lnSpc>
                <a:spcPts val="3080"/>
              </a:lnSpc>
              <a:spcBef>
                <a:spcPct val="0"/>
              </a:spcBef>
            </a:pPr>
            <a:r>
              <a:rPr lang="en-US" sz="3600" dirty="0">
                <a:solidFill>
                  <a:srgbClr val="0F3B57"/>
                </a:solidFill>
                <a:latin typeface="+mj-lt"/>
                <a:ea typeface="+mj-ea"/>
                <a:cs typeface="+mj-cs"/>
              </a:rPr>
              <a:t>Denials requiring additional information</a:t>
            </a:r>
          </a:p>
        </p:txBody>
      </p:sp>
    </p:spTree>
    <p:extLst>
      <p:ext uri="{BB962C8B-B14F-4D97-AF65-F5344CB8AC3E}">
        <p14:creationId xmlns:p14="http://schemas.microsoft.com/office/powerpoint/2010/main" val="3622654745"/>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6">
            <a:extLst>
              <a:ext uri="{FF2B5EF4-FFF2-40B4-BE49-F238E27FC236}">
                <a16:creationId xmlns:a16="http://schemas.microsoft.com/office/drawing/2014/main" id="{E8B6D060-BBD3-4001-B0C8-3110A7A161C3}"/>
              </a:ext>
            </a:extLst>
          </p:cNvPr>
          <p:cNvSpPr/>
          <p:nvPr/>
        </p:nvSpPr>
        <p:spPr>
          <a:xfrm>
            <a:off x="1031311" y="1343444"/>
            <a:ext cx="10582498" cy="3614319"/>
          </a:xfrm>
          <a:custGeom>
            <a:avLst/>
            <a:gdLst/>
            <a:ahLst/>
            <a:cxnLst/>
            <a:rect l="l" t="t" r="r" b="b"/>
            <a:pathLst>
              <a:path w="1726206" h="776215">
                <a:moveTo>
                  <a:pt x="1601746" y="776214"/>
                </a:moveTo>
                <a:lnTo>
                  <a:pt x="124460" y="776214"/>
                </a:lnTo>
                <a:cubicBezTo>
                  <a:pt x="55880" y="776214"/>
                  <a:pt x="0" y="720334"/>
                  <a:pt x="0" y="651754"/>
                </a:cubicBezTo>
                <a:lnTo>
                  <a:pt x="0" y="124460"/>
                </a:lnTo>
                <a:cubicBezTo>
                  <a:pt x="0" y="55880"/>
                  <a:pt x="55880" y="0"/>
                  <a:pt x="124460" y="0"/>
                </a:cubicBezTo>
                <a:lnTo>
                  <a:pt x="1601746" y="0"/>
                </a:lnTo>
                <a:cubicBezTo>
                  <a:pt x="1670326" y="0"/>
                  <a:pt x="1726206" y="55880"/>
                  <a:pt x="1726206" y="124460"/>
                </a:cubicBezTo>
                <a:lnTo>
                  <a:pt x="1726206" y="651755"/>
                </a:lnTo>
                <a:cubicBezTo>
                  <a:pt x="1726206" y="720335"/>
                  <a:pt x="1670326" y="776215"/>
                  <a:pt x="1601746" y="776215"/>
                </a:cubicBezTo>
                <a:close/>
              </a:path>
            </a:pathLst>
          </a:custGeom>
          <a:solidFill>
            <a:srgbClr val="FFFFFF"/>
          </a:solidFill>
          <a:ln>
            <a:solidFill>
              <a:schemeClr val="bg2"/>
            </a:solidFill>
          </a:ln>
        </p:spPr>
      </p:sp>
      <p:pic>
        <p:nvPicPr>
          <p:cNvPr id="22" name="Picture 21">
            <a:extLst>
              <a:ext uri="{FF2B5EF4-FFF2-40B4-BE49-F238E27FC236}">
                <a16:creationId xmlns:a16="http://schemas.microsoft.com/office/drawing/2014/main" id="{9CBE015A-589D-4253-B681-402A60C217B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5758" y="333941"/>
            <a:ext cx="10970748" cy="62333"/>
          </a:xfrm>
          <a:prstGeom prst="rect">
            <a:avLst/>
          </a:prstGeom>
        </p:spPr>
      </p:pic>
      <p:pic>
        <p:nvPicPr>
          <p:cNvPr id="12" name="Picture 11">
            <a:extLst>
              <a:ext uri="{FF2B5EF4-FFF2-40B4-BE49-F238E27FC236}">
                <a16:creationId xmlns:a16="http://schemas.microsoft.com/office/drawing/2014/main" id="{618AB739-0E83-458E-8072-4F921F0D503E}"/>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p:blipFill>
        <p:spPr>
          <a:xfrm rot="-5491404">
            <a:off x="853997" y="1642257"/>
            <a:ext cx="1955921" cy="1955921"/>
          </a:xfrm>
          <a:prstGeom prst="rect">
            <a:avLst/>
          </a:prstGeom>
        </p:spPr>
      </p:pic>
      <p:sp>
        <p:nvSpPr>
          <p:cNvPr id="24" name="TextBox 23">
            <a:extLst>
              <a:ext uri="{FF2B5EF4-FFF2-40B4-BE49-F238E27FC236}">
                <a16:creationId xmlns:a16="http://schemas.microsoft.com/office/drawing/2014/main" id="{DD12AAC0-ED65-40A9-B840-938EE41CB782}"/>
              </a:ext>
            </a:extLst>
          </p:cNvPr>
          <p:cNvSpPr txBox="1"/>
          <p:nvPr/>
        </p:nvSpPr>
        <p:spPr>
          <a:xfrm>
            <a:off x="3212884" y="1616603"/>
            <a:ext cx="8400925" cy="3046988"/>
          </a:xfrm>
          <a:prstGeom prst="rect">
            <a:avLst/>
          </a:prstGeom>
          <a:noFill/>
        </p:spPr>
        <p:txBody>
          <a:bodyPr wrap="square">
            <a:spAutoFit/>
          </a:bodyPr>
          <a:lstStyle/>
          <a:p>
            <a:pPr marL="223838" lvl="0" indent="-223838">
              <a:buFont typeface="Arial" panose="020B0604020202020204" pitchFamily="34" charset="0"/>
              <a:buChar char="•"/>
              <a:defRPr/>
            </a:pPr>
            <a:r>
              <a:rPr lang="en-US" sz="3200" dirty="0"/>
              <a:t>Using denial data to identify root cause is critical</a:t>
            </a:r>
          </a:p>
          <a:p>
            <a:pPr marL="223838" lvl="0" indent="-223838">
              <a:buFont typeface="Arial" panose="020B0604020202020204" pitchFamily="34" charset="0"/>
              <a:buChar char="•"/>
              <a:defRPr/>
            </a:pPr>
            <a:endParaRPr lang="en-US" sz="3200" dirty="0"/>
          </a:p>
          <a:p>
            <a:pPr marL="223838" lvl="0" indent="-223838">
              <a:buFont typeface="Arial" panose="020B0604020202020204" pitchFamily="34" charset="0"/>
              <a:buChar char="•"/>
              <a:defRPr/>
            </a:pPr>
            <a:r>
              <a:rPr lang="en-US" sz="3200" dirty="0"/>
              <a:t>Document and trend the reasons for denials</a:t>
            </a:r>
          </a:p>
          <a:p>
            <a:pPr lvl="0">
              <a:defRPr/>
            </a:pPr>
            <a:endParaRPr lang="en-US" sz="3200" dirty="0"/>
          </a:p>
          <a:p>
            <a:pPr marL="223838" lvl="0" indent="-223838">
              <a:buFont typeface="Arial" panose="020B0604020202020204" pitchFamily="34" charset="0"/>
              <a:buChar char="•"/>
              <a:defRPr/>
            </a:pPr>
            <a:r>
              <a:rPr lang="en-US" sz="3200" dirty="0"/>
              <a:t>Identify patterns and trends</a:t>
            </a:r>
          </a:p>
        </p:txBody>
      </p:sp>
      <p:sp>
        <p:nvSpPr>
          <p:cNvPr id="20" name="TextBox 19">
            <a:extLst>
              <a:ext uri="{FF2B5EF4-FFF2-40B4-BE49-F238E27FC236}">
                <a16:creationId xmlns:a16="http://schemas.microsoft.com/office/drawing/2014/main" id="{5E0CC3BE-CEE5-4111-8F91-CEF04270996F}"/>
              </a:ext>
            </a:extLst>
          </p:cNvPr>
          <p:cNvSpPr txBox="1"/>
          <p:nvPr/>
        </p:nvSpPr>
        <p:spPr>
          <a:xfrm>
            <a:off x="11265500" y="6548398"/>
            <a:ext cx="696619" cy="246221"/>
          </a:xfrm>
          <a:prstGeom prst="rect">
            <a:avLst/>
          </a:prstGeom>
          <a:noFill/>
        </p:spPr>
        <p:txBody>
          <a:bodyPr wrap="square" lIns="0" rIns="0" rtlCol="0">
            <a:noAutofit/>
          </a:bodyPr>
          <a:lstStyle/>
          <a:p>
            <a:pPr algn="r"/>
            <a:fld id="{8EF3A903-7F25-E440-BA55-7115C69D9986}" type="slidenum">
              <a:rPr lang="en-US" sz="800" smtClean="0">
                <a:solidFill>
                  <a:schemeClr val="bg1"/>
                </a:solidFill>
              </a:rPr>
              <a:t>11</a:t>
            </a:fld>
            <a:endParaRPr lang="en-US" sz="800" dirty="0">
              <a:solidFill>
                <a:schemeClr val="bg1"/>
              </a:solidFill>
            </a:endParaRPr>
          </a:p>
        </p:txBody>
      </p:sp>
      <p:sp>
        <p:nvSpPr>
          <p:cNvPr id="21" name="TextBox 20">
            <a:extLst>
              <a:ext uri="{FF2B5EF4-FFF2-40B4-BE49-F238E27FC236}">
                <a16:creationId xmlns:a16="http://schemas.microsoft.com/office/drawing/2014/main" id="{D23E9A0D-1192-4817-85DB-B089E29DBDFE}"/>
              </a:ext>
            </a:extLst>
          </p:cNvPr>
          <p:cNvSpPr txBox="1"/>
          <p:nvPr/>
        </p:nvSpPr>
        <p:spPr>
          <a:xfrm>
            <a:off x="476898" y="6581692"/>
            <a:ext cx="3132589" cy="184666"/>
          </a:xfrm>
          <a:prstGeom prst="rect">
            <a:avLst/>
          </a:prstGeom>
          <a:noFill/>
        </p:spPr>
        <p:txBody>
          <a:bodyPr wrap="none" rtlCol="0">
            <a:spAutoFit/>
          </a:bodyPr>
          <a:lstStyle/>
          <a:p>
            <a:pPr algn="l"/>
            <a:r>
              <a:rPr lang="en-US" sz="600" dirty="0">
                <a:solidFill>
                  <a:srgbClr val="838383"/>
                </a:solidFill>
              </a:rPr>
              <a:t>Confidential and proprietary information</a:t>
            </a:r>
            <a:r>
              <a:rPr lang="en-US" sz="600" baseline="0" dirty="0">
                <a:solidFill>
                  <a:srgbClr val="838383"/>
                </a:solidFill>
              </a:rPr>
              <a:t> </a:t>
            </a:r>
            <a:r>
              <a:rPr lang="en-US" sz="600" dirty="0">
                <a:solidFill>
                  <a:srgbClr val="838383"/>
                </a:solidFill>
              </a:rPr>
              <a:t> © 2022 Xtend Healthcare. All rights reserved.</a:t>
            </a:r>
          </a:p>
        </p:txBody>
      </p:sp>
      <p:pic>
        <p:nvPicPr>
          <p:cNvPr id="31" name="Picture 35">
            <a:extLst>
              <a:ext uri="{FF2B5EF4-FFF2-40B4-BE49-F238E27FC236}">
                <a16:creationId xmlns:a16="http://schemas.microsoft.com/office/drawing/2014/main" id="{30AACC7C-CE4D-445B-8176-DF3848483A08}"/>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a:fillRect/>
          </a:stretch>
        </p:blipFill>
        <p:spPr>
          <a:xfrm>
            <a:off x="1270645" y="1779562"/>
            <a:ext cx="1122626" cy="1427822"/>
          </a:xfrm>
          <a:prstGeom prst="rect">
            <a:avLst/>
          </a:prstGeom>
        </p:spPr>
      </p:pic>
      <p:sp>
        <p:nvSpPr>
          <p:cNvPr id="32" name="TextBox 16">
            <a:extLst>
              <a:ext uri="{FF2B5EF4-FFF2-40B4-BE49-F238E27FC236}">
                <a16:creationId xmlns:a16="http://schemas.microsoft.com/office/drawing/2014/main" id="{DDF4386F-4506-4CD2-93D6-9216F779DF20}"/>
              </a:ext>
            </a:extLst>
          </p:cNvPr>
          <p:cNvSpPr txBox="1"/>
          <p:nvPr/>
        </p:nvSpPr>
        <p:spPr>
          <a:xfrm>
            <a:off x="1058678" y="583767"/>
            <a:ext cx="6354668" cy="403252"/>
          </a:xfrm>
          <a:prstGeom prst="rect">
            <a:avLst/>
          </a:prstGeom>
        </p:spPr>
        <p:txBody>
          <a:bodyPr wrap="square" lIns="0" tIns="0" rIns="0" bIns="0" rtlCol="0" anchor="t">
            <a:spAutoFit/>
          </a:bodyPr>
          <a:lstStyle/>
          <a:p>
            <a:pPr>
              <a:lnSpc>
                <a:spcPts val="3080"/>
              </a:lnSpc>
              <a:spcBef>
                <a:spcPct val="0"/>
              </a:spcBef>
            </a:pPr>
            <a:r>
              <a:rPr lang="en-US" sz="3600" dirty="0">
                <a:solidFill>
                  <a:srgbClr val="0F3B57"/>
                </a:solidFill>
                <a:latin typeface="+mj-lt"/>
                <a:ea typeface="+mj-ea"/>
                <a:cs typeface="+mj-cs"/>
              </a:rPr>
              <a:t>Data and Analytics</a:t>
            </a:r>
          </a:p>
        </p:txBody>
      </p:sp>
    </p:spTree>
    <p:extLst>
      <p:ext uri="{BB962C8B-B14F-4D97-AF65-F5344CB8AC3E}">
        <p14:creationId xmlns:p14="http://schemas.microsoft.com/office/powerpoint/2010/main" val="3740718732"/>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9F75F9-A371-46E6-B135-481BFCF46C9C}"/>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487680" y="-274320"/>
            <a:ext cx="13167360" cy="7406640"/>
          </a:xfrm>
          <a:prstGeom prst="rect">
            <a:avLst/>
          </a:prstGeom>
        </p:spPr>
      </p:pic>
      <p:sp>
        <p:nvSpPr>
          <p:cNvPr id="2" name="Rectangle 1">
            <a:extLst>
              <a:ext uri="{FF2B5EF4-FFF2-40B4-BE49-F238E27FC236}">
                <a16:creationId xmlns:a16="http://schemas.microsoft.com/office/drawing/2014/main" id="{8742AD63-0D4F-4E80-ACB0-4DEDD7219FD8}"/>
              </a:ext>
            </a:extLst>
          </p:cNvPr>
          <p:cNvSpPr/>
          <p:nvPr/>
        </p:nvSpPr>
        <p:spPr>
          <a:xfrm>
            <a:off x="-487680" y="-274320"/>
            <a:ext cx="13167360" cy="7406640"/>
          </a:xfrm>
          <a:prstGeom prst="rect">
            <a:avLst/>
          </a:prstGeom>
          <a:solidFill>
            <a:schemeClr val="bg1">
              <a:alpha val="8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07" name="Content Placeholder 2">
            <a:extLst>
              <a:ext uri="{FF2B5EF4-FFF2-40B4-BE49-F238E27FC236}">
                <a16:creationId xmlns:a16="http://schemas.microsoft.com/office/drawing/2014/main" id="{8D8F475E-7277-48C1-98F1-916767162B6B}"/>
              </a:ext>
            </a:extLst>
          </p:cNvPr>
          <p:cNvSpPr>
            <a:spLocks noGrp="1" noChangeArrowheads="1"/>
          </p:cNvSpPr>
          <p:nvPr>
            <p:ph idx="1"/>
          </p:nvPr>
        </p:nvSpPr>
        <p:spPr>
          <a:xfrm>
            <a:off x="845387" y="1329677"/>
            <a:ext cx="11109608" cy="4198646"/>
          </a:xfrm>
        </p:spPr>
        <p:txBody>
          <a:bodyPr>
            <a:noAutofit/>
          </a:bodyPr>
          <a:lstStyle/>
          <a:p>
            <a:pPr marL="0" indent="0">
              <a:buNone/>
            </a:pPr>
            <a:r>
              <a:rPr lang="en-US" altLang="en-US" sz="2800" dirty="0">
                <a:solidFill>
                  <a:schemeClr val="tx1"/>
                </a:solidFill>
              </a:rPr>
              <a:t>Create a multidisciplinary team</a:t>
            </a:r>
          </a:p>
          <a:p>
            <a:pPr marL="592039" lvl="2" indent="-196454"/>
            <a:r>
              <a:rPr lang="en-US" altLang="en-US" sz="2800" dirty="0">
                <a:solidFill>
                  <a:schemeClr val="tx1"/>
                </a:solidFill>
              </a:rPr>
              <a:t>Coding</a:t>
            </a:r>
          </a:p>
          <a:p>
            <a:pPr marL="592039" lvl="2" indent="-196454"/>
            <a:r>
              <a:rPr lang="en-US" altLang="en-US" sz="2800" dirty="0">
                <a:solidFill>
                  <a:schemeClr val="tx1"/>
                </a:solidFill>
              </a:rPr>
              <a:t>Patient Access</a:t>
            </a:r>
          </a:p>
          <a:p>
            <a:pPr marL="592039" lvl="2" indent="-196454"/>
            <a:r>
              <a:rPr lang="en-US" altLang="en-US" sz="2800" dirty="0">
                <a:solidFill>
                  <a:schemeClr val="tx1"/>
                </a:solidFill>
              </a:rPr>
              <a:t>Utilization Management</a:t>
            </a:r>
          </a:p>
          <a:p>
            <a:pPr marL="592039" lvl="2" indent="-196454"/>
            <a:r>
              <a:rPr lang="en-US" altLang="en-US" sz="2800" dirty="0">
                <a:solidFill>
                  <a:schemeClr val="tx1"/>
                </a:solidFill>
              </a:rPr>
              <a:t>Managed Care</a:t>
            </a:r>
          </a:p>
          <a:p>
            <a:pPr marL="592039" lvl="2" indent="-196454"/>
            <a:r>
              <a:rPr lang="en-US" altLang="en-US" sz="2800" dirty="0">
                <a:solidFill>
                  <a:schemeClr val="tx1"/>
                </a:solidFill>
              </a:rPr>
              <a:t>Revenue Cycle</a:t>
            </a:r>
          </a:p>
          <a:p>
            <a:pPr marL="592039" lvl="2" indent="-196454"/>
            <a:r>
              <a:rPr lang="en-US" altLang="en-US" sz="2800" dirty="0">
                <a:solidFill>
                  <a:schemeClr val="tx1"/>
                </a:solidFill>
              </a:rPr>
              <a:t>CDI</a:t>
            </a:r>
          </a:p>
          <a:p>
            <a:pPr marL="592039" lvl="2" indent="-196454"/>
            <a:r>
              <a:rPr lang="en-US" altLang="en-US" sz="2800" dirty="0">
                <a:solidFill>
                  <a:schemeClr val="tx1"/>
                </a:solidFill>
              </a:rPr>
              <a:t>HIM</a:t>
            </a:r>
          </a:p>
          <a:p>
            <a:pPr marL="592039" lvl="2" indent="-196454"/>
            <a:r>
              <a:rPr lang="en-US" altLang="en-US" sz="2800" dirty="0">
                <a:solidFill>
                  <a:schemeClr val="tx1"/>
                </a:solidFill>
              </a:rPr>
              <a:t>Legal</a:t>
            </a:r>
          </a:p>
          <a:p>
            <a:pPr marL="592039" lvl="2" indent="-196454"/>
            <a:r>
              <a:rPr lang="en-US" altLang="en-US" sz="2800" dirty="0">
                <a:solidFill>
                  <a:schemeClr val="tx1"/>
                </a:solidFill>
              </a:rPr>
              <a:t>Compliance</a:t>
            </a:r>
          </a:p>
          <a:p>
            <a:pPr marL="592039" lvl="2" indent="-196454"/>
            <a:r>
              <a:rPr lang="en-US" altLang="en-US" sz="2800" dirty="0">
                <a:solidFill>
                  <a:schemeClr val="tx1"/>
                </a:solidFill>
              </a:rPr>
              <a:t>Physician Liaison</a:t>
            </a:r>
          </a:p>
          <a:p>
            <a:endParaRPr lang="en-US" altLang="en-US" sz="2800" dirty="0"/>
          </a:p>
        </p:txBody>
      </p:sp>
      <p:sp>
        <p:nvSpPr>
          <p:cNvPr id="21506" name="Title 1">
            <a:extLst>
              <a:ext uri="{FF2B5EF4-FFF2-40B4-BE49-F238E27FC236}">
                <a16:creationId xmlns:a16="http://schemas.microsoft.com/office/drawing/2014/main" id="{BAC68EFB-CF60-451B-9A3E-C80B1EF783AA}"/>
              </a:ext>
            </a:extLst>
          </p:cNvPr>
          <p:cNvSpPr>
            <a:spLocks noGrp="1" noChangeArrowheads="1"/>
          </p:cNvSpPr>
          <p:nvPr>
            <p:ph type="title"/>
          </p:nvPr>
        </p:nvSpPr>
        <p:spPr>
          <a:xfrm>
            <a:off x="615758" y="563731"/>
            <a:ext cx="7594170" cy="769000"/>
          </a:xfrm>
        </p:spPr>
        <p:txBody>
          <a:bodyPr>
            <a:noAutofit/>
          </a:bodyPr>
          <a:lstStyle/>
          <a:p>
            <a:pPr algn="l"/>
            <a:r>
              <a:rPr lang="en-US" altLang="en-US" b="1" dirty="0"/>
              <a:t>Identify the Root Cause(s)</a:t>
            </a:r>
          </a:p>
        </p:txBody>
      </p:sp>
      <p:sp>
        <p:nvSpPr>
          <p:cNvPr id="9" name="TextBox 8">
            <a:extLst>
              <a:ext uri="{FF2B5EF4-FFF2-40B4-BE49-F238E27FC236}">
                <a16:creationId xmlns:a16="http://schemas.microsoft.com/office/drawing/2014/main" id="{2FCECA10-FF0D-4E8B-AD83-9DF6AF4CBB94}"/>
              </a:ext>
            </a:extLst>
          </p:cNvPr>
          <p:cNvSpPr txBox="1"/>
          <p:nvPr/>
        </p:nvSpPr>
        <p:spPr>
          <a:xfrm>
            <a:off x="476898" y="6581692"/>
            <a:ext cx="3132589" cy="184666"/>
          </a:xfrm>
          <a:prstGeom prst="rect">
            <a:avLst/>
          </a:prstGeom>
          <a:noFill/>
        </p:spPr>
        <p:txBody>
          <a:bodyPr wrap="none" rtlCol="0">
            <a:spAutoFit/>
          </a:bodyPr>
          <a:lstStyle/>
          <a:p>
            <a:pPr algn="l"/>
            <a:r>
              <a:rPr lang="en-US" sz="600" dirty="0">
                <a:solidFill>
                  <a:srgbClr val="838383"/>
                </a:solidFill>
              </a:rPr>
              <a:t>Confidential and proprietary information</a:t>
            </a:r>
            <a:r>
              <a:rPr lang="en-US" sz="600" baseline="0" dirty="0">
                <a:solidFill>
                  <a:srgbClr val="838383"/>
                </a:solidFill>
              </a:rPr>
              <a:t> </a:t>
            </a:r>
            <a:r>
              <a:rPr lang="en-US" sz="600" dirty="0">
                <a:solidFill>
                  <a:srgbClr val="838383"/>
                </a:solidFill>
              </a:rPr>
              <a:t> © 2022 Xtend Healthcare. All rights reserved.</a:t>
            </a:r>
          </a:p>
        </p:txBody>
      </p:sp>
      <p:pic>
        <p:nvPicPr>
          <p:cNvPr id="10" name="Picture 9">
            <a:extLst>
              <a:ext uri="{FF2B5EF4-FFF2-40B4-BE49-F238E27FC236}">
                <a16:creationId xmlns:a16="http://schemas.microsoft.com/office/drawing/2014/main" id="{15ECB807-3A53-4B40-AE10-CDC3B730FB5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5758" y="333941"/>
            <a:ext cx="10970748" cy="62333"/>
          </a:xfrm>
          <a:prstGeom prst="rect">
            <a:avLst/>
          </a:prstGeom>
        </p:spPr>
      </p:pic>
      <p:pic>
        <p:nvPicPr>
          <p:cNvPr id="11" name="Picture 10">
            <a:extLst>
              <a:ext uri="{FF2B5EF4-FFF2-40B4-BE49-F238E27FC236}">
                <a16:creationId xmlns:a16="http://schemas.microsoft.com/office/drawing/2014/main" id="{67CC8AF8-A9BE-4406-8C1C-578D00A95A5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985846" y="6171884"/>
            <a:ext cx="1627963" cy="552281"/>
          </a:xfrm>
          <a:prstGeom prst="rect">
            <a:avLst/>
          </a:prstGeom>
        </p:spPr>
      </p:pic>
    </p:spTree>
  </p:cSld>
  <p:clrMapOvr>
    <a:masterClrMapping/>
  </p:clrMapOvr>
  <p:transition spd="slow" advTm="89374">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A7AFD-E6A2-422B-8A72-1B32EEFD2271}"/>
              </a:ext>
            </a:extLst>
          </p:cNvPr>
          <p:cNvSpPr>
            <a:spLocks noGrp="1"/>
          </p:cNvSpPr>
          <p:nvPr>
            <p:ph type="title"/>
          </p:nvPr>
        </p:nvSpPr>
        <p:spPr>
          <a:xfrm>
            <a:off x="609600" y="578996"/>
            <a:ext cx="10972800" cy="601218"/>
          </a:xfrm>
        </p:spPr>
        <p:txBody>
          <a:bodyPr/>
          <a:lstStyle/>
          <a:p>
            <a:r>
              <a:rPr lang="en-US" dirty="0"/>
              <a:t>Review workflow</a:t>
            </a:r>
          </a:p>
        </p:txBody>
      </p:sp>
      <p:pic>
        <p:nvPicPr>
          <p:cNvPr id="44" name="Picture 43">
            <a:extLst>
              <a:ext uri="{FF2B5EF4-FFF2-40B4-BE49-F238E27FC236}">
                <a16:creationId xmlns:a16="http://schemas.microsoft.com/office/drawing/2014/main" id="{AC34FCF4-B6FC-4433-A900-496538C31EC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956538" y="1818684"/>
            <a:ext cx="6278923" cy="3507063"/>
          </a:xfrm>
          <a:prstGeom prst="rect">
            <a:avLst/>
          </a:prstGeom>
        </p:spPr>
      </p:pic>
      <p:sp>
        <p:nvSpPr>
          <p:cNvPr id="47" name="TextBox 46">
            <a:extLst>
              <a:ext uri="{FF2B5EF4-FFF2-40B4-BE49-F238E27FC236}">
                <a16:creationId xmlns:a16="http://schemas.microsoft.com/office/drawing/2014/main" id="{2E72906F-150C-4575-B597-5425E1F17015}"/>
              </a:ext>
            </a:extLst>
          </p:cNvPr>
          <p:cNvSpPr txBox="1"/>
          <p:nvPr/>
        </p:nvSpPr>
        <p:spPr>
          <a:xfrm>
            <a:off x="609600" y="1998921"/>
            <a:ext cx="2346938" cy="1200329"/>
          </a:xfrm>
          <a:prstGeom prst="rect">
            <a:avLst/>
          </a:prstGeom>
          <a:noFill/>
        </p:spPr>
        <p:txBody>
          <a:bodyPr wrap="square" rtlCol="0">
            <a:spAutoFit/>
          </a:bodyPr>
          <a:lstStyle/>
          <a:p>
            <a:r>
              <a:rPr lang="en-US" b="1" dirty="0">
                <a:solidFill>
                  <a:schemeClr val="accent6"/>
                </a:solidFill>
              </a:rPr>
              <a:t>Scheduling</a:t>
            </a:r>
            <a:r>
              <a:rPr lang="en-US" dirty="0"/>
              <a:t> </a:t>
            </a:r>
          </a:p>
          <a:p>
            <a:pPr marL="285750" indent="-285750">
              <a:buFont typeface="Arial" panose="020B0604020202020204" pitchFamily="34" charset="0"/>
              <a:buChar char="•"/>
            </a:pPr>
            <a:r>
              <a:rPr lang="en-US" dirty="0"/>
              <a:t>Authorization </a:t>
            </a:r>
          </a:p>
          <a:p>
            <a:pPr marL="285750" indent="-285750">
              <a:buFont typeface="Arial" panose="020B0604020202020204" pitchFamily="34" charset="0"/>
              <a:buChar char="•"/>
            </a:pPr>
            <a:r>
              <a:rPr lang="en-US" dirty="0"/>
              <a:t>Medical Necessity</a:t>
            </a:r>
          </a:p>
          <a:p>
            <a:endParaRPr lang="en-US" dirty="0"/>
          </a:p>
        </p:txBody>
      </p:sp>
      <p:sp>
        <p:nvSpPr>
          <p:cNvPr id="48" name="TextBox 47">
            <a:extLst>
              <a:ext uri="{FF2B5EF4-FFF2-40B4-BE49-F238E27FC236}">
                <a16:creationId xmlns:a16="http://schemas.microsoft.com/office/drawing/2014/main" id="{8AAF6B48-92AF-4BF8-AA95-85DE0DDF5AE8}"/>
              </a:ext>
            </a:extLst>
          </p:cNvPr>
          <p:cNvSpPr txBox="1"/>
          <p:nvPr/>
        </p:nvSpPr>
        <p:spPr>
          <a:xfrm>
            <a:off x="2232248" y="4662123"/>
            <a:ext cx="2346938" cy="2031325"/>
          </a:xfrm>
          <a:prstGeom prst="rect">
            <a:avLst/>
          </a:prstGeom>
          <a:noFill/>
        </p:spPr>
        <p:txBody>
          <a:bodyPr wrap="square" rtlCol="0">
            <a:spAutoFit/>
          </a:bodyPr>
          <a:lstStyle/>
          <a:p>
            <a:r>
              <a:rPr lang="en-US" b="1" dirty="0">
                <a:solidFill>
                  <a:schemeClr val="accent6"/>
                </a:solidFill>
              </a:rPr>
              <a:t>Patient Access</a:t>
            </a:r>
          </a:p>
          <a:p>
            <a:pPr marL="285750" indent="-285750">
              <a:buFont typeface="Arial" panose="020B0604020202020204" pitchFamily="34" charset="0"/>
              <a:buChar char="•"/>
            </a:pPr>
            <a:r>
              <a:rPr lang="en-US" dirty="0"/>
              <a:t>Authorization</a:t>
            </a:r>
          </a:p>
          <a:p>
            <a:pPr marL="285750" indent="-285750">
              <a:buFont typeface="Arial" panose="020B0604020202020204" pitchFamily="34" charset="0"/>
              <a:buChar char="•"/>
            </a:pPr>
            <a:r>
              <a:rPr lang="en-US" dirty="0"/>
              <a:t>Patient information accurate</a:t>
            </a:r>
          </a:p>
          <a:p>
            <a:pPr marL="285750" indent="-285750">
              <a:buFont typeface="Arial" panose="020B0604020202020204" pitchFamily="34" charset="0"/>
              <a:buChar char="•"/>
            </a:pPr>
            <a:r>
              <a:rPr lang="en-US" dirty="0"/>
              <a:t>Covered service</a:t>
            </a:r>
          </a:p>
          <a:p>
            <a:endParaRPr lang="en-US" dirty="0"/>
          </a:p>
        </p:txBody>
      </p:sp>
      <p:sp>
        <p:nvSpPr>
          <p:cNvPr id="49" name="TextBox 48">
            <a:extLst>
              <a:ext uri="{FF2B5EF4-FFF2-40B4-BE49-F238E27FC236}">
                <a16:creationId xmlns:a16="http://schemas.microsoft.com/office/drawing/2014/main" id="{4C0C545D-445B-4EC8-A38E-689ACE5E4FE9}"/>
              </a:ext>
            </a:extLst>
          </p:cNvPr>
          <p:cNvSpPr txBox="1"/>
          <p:nvPr/>
        </p:nvSpPr>
        <p:spPr>
          <a:xfrm>
            <a:off x="4922530" y="879605"/>
            <a:ext cx="3643954" cy="1200329"/>
          </a:xfrm>
          <a:prstGeom prst="rect">
            <a:avLst/>
          </a:prstGeom>
          <a:noFill/>
        </p:spPr>
        <p:txBody>
          <a:bodyPr wrap="square" rtlCol="0">
            <a:spAutoFit/>
          </a:bodyPr>
          <a:lstStyle/>
          <a:p>
            <a:r>
              <a:rPr lang="en-US" b="1" dirty="0">
                <a:solidFill>
                  <a:schemeClr val="accent6"/>
                </a:solidFill>
              </a:rPr>
              <a:t>Patient Care </a:t>
            </a:r>
          </a:p>
          <a:p>
            <a:pPr marL="285750" indent="-285750">
              <a:buFont typeface="Arial" panose="020B0604020202020204" pitchFamily="34" charset="0"/>
              <a:buChar char="•"/>
            </a:pPr>
            <a:r>
              <a:rPr lang="en-US" dirty="0"/>
              <a:t>Physician documentation; CDI</a:t>
            </a:r>
          </a:p>
          <a:p>
            <a:pPr marL="285750" indent="-285750">
              <a:buFont typeface="Arial" panose="020B0604020202020204" pitchFamily="34" charset="0"/>
              <a:buChar char="•"/>
            </a:pPr>
            <a:r>
              <a:rPr lang="en-US" dirty="0"/>
              <a:t>Medical Necessity</a:t>
            </a:r>
          </a:p>
          <a:p>
            <a:endParaRPr lang="en-US" dirty="0"/>
          </a:p>
        </p:txBody>
      </p:sp>
      <p:sp>
        <p:nvSpPr>
          <p:cNvPr id="50" name="TextBox 49">
            <a:extLst>
              <a:ext uri="{FF2B5EF4-FFF2-40B4-BE49-F238E27FC236}">
                <a16:creationId xmlns:a16="http://schemas.microsoft.com/office/drawing/2014/main" id="{529ADE81-E130-446B-A298-791BCC0D7832}"/>
              </a:ext>
            </a:extLst>
          </p:cNvPr>
          <p:cNvSpPr txBox="1"/>
          <p:nvPr/>
        </p:nvSpPr>
        <p:spPr>
          <a:xfrm>
            <a:off x="8061991" y="4662123"/>
            <a:ext cx="2718303" cy="1200329"/>
          </a:xfrm>
          <a:prstGeom prst="rect">
            <a:avLst/>
          </a:prstGeom>
          <a:noFill/>
        </p:spPr>
        <p:txBody>
          <a:bodyPr wrap="square" rtlCol="0">
            <a:spAutoFit/>
          </a:bodyPr>
          <a:lstStyle/>
          <a:p>
            <a:r>
              <a:rPr lang="en-US" b="1" dirty="0">
                <a:solidFill>
                  <a:schemeClr val="accent6"/>
                </a:solidFill>
              </a:rPr>
              <a:t>HIM/Charge Capture</a:t>
            </a:r>
          </a:p>
          <a:p>
            <a:pPr marL="285750" indent="-285750">
              <a:buFont typeface="Arial" panose="020B0604020202020204" pitchFamily="34" charset="0"/>
              <a:buChar char="•"/>
            </a:pPr>
            <a:r>
              <a:rPr lang="en-US" dirty="0"/>
              <a:t>Documentation</a:t>
            </a:r>
          </a:p>
          <a:p>
            <a:pPr marL="285750" indent="-285750">
              <a:buFont typeface="Arial" panose="020B0604020202020204" pitchFamily="34" charset="0"/>
              <a:buChar char="•"/>
            </a:pPr>
            <a:r>
              <a:rPr lang="en-US" dirty="0"/>
              <a:t>Coding</a:t>
            </a:r>
          </a:p>
          <a:p>
            <a:endParaRPr lang="en-US" dirty="0"/>
          </a:p>
        </p:txBody>
      </p:sp>
      <p:sp>
        <p:nvSpPr>
          <p:cNvPr id="51" name="TextBox 50">
            <a:extLst>
              <a:ext uri="{FF2B5EF4-FFF2-40B4-BE49-F238E27FC236}">
                <a16:creationId xmlns:a16="http://schemas.microsoft.com/office/drawing/2014/main" id="{D0B62F27-DB3A-49FB-AD81-14AB576047DC}"/>
              </a:ext>
            </a:extLst>
          </p:cNvPr>
          <p:cNvSpPr txBox="1"/>
          <p:nvPr/>
        </p:nvSpPr>
        <p:spPr>
          <a:xfrm>
            <a:off x="9235461" y="2029114"/>
            <a:ext cx="2346938" cy="2031325"/>
          </a:xfrm>
          <a:prstGeom prst="rect">
            <a:avLst/>
          </a:prstGeom>
          <a:noFill/>
        </p:spPr>
        <p:txBody>
          <a:bodyPr wrap="square" rtlCol="0">
            <a:spAutoFit/>
          </a:bodyPr>
          <a:lstStyle/>
          <a:p>
            <a:r>
              <a:rPr lang="en-US" b="1" dirty="0">
                <a:solidFill>
                  <a:schemeClr val="accent6"/>
                </a:solidFill>
              </a:rPr>
              <a:t>Billing / Patient Accounts</a:t>
            </a:r>
          </a:p>
          <a:p>
            <a:pPr marL="285750" indent="-285750">
              <a:buFont typeface="Arial" panose="020B0604020202020204" pitchFamily="34" charset="0"/>
              <a:buChar char="•"/>
            </a:pPr>
            <a:r>
              <a:rPr lang="en-US" dirty="0"/>
              <a:t>Bundling</a:t>
            </a:r>
          </a:p>
          <a:p>
            <a:pPr marL="285750" indent="-285750">
              <a:buFont typeface="Arial" panose="020B0604020202020204" pitchFamily="34" charset="0"/>
              <a:buChar char="•"/>
            </a:pPr>
            <a:r>
              <a:rPr lang="en-US" dirty="0"/>
              <a:t>Timely filing</a:t>
            </a:r>
          </a:p>
          <a:p>
            <a:pPr marL="285750" indent="-285750">
              <a:buFont typeface="Arial" panose="020B0604020202020204" pitchFamily="34" charset="0"/>
              <a:buChar char="•"/>
            </a:pPr>
            <a:r>
              <a:rPr lang="en-US" dirty="0"/>
              <a:t>Coordination of benefits</a:t>
            </a:r>
          </a:p>
          <a:p>
            <a:endParaRPr lang="en-US" dirty="0"/>
          </a:p>
        </p:txBody>
      </p:sp>
      <p:pic>
        <p:nvPicPr>
          <p:cNvPr id="53" name="Picture 11">
            <a:extLst>
              <a:ext uri="{FF2B5EF4-FFF2-40B4-BE49-F238E27FC236}">
                <a16:creationId xmlns:a16="http://schemas.microsoft.com/office/drawing/2014/main" id="{6CA696CE-D7E8-4C56-967A-748638D38BA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p:blipFill>
        <p:spPr>
          <a:xfrm rot="-5491404">
            <a:off x="5527435" y="1942653"/>
            <a:ext cx="1040877" cy="1040877"/>
          </a:xfrm>
          <a:prstGeom prst="rect">
            <a:avLst/>
          </a:prstGeom>
        </p:spPr>
      </p:pic>
      <p:pic>
        <p:nvPicPr>
          <p:cNvPr id="52" name="Picture 5">
            <a:extLst>
              <a:ext uri="{FF2B5EF4-FFF2-40B4-BE49-F238E27FC236}">
                <a16:creationId xmlns:a16="http://schemas.microsoft.com/office/drawing/2014/main" id="{3B5751DD-D999-499E-A38C-08B5420BD512}"/>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a:fillRect/>
          </a:stretch>
        </p:blipFill>
        <p:spPr>
          <a:xfrm>
            <a:off x="5791474" y="2137829"/>
            <a:ext cx="480989" cy="634969"/>
          </a:xfrm>
          <a:prstGeom prst="rect">
            <a:avLst/>
          </a:prstGeom>
        </p:spPr>
      </p:pic>
    </p:spTree>
    <p:extLst>
      <p:ext uri="{BB962C8B-B14F-4D97-AF65-F5344CB8AC3E}">
        <p14:creationId xmlns:p14="http://schemas.microsoft.com/office/powerpoint/2010/main" val="2207259831"/>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a:extLst>
              <a:ext uri="{FF2B5EF4-FFF2-40B4-BE49-F238E27FC236}">
                <a16:creationId xmlns:a16="http://schemas.microsoft.com/office/drawing/2014/main" id="{130149E5-E220-485C-855C-5F5F37CBE79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10263" y="0"/>
            <a:ext cx="6162497" cy="6858000"/>
          </a:xfrm>
          <a:prstGeom prst="rect">
            <a:avLst/>
          </a:prstGeom>
        </p:spPr>
      </p:pic>
      <p:pic>
        <p:nvPicPr>
          <p:cNvPr id="4" name="Picture 2">
            <a:extLst>
              <a:ext uri="{FF2B5EF4-FFF2-40B4-BE49-F238E27FC236}">
                <a16:creationId xmlns:a16="http://schemas.microsoft.com/office/drawing/2014/main" id="{ECB32EF2-6F32-4C33-B997-25259852634B}"/>
              </a:ext>
            </a:extLst>
          </p:cNvPr>
          <p:cNvPicPr>
            <a:picLocks noChangeAspect="1"/>
          </p:cNvPicPr>
          <p:nvPr/>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b="44392"/>
          <a:stretch/>
        </p:blipFill>
        <p:spPr>
          <a:xfrm>
            <a:off x="6102673" y="0"/>
            <a:ext cx="6089328" cy="6858000"/>
          </a:xfrm>
          <a:prstGeom prst="rect">
            <a:avLst/>
          </a:prstGeom>
        </p:spPr>
      </p:pic>
      <p:pic>
        <p:nvPicPr>
          <p:cNvPr id="6" name="Picture 5" descr="A picture containing text, clipart&#10;&#10;Description automatically generated">
            <a:extLst>
              <a:ext uri="{FF2B5EF4-FFF2-40B4-BE49-F238E27FC236}">
                <a16:creationId xmlns:a16="http://schemas.microsoft.com/office/drawing/2014/main" id="{50256A0D-6AA3-492A-A646-40C12FBBF72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36161" y="6078225"/>
            <a:ext cx="1778941" cy="584668"/>
          </a:xfrm>
          <a:prstGeom prst="rect">
            <a:avLst/>
          </a:prstGeom>
        </p:spPr>
      </p:pic>
      <p:sp>
        <p:nvSpPr>
          <p:cNvPr id="8" name="TextBox 7">
            <a:extLst>
              <a:ext uri="{FF2B5EF4-FFF2-40B4-BE49-F238E27FC236}">
                <a16:creationId xmlns:a16="http://schemas.microsoft.com/office/drawing/2014/main" id="{BAA324D8-2CC1-40D5-8291-9D3474C1B5C8}"/>
              </a:ext>
            </a:extLst>
          </p:cNvPr>
          <p:cNvSpPr txBox="1"/>
          <p:nvPr/>
        </p:nvSpPr>
        <p:spPr>
          <a:xfrm>
            <a:off x="476898" y="6581692"/>
            <a:ext cx="3132589" cy="184666"/>
          </a:xfrm>
          <a:prstGeom prst="rect">
            <a:avLst/>
          </a:prstGeom>
          <a:noFill/>
        </p:spPr>
        <p:txBody>
          <a:bodyPr wrap="none" rtlCol="0">
            <a:spAutoFit/>
          </a:bodyPr>
          <a:lstStyle/>
          <a:p>
            <a:pPr algn="l"/>
            <a:r>
              <a:rPr lang="en-US" sz="600" dirty="0">
                <a:solidFill>
                  <a:srgbClr val="838383"/>
                </a:solidFill>
              </a:rPr>
              <a:t>Confidential and proprietary information</a:t>
            </a:r>
            <a:r>
              <a:rPr lang="en-US" sz="600" baseline="0" dirty="0">
                <a:solidFill>
                  <a:srgbClr val="838383"/>
                </a:solidFill>
              </a:rPr>
              <a:t> </a:t>
            </a:r>
            <a:r>
              <a:rPr lang="en-US" sz="600" dirty="0">
                <a:solidFill>
                  <a:srgbClr val="838383"/>
                </a:solidFill>
              </a:rPr>
              <a:t> © 2022 Xtend Healthcare. All rights reserved.</a:t>
            </a:r>
          </a:p>
        </p:txBody>
      </p:sp>
      <p:pic>
        <p:nvPicPr>
          <p:cNvPr id="9" name="Picture 8">
            <a:extLst>
              <a:ext uri="{FF2B5EF4-FFF2-40B4-BE49-F238E27FC236}">
                <a16:creationId xmlns:a16="http://schemas.microsoft.com/office/drawing/2014/main" id="{E5FA0E26-661B-4C08-ACF3-EEA2F516472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15758" y="333941"/>
            <a:ext cx="10970748" cy="62333"/>
          </a:xfrm>
          <a:prstGeom prst="rect">
            <a:avLst/>
          </a:prstGeom>
        </p:spPr>
      </p:pic>
      <p:sp>
        <p:nvSpPr>
          <p:cNvPr id="14" name="TextBox 13">
            <a:extLst>
              <a:ext uri="{FF2B5EF4-FFF2-40B4-BE49-F238E27FC236}">
                <a16:creationId xmlns:a16="http://schemas.microsoft.com/office/drawing/2014/main" id="{64B8394D-2921-4465-94A1-B2B6FC33A544}"/>
              </a:ext>
            </a:extLst>
          </p:cNvPr>
          <p:cNvSpPr txBox="1"/>
          <p:nvPr/>
        </p:nvSpPr>
        <p:spPr>
          <a:xfrm>
            <a:off x="6486105" y="1550899"/>
            <a:ext cx="5656276" cy="3600986"/>
          </a:xfrm>
          <a:prstGeom prst="rect">
            <a:avLst/>
          </a:prstGeom>
          <a:noFill/>
        </p:spPr>
        <p:txBody>
          <a:bodyPr wrap="square">
            <a:spAutoFit/>
          </a:bodyPr>
          <a:lstStyle/>
          <a:p>
            <a:pPr marL="457200" lvl="0" indent="-457200">
              <a:lnSpc>
                <a:spcPct val="100000"/>
              </a:lnSpc>
              <a:spcBef>
                <a:spcPts val="1200"/>
              </a:spcBef>
              <a:spcAft>
                <a:spcPts val="1200"/>
              </a:spcAft>
              <a:buFont typeface="Arial" panose="020B0604020202020204" pitchFamily="34" charset="0"/>
              <a:buChar char="•"/>
            </a:pPr>
            <a:r>
              <a:rPr lang="en-US" sz="2800" dirty="0">
                <a:solidFill>
                  <a:schemeClr val="bg1"/>
                </a:solidFill>
              </a:rPr>
              <a:t>Pre–certification / authorization not obtained</a:t>
            </a:r>
          </a:p>
          <a:p>
            <a:pPr marL="457200" indent="-457200">
              <a:spcBef>
                <a:spcPts val="1200"/>
              </a:spcBef>
              <a:spcAft>
                <a:spcPts val="1200"/>
              </a:spcAft>
              <a:buFont typeface="Arial" panose="020B0604020202020204" pitchFamily="34" charset="0"/>
              <a:buChar char="•"/>
            </a:pPr>
            <a:r>
              <a:rPr lang="en-US" sz="2800" dirty="0">
                <a:solidFill>
                  <a:schemeClr val="bg1"/>
                </a:solidFill>
              </a:rPr>
              <a:t>Non–covered services</a:t>
            </a:r>
          </a:p>
          <a:p>
            <a:pPr marL="457200" lvl="0" indent="-457200">
              <a:lnSpc>
                <a:spcPct val="100000"/>
              </a:lnSpc>
              <a:spcBef>
                <a:spcPts val="1200"/>
              </a:spcBef>
              <a:spcAft>
                <a:spcPts val="1200"/>
              </a:spcAft>
              <a:buFont typeface="Arial" panose="020B0604020202020204" pitchFamily="34" charset="0"/>
              <a:buChar char="•"/>
            </a:pPr>
            <a:r>
              <a:rPr lang="en-US" sz="2800" dirty="0">
                <a:solidFill>
                  <a:schemeClr val="bg1"/>
                </a:solidFill>
              </a:rPr>
              <a:t>Invalid insurance information</a:t>
            </a:r>
          </a:p>
          <a:p>
            <a:pPr marL="457200" lvl="0" indent="-457200">
              <a:lnSpc>
                <a:spcPct val="100000"/>
              </a:lnSpc>
              <a:spcBef>
                <a:spcPts val="1200"/>
              </a:spcBef>
              <a:spcAft>
                <a:spcPts val="1200"/>
              </a:spcAft>
              <a:buFont typeface="Arial" panose="020B0604020202020204" pitchFamily="34" charset="0"/>
              <a:buChar char="•"/>
            </a:pPr>
            <a:r>
              <a:rPr lang="en-US" sz="2800" dirty="0">
                <a:solidFill>
                  <a:schemeClr val="bg1"/>
                </a:solidFill>
              </a:rPr>
              <a:t>Patient Identification</a:t>
            </a:r>
          </a:p>
          <a:p>
            <a:pPr lvl="0">
              <a:lnSpc>
                <a:spcPct val="100000"/>
              </a:lnSpc>
            </a:pPr>
            <a:endParaRPr lang="en-US" sz="1800" dirty="0"/>
          </a:p>
        </p:txBody>
      </p:sp>
      <p:sp>
        <p:nvSpPr>
          <p:cNvPr id="27650" name="Title 1">
            <a:extLst>
              <a:ext uri="{FF2B5EF4-FFF2-40B4-BE49-F238E27FC236}">
                <a16:creationId xmlns:a16="http://schemas.microsoft.com/office/drawing/2014/main" id="{A35075C3-BAE8-4035-8831-FBF0D9F66F8C}"/>
              </a:ext>
            </a:extLst>
          </p:cNvPr>
          <p:cNvSpPr>
            <a:spLocks noGrp="1" noChangeArrowheads="1"/>
          </p:cNvSpPr>
          <p:nvPr>
            <p:ph type="title"/>
          </p:nvPr>
        </p:nvSpPr>
        <p:spPr>
          <a:xfrm>
            <a:off x="6172760" y="536079"/>
            <a:ext cx="8260169" cy="928079"/>
          </a:xfrm>
        </p:spPr>
        <p:txBody>
          <a:bodyPr vert="horz" lIns="68580" tIns="34290" rIns="68580" bIns="34290" rtlCol="0" anchor="ctr">
            <a:normAutofit/>
          </a:bodyPr>
          <a:lstStyle/>
          <a:p>
            <a:pPr defTabSz="685800"/>
            <a:r>
              <a:rPr lang="en-US" altLang="en-US" dirty="0">
                <a:solidFill>
                  <a:schemeClr val="bg1"/>
                </a:solidFill>
              </a:rPr>
              <a:t>Scheduling Potential Denials</a:t>
            </a:r>
          </a:p>
        </p:txBody>
      </p:sp>
    </p:spTree>
  </p:cSld>
  <p:clrMapOvr>
    <a:masterClrMapping/>
  </p:clrMapOvr>
  <p:transition spd="slow" advTm="49737">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45745DA-46D7-41CD-8CCB-E038796177B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264" y="0"/>
            <a:ext cx="6092409" cy="6823253"/>
          </a:xfrm>
          <a:prstGeom prst="rect">
            <a:avLst/>
          </a:prstGeom>
        </p:spPr>
      </p:pic>
      <p:pic>
        <p:nvPicPr>
          <p:cNvPr id="4" name="Picture 2">
            <a:extLst>
              <a:ext uri="{FF2B5EF4-FFF2-40B4-BE49-F238E27FC236}">
                <a16:creationId xmlns:a16="http://schemas.microsoft.com/office/drawing/2014/main" id="{ECB32EF2-6F32-4C33-B997-25259852634B}"/>
              </a:ext>
            </a:extLst>
          </p:cNvPr>
          <p:cNvPicPr>
            <a:picLocks noChangeAspect="1"/>
          </p:cNvPicPr>
          <p:nvPr/>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b="44392"/>
          <a:stretch/>
        </p:blipFill>
        <p:spPr>
          <a:xfrm>
            <a:off x="6102673" y="0"/>
            <a:ext cx="6089327" cy="6858000"/>
          </a:xfrm>
          <a:prstGeom prst="rect">
            <a:avLst/>
          </a:prstGeom>
        </p:spPr>
      </p:pic>
      <p:pic>
        <p:nvPicPr>
          <p:cNvPr id="6" name="Picture 5" descr="A picture containing text, clipart&#10;&#10;Description automatically generated">
            <a:extLst>
              <a:ext uri="{FF2B5EF4-FFF2-40B4-BE49-F238E27FC236}">
                <a16:creationId xmlns:a16="http://schemas.microsoft.com/office/drawing/2014/main" id="{50256A0D-6AA3-492A-A646-40C12FBBF72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36161" y="6078225"/>
            <a:ext cx="1778941" cy="584668"/>
          </a:xfrm>
          <a:prstGeom prst="rect">
            <a:avLst/>
          </a:prstGeom>
        </p:spPr>
      </p:pic>
      <p:sp>
        <p:nvSpPr>
          <p:cNvPr id="8" name="TextBox 7">
            <a:extLst>
              <a:ext uri="{FF2B5EF4-FFF2-40B4-BE49-F238E27FC236}">
                <a16:creationId xmlns:a16="http://schemas.microsoft.com/office/drawing/2014/main" id="{BAA324D8-2CC1-40D5-8291-9D3474C1B5C8}"/>
              </a:ext>
            </a:extLst>
          </p:cNvPr>
          <p:cNvSpPr txBox="1"/>
          <p:nvPr/>
        </p:nvSpPr>
        <p:spPr>
          <a:xfrm>
            <a:off x="476898" y="6581692"/>
            <a:ext cx="3132589" cy="184666"/>
          </a:xfrm>
          <a:prstGeom prst="rect">
            <a:avLst/>
          </a:prstGeom>
          <a:noFill/>
        </p:spPr>
        <p:txBody>
          <a:bodyPr wrap="none" rtlCol="0">
            <a:spAutoFit/>
          </a:bodyPr>
          <a:lstStyle/>
          <a:p>
            <a:pPr algn="l"/>
            <a:r>
              <a:rPr lang="en-US" sz="600" dirty="0">
                <a:solidFill>
                  <a:srgbClr val="838383"/>
                </a:solidFill>
              </a:rPr>
              <a:t>Confidential and proprietary information</a:t>
            </a:r>
            <a:r>
              <a:rPr lang="en-US" sz="600" baseline="0" dirty="0">
                <a:solidFill>
                  <a:srgbClr val="838383"/>
                </a:solidFill>
              </a:rPr>
              <a:t> </a:t>
            </a:r>
            <a:r>
              <a:rPr lang="en-US" sz="600" dirty="0">
                <a:solidFill>
                  <a:srgbClr val="838383"/>
                </a:solidFill>
              </a:rPr>
              <a:t> © 2022 Xtend Healthcare. All rights reserved.</a:t>
            </a:r>
          </a:p>
        </p:txBody>
      </p:sp>
      <p:pic>
        <p:nvPicPr>
          <p:cNvPr id="9" name="Picture 8">
            <a:extLst>
              <a:ext uri="{FF2B5EF4-FFF2-40B4-BE49-F238E27FC236}">
                <a16:creationId xmlns:a16="http://schemas.microsoft.com/office/drawing/2014/main" id="{E5FA0E26-661B-4C08-ACF3-EEA2F516472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15758" y="333941"/>
            <a:ext cx="10970748" cy="62333"/>
          </a:xfrm>
          <a:prstGeom prst="rect">
            <a:avLst/>
          </a:prstGeom>
        </p:spPr>
      </p:pic>
      <p:sp>
        <p:nvSpPr>
          <p:cNvPr id="10" name="TextBox 9">
            <a:extLst>
              <a:ext uri="{FF2B5EF4-FFF2-40B4-BE49-F238E27FC236}">
                <a16:creationId xmlns:a16="http://schemas.microsoft.com/office/drawing/2014/main" id="{2FB704C2-ADF7-41D5-95B1-296DC7252DCA}"/>
              </a:ext>
            </a:extLst>
          </p:cNvPr>
          <p:cNvSpPr txBox="1"/>
          <p:nvPr/>
        </p:nvSpPr>
        <p:spPr>
          <a:xfrm>
            <a:off x="6824991" y="1462015"/>
            <a:ext cx="4644691" cy="2862322"/>
          </a:xfrm>
          <a:prstGeom prst="rect">
            <a:avLst/>
          </a:prstGeom>
          <a:noFill/>
        </p:spPr>
        <p:txBody>
          <a:bodyPr wrap="square">
            <a:spAutoFit/>
          </a:bodyPr>
          <a:lstStyle/>
          <a:p>
            <a:pPr marL="457200" indent="-457200">
              <a:spcBef>
                <a:spcPts val="1200"/>
              </a:spcBef>
              <a:spcAft>
                <a:spcPts val="1200"/>
              </a:spcAft>
              <a:buFont typeface="Arial" panose="020B0604020202020204" pitchFamily="34" charset="0"/>
              <a:buChar char="•"/>
            </a:pPr>
            <a:r>
              <a:rPr lang="en-US" sz="2800" dirty="0">
                <a:solidFill>
                  <a:schemeClr val="bg1"/>
                </a:solidFill>
              </a:rPr>
              <a:t>Pre–cert / authorization not obtained</a:t>
            </a:r>
          </a:p>
          <a:p>
            <a:pPr marL="457200" indent="-457200">
              <a:spcBef>
                <a:spcPts val="1200"/>
              </a:spcBef>
              <a:spcAft>
                <a:spcPts val="1200"/>
              </a:spcAft>
              <a:buFont typeface="Arial" panose="020B0604020202020204" pitchFamily="34" charset="0"/>
              <a:buChar char="•"/>
            </a:pPr>
            <a:r>
              <a:rPr lang="en-US" sz="2800" dirty="0">
                <a:solidFill>
                  <a:schemeClr val="bg1"/>
                </a:solidFill>
              </a:rPr>
              <a:t>Patient information incorrect or incomplete</a:t>
            </a:r>
          </a:p>
          <a:p>
            <a:pPr marL="457200" indent="-457200">
              <a:spcBef>
                <a:spcPts val="1200"/>
              </a:spcBef>
              <a:spcAft>
                <a:spcPts val="1200"/>
              </a:spcAft>
              <a:buFont typeface="Arial" panose="020B0604020202020204" pitchFamily="34" charset="0"/>
              <a:buChar char="•"/>
            </a:pPr>
            <a:r>
              <a:rPr lang="en-US" sz="2800" dirty="0">
                <a:solidFill>
                  <a:schemeClr val="bg1"/>
                </a:solidFill>
              </a:rPr>
              <a:t>Non–covered services</a:t>
            </a:r>
          </a:p>
        </p:txBody>
      </p:sp>
      <p:sp>
        <p:nvSpPr>
          <p:cNvPr id="27650" name="Title 1">
            <a:extLst>
              <a:ext uri="{FF2B5EF4-FFF2-40B4-BE49-F238E27FC236}">
                <a16:creationId xmlns:a16="http://schemas.microsoft.com/office/drawing/2014/main" id="{A35075C3-BAE8-4035-8831-FBF0D9F66F8C}"/>
              </a:ext>
            </a:extLst>
          </p:cNvPr>
          <p:cNvSpPr>
            <a:spLocks noGrp="1" noChangeArrowheads="1"/>
          </p:cNvSpPr>
          <p:nvPr>
            <p:ph type="title"/>
          </p:nvPr>
        </p:nvSpPr>
        <p:spPr>
          <a:xfrm>
            <a:off x="6270993" y="465105"/>
            <a:ext cx="8260169" cy="928079"/>
          </a:xfrm>
        </p:spPr>
        <p:txBody>
          <a:bodyPr vert="horz" lIns="68580" tIns="34290" rIns="68580" bIns="34290" rtlCol="0" anchor="ctr">
            <a:normAutofit/>
          </a:bodyPr>
          <a:lstStyle/>
          <a:p>
            <a:pPr defTabSz="685800"/>
            <a:r>
              <a:rPr lang="en-US" altLang="en-US" dirty="0">
                <a:solidFill>
                  <a:schemeClr val="bg1"/>
                </a:solidFill>
              </a:rPr>
              <a:t>Patient access potential denials</a:t>
            </a:r>
          </a:p>
        </p:txBody>
      </p:sp>
    </p:spTree>
    <p:extLst>
      <p:ext uri="{BB962C8B-B14F-4D97-AF65-F5344CB8AC3E}">
        <p14:creationId xmlns:p14="http://schemas.microsoft.com/office/powerpoint/2010/main" val="745256808"/>
      </p:ext>
    </p:extLst>
  </p:cSld>
  <p:clrMapOvr>
    <a:masterClrMapping/>
  </p:clrMapOvr>
  <p:transition spd="slow" advTm="49737">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2359BBD-A888-45AF-9C0C-A073EB33A44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263" y="0"/>
            <a:ext cx="6558405" cy="6858000"/>
          </a:xfrm>
          <a:prstGeom prst="rect">
            <a:avLst/>
          </a:prstGeom>
        </p:spPr>
      </p:pic>
      <p:pic>
        <p:nvPicPr>
          <p:cNvPr id="4" name="Picture 2">
            <a:extLst>
              <a:ext uri="{FF2B5EF4-FFF2-40B4-BE49-F238E27FC236}">
                <a16:creationId xmlns:a16="http://schemas.microsoft.com/office/drawing/2014/main" id="{ECB32EF2-6F32-4C33-B997-25259852634B}"/>
              </a:ext>
            </a:extLst>
          </p:cNvPr>
          <p:cNvPicPr>
            <a:picLocks noChangeAspect="1"/>
          </p:cNvPicPr>
          <p:nvPr/>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b="44392"/>
          <a:stretch/>
        </p:blipFill>
        <p:spPr>
          <a:xfrm>
            <a:off x="6231269" y="0"/>
            <a:ext cx="5960731" cy="6858000"/>
          </a:xfrm>
          <a:prstGeom prst="rect">
            <a:avLst/>
          </a:prstGeom>
        </p:spPr>
      </p:pic>
      <p:pic>
        <p:nvPicPr>
          <p:cNvPr id="6" name="Picture 5" descr="A picture containing text, clipart&#10;&#10;Description automatically generated">
            <a:extLst>
              <a:ext uri="{FF2B5EF4-FFF2-40B4-BE49-F238E27FC236}">
                <a16:creationId xmlns:a16="http://schemas.microsoft.com/office/drawing/2014/main" id="{50256A0D-6AA3-492A-A646-40C12FBBF72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36161" y="6078225"/>
            <a:ext cx="1778941" cy="584668"/>
          </a:xfrm>
          <a:prstGeom prst="rect">
            <a:avLst/>
          </a:prstGeom>
        </p:spPr>
      </p:pic>
      <p:sp>
        <p:nvSpPr>
          <p:cNvPr id="8" name="TextBox 7">
            <a:extLst>
              <a:ext uri="{FF2B5EF4-FFF2-40B4-BE49-F238E27FC236}">
                <a16:creationId xmlns:a16="http://schemas.microsoft.com/office/drawing/2014/main" id="{BAA324D8-2CC1-40D5-8291-9D3474C1B5C8}"/>
              </a:ext>
            </a:extLst>
          </p:cNvPr>
          <p:cNvSpPr txBox="1"/>
          <p:nvPr/>
        </p:nvSpPr>
        <p:spPr>
          <a:xfrm>
            <a:off x="476898" y="6581692"/>
            <a:ext cx="3132589" cy="184666"/>
          </a:xfrm>
          <a:prstGeom prst="rect">
            <a:avLst/>
          </a:prstGeom>
          <a:noFill/>
        </p:spPr>
        <p:txBody>
          <a:bodyPr wrap="none" rtlCol="0">
            <a:spAutoFit/>
          </a:bodyPr>
          <a:lstStyle/>
          <a:p>
            <a:pPr algn="l"/>
            <a:r>
              <a:rPr lang="en-US" sz="600" dirty="0">
                <a:solidFill>
                  <a:srgbClr val="838383"/>
                </a:solidFill>
              </a:rPr>
              <a:t>Confidential and proprietary information</a:t>
            </a:r>
            <a:r>
              <a:rPr lang="en-US" sz="600" baseline="0" dirty="0">
                <a:solidFill>
                  <a:srgbClr val="838383"/>
                </a:solidFill>
              </a:rPr>
              <a:t> </a:t>
            </a:r>
            <a:r>
              <a:rPr lang="en-US" sz="600" dirty="0">
                <a:solidFill>
                  <a:srgbClr val="838383"/>
                </a:solidFill>
              </a:rPr>
              <a:t> © 2022 Xtend Healthcare. All rights reserved.</a:t>
            </a:r>
          </a:p>
        </p:txBody>
      </p:sp>
      <p:pic>
        <p:nvPicPr>
          <p:cNvPr id="9" name="Picture 8">
            <a:extLst>
              <a:ext uri="{FF2B5EF4-FFF2-40B4-BE49-F238E27FC236}">
                <a16:creationId xmlns:a16="http://schemas.microsoft.com/office/drawing/2014/main" id="{E5FA0E26-661B-4C08-ACF3-EEA2F516472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15758" y="333941"/>
            <a:ext cx="10970748" cy="62333"/>
          </a:xfrm>
          <a:prstGeom prst="rect">
            <a:avLst/>
          </a:prstGeom>
        </p:spPr>
      </p:pic>
      <p:sp>
        <p:nvSpPr>
          <p:cNvPr id="2" name="TextBox 1">
            <a:extLst>
              <a:ext uri="{FF2B5EF4-FFF2-40B4-BE49-F238E27FC236}">
                <a16:creationId xmlns:a16="http://schemas.microsoft.com/office/drawing/2014/main" id="{511693E0-1658-4BC2-9986-CAF92C6C4A87}"/>
              </a:ext>
            </a:extLst>
          </p:cNvPr>
          <p:cNvSpPr txBox="1"/>
          <p:nvPr/>
        </p:nvSpPr>
        <p:spPr>
          <a:xfrm>
            <a:off x="6568668" y="1703533"/>
            <a:ext cx="5295580" cy="3847207"/>
          </a:xfrm>
          <a:prstGeom prst="rect">
            <a:avLst/>
          </a:prstGeom>
          <a:noFill/>
        </p:spPr>
        <p:txBody>
          <a:bodyPr wrap="square" rtlCol="0">
            <a:spAutoFit/>
          </a:bodyPr>
          <a:lstStyle/>
          <a:p>
            <a:pPr marL="457200" indent="-457200">
              <a:spcBef>
                <a:spcPts val="600"/>
              </a:spcBef>
              <a:spcAft>
                <a:spcPts val="600"/>
              </a:spcAft>
              <a:buFont typeface="Arial" panose="020B0604020202020204" pitchFamily="34" charset="0"/>
              <a:buChar char="•"/>
            </a:pPr>
            <a:r>
              <a:rPr lang="en-US" sz="2800" dirty="0">
                <a:solidFill>
                  <a:schemeClr val="bg1"/>
                </a:solidFill>
              </a:rPr>
              <a:t>Ancillary and patient care units</a:t>
            </a:r>
          </a:p>
          <a:p>
            <a:pPr marL="914400" lvl="1" indent="-457200">
              <a:spcBef>
                <a:spcPts val="600"/>
              </a:spcBef>
              <a:spcAft>
                <a:spcPts val="600"/>
              </a:spcAft>
              <a:buFont typeface="Arial" panose="020B0604020202020204" pitchFamily="34" charset="0"/>
              <a:buChar char="•"/>
            </a:pPr>
            <a:r>
              <a:rPr lang="en-US" sz="2400" dirty="0">
                <a:solidFill>
                  <a:schemeClr val="bg1"/>
                </a:solidFill>
              </a:rPr>
              <a:t>Medically necessary services</a:t>
            </a:r>
          </a:p>
          <a:p>
            <a:pPr marL="914400" lvl="1" indent="-457200">
              <a:spcBef>
                <a:spcPts val="600"/>
              </a:spcBef>
              <a:spcAft>
                <a:spcPts val="600"/>
              </a:spcAft>
              <a:buFont typeface="Arial" panose="020B0604020202020204" pitchFamily="34" charset="0"/>
              <a:buChar char="•"/>
            </a:pPr>
            <a:r>
              <a:rPr lang="en-US" sz="2400" dirty="0">
                <a:solidFill>
                  <a:schemeClr val="bg1"/>
                </a:solidFill>
              </a:rPr>
              <a:t>Authorizations</a:t>
            </a:r>
          </a:p>
          <a:p>
            <a:pPr marL="457200" indent="-457200">
              <a:spcBef>
                <a:spcPts val="600"/>
              </a:spcBef>
              <a:spcAft>
                <a:spcPts val="600"/>
              </a:spcAft>
              <a:buFont typeface="Arial" panose="020B0604020202020204" pitchFamily="34" charset="0"/>
              <a:buChar char="•"/>
            </a:pPr>
            <a:r>
              <a:rPr lang="en-US" sz="2800" dirty="0">
                <a:solidFill>
                  <a:schemeClr val="bg1"/>
                </a:solidFill>
              </a:rPr>
              <a:t>Case Management / CDI</a:t>
            </a:r>
          </a:p>
          <a:p>
            <a:pPr marL="914400" lvl="1" indent="-457200">
              <a:spcBef>
                <a:spcPts val="600"/>
              </a:spcBef>
              <a:spcAft>
                <a:spcPts val="600"/>
              </a:spcAft>
              <a:buFont typeface="Arial" panose="020B0604020202020204" pitchFamily="34" charset="0"/>
              <a:buChar char="•"/>
            </a:pPr>
            <a:r>
              <a:rPr lang="en-US" sz="2400" dirty="0">
                <a:solidFill>
                  <a:schemeClr val="bg1"/>
                </a:solidFill>
              </a:rPr>
              <a:t>Clinical documentation does not support level of care; not provided in a timely manner</a:t>
            </a:r>
          </a:p>
        </p:txBody>
      </p:sp>
      <p:sp>
        <p:nvSpPr>
          <p:cNvPr id="27650" name="Title 1">
            <a:extLst>
              <a:ext uri="{FF2B5EF4-FFF2-40B4-BE49-F238E27FC236}">
                <a16:creationId xmlns:a16="http://schemas.microsoft.com/office/drawing/2014/main" id="{A35075C3-BAE8-4035-8831-FBF0D9F66F8C}"/>
              </a:ext>
            </a:extLst>
          </p:cNvPr>
          <p:cNvSpPr>
            <a:spLocks noGrp="1" noChangeArrowheads="1"/>
          </p:cNvSpPr>
          <p:nvPr>
            <p:ph type="title"/>
          </p:nvPr>
        </p:nvSpPr>
        <p:spPr>
          <a:xfrm>
            <a:off x="6553613" y="486795"/>
            <a:ext cx="8260169" cy="928079"/>
          </a:xfrm>
        </p:spPr>
        <p:txBody>
          <a:bodyPr vert="horz" lIns="68580" tIns="34290" rIns="68580" bIns="34290" rtlCol="0" anchor="ctr">
            <a:normAutofit/>
          </a:bodyPr>
          <a:lstStyle/>
          <a:p>
            <a:pPr defTabSz="685800"/>
            <a:r>
              <a:rPr lang="en-US" altLang="en-US" dirty="0">
                <a:solidFill>
                  <a:schemeClr val="bg1"/>
                </a:solidFill>
              </a:rPr>
              <a:t>Patient care areas of potential </a:t>
            </a:r>
            <a:br>
              <a:rPr lang="en-US" altLang="en-US" dirty="0">
                <a:solidFill>
                  <a:schemeClr val="bg1"/>
                </a:solidFill>
              </a:rPr>
            </a:br>
            <a:r>
              <a:rPr lang="en-US" altLang="en-US" dirty="0">
                <a:solidFill>
                  <a:schemeClr val="bg1"/>
                </a:solidFill>
              </a:rPr>
              <a:t>denials</a:t>
            </a:r>
          </a:p>
        </p:txBody>
      </p:sp>
    </p:spTree>
    <p:extLst>
      <p:ext uri="{BB962C8B-B14F-4D97-AF65-F5344CB8AC3E}">
        <p14:creationId xmlns:p14="http://schemas.microsoft.com/office/powerpoint/2010/main" val="313170889"/>
      </p:ext>
    </p:extLst>
  </p:cSld>
  <p:clrMapOvr>
    <a:masterClrMapping/>
  </p:clrMapOvr>
  <p:transition spd="slow" advTm="49737">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8065B2D-8DA0-4158-A328-AABF51412F4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282"/>
          <a:stretch/>
        </p:blipFill>
        <p:spPr>
          <a:xfrm>
            <a:off x="-165009" y="-1"/>
            <a:ext cx="6873176" cy="6858001"/>
          </a:xfrm>
          <a:prstGeom prst="rect">
            <a:avLst/>
          </a:prstGeom>
        </p:spPr>
      </p:pic>
      <p:pic>
        <p:nvPicPr>
          <p:cNvPr id="4" name="Picture 2">
            <a:extLst>
              <a:ext uri="{FF2B5EF4-FFF2-40B4-BE49-F238E27FC236}">
                <a16:creationId xmlns:a16="http://schemas.microsoft.com/office/drawing/2014/main" id="{ECB32EF2-6F32-4C33-B997-25259852634B}"/>
              </a:ext>
            </a:extLst>
          </p:cNvPr>
          <p:cNvPicPr>
            <a:picLocks noChangeAspect="1"/>
          </p:cNvPicPr>
          <p:nvPr/>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b="44392"/>
          <a:stretch/>
        </p:blipFill>
        <p:spPr>
          <a:xfrm>
            <a:off x="5923128" y="-2"/>
            <a:ext cx="6268872" cy="6858000"/>
          </a:xfrm>
          <a:prstGeom prst="rect">
            <a:avLst/>
          </a:prstGeom>
        </p:spPr>
      </p:pic>
      <p:pic>
        <p:nvPicPr>
          <p:cNvPr id="6" name="Picture 5" descr="A picture containing text, clipart&#10;&#10;Description automatically generated">
            <a:extLst>
              <a:ext uri="{FF2B5EF4-FFF2-40B4-BE49-F238E27FC236}">
                <a16:creationId xmlns:a16="http://schemas.microsoft.com/office/drawing/2014/main" id="{50256A0D-6AA3-492A-A646-40C12FBBF72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36161" y="6078225"/>
            <a:ext cx="1778941" cy="584668"/>
          </a:xfrm>
          <a:prstGeom prst="rect">
            <a:avLst/>
          </a:prstGeom>
        </p:spPr>
      </p:pic>
      <p:sp>
        <p:nvSpPr>
          <p:cNvPr id="8" name="TextBox 7">
            <a:extLst>
              <a:ext uri="{FF2B5EF4-FFF2-40B4-BE49-F238E27FC236}">
                <a16:creationId xmlns:a16="http://schemas.microsoft.com/office/drawing/2014/main" id="{BAA324D8-2CC1-40D5-8291-9D3474C1B5C8}"/>
              </a:ext>
            </a:extLst>
          </p:cNvPr>
          <p:cNvSpPr txBox="1"/>
          <p:nvPr/>
        </p:nvSpPr>
        <p:spPr>
          <a:xfrm>
            <a:off x="476898" y="6581692"/>
            <a:ext cx="3132589" cy="184666"/>
          </a:xfrm>
          <a:prstGeom prst="rect">
            <a:avLst/>
          </a:prstGeom>
          <a:noFill/>
        </p:spPr>
        <p:txBody>
          <a:bodyPr wrap="none" rtlCol="0">
            <a:spAutoFit/>
          </a:bodyPr>
          <a:lstStyle/>
          <a:p>
            <a:pPr algn="l"/>
            <a:r>
              <a:rPr lang="en-US" sz="600" dirty="0">
                <a:solidFill>
                  <a:srgbClr val="838383"/>
                </a:solidFill>
              </a:rPr>
              <a:t>Confidential and proprietary information</a:t>
            </a:r>
            <a:r>
              <a:rPr lang="en-US" sz="600" baseline="0" dirty="0">
                <a:solidFill>
                  <a:srgbClr val="838383"/>
                </a:solidFill>
              </a:rPr>
              <a:t> </a:t>
            </a:r>
            <a:r>
              <a:rPr lang="en-US" sz="600" dirty="0">
                <a:solidFill>
                  <a:srgbClr val="838383"/>
                </a:solidFill>
              </a:rPr>
              <a:t> © 2022 Xtend Healthcare. All rights reserved.</a:t>
            </a:r>
          </a:p>
        </p:txBody>
      </p:sp>
      <p:pic>
        <p:nvPicPr>
          <p:cNvPr id="9" name="Picture 8">
            <a:extLst>
              <a:ext uri="{FF2B5EF4-FFF2-40B4-BE49-F238E27FC236}">
                <a16:creationId xmlns:a16="http://schemas.microsoft.com/office/drawing/2014/main" id="{E5FA0E26-661B-4C08-ACF3-EEA2F516472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15758" y="333941"/>
            <a:ext cx="10970748" cy="62333"/>
          </a:xfrm>
          <a:prstGeom prst="rect">
            <a:avLst/>
          </a:prstGeom>
        </p:spPr>
      </p:pic>
      <p:sp>
        <p:nvSpPr>
          <p:cNvPr id="2" name="TextBox 1">
            <a:extLst>
              <a:ext uri="{FF2B5EF4-FFF2-40B4-BE49-F238E27FC236}">
                <a16:creationId xmlns:a16="http://schemas.microsoft.com/office/drawing/2014/main" id="{511693E0-1658-4BC2-9986-CAF92C6C4A87}"/>
              </a:ext>
            </a:extLst>
          </p:cNvPr>
          <p:cNvSpPr txBox="1"/>
          <p:nvPr/>
        </p:nvSpPr>
        <p:spPr>
          <a:xfrm>
            <a:off x="6731073" y="1578114"/>
            <a:ext cx="4855433" cy="2431435"/>
          </a:xfrm>
          <a:prstGeom prst="rect">
            <a:avLst/>
          </a:prstGeom>
          <a:noFill/>
        </p:spPr>
        <p:txBody>
          <a:bodyPr wrap="square" rtlCol="0">
            <a:spAutoFit/>
          </a:bodyPr>
          <a:lstStyle/>
          <a:p>
            <a:pPr marL="457200" indent="-457200">
              <a:spcBef>
                <a:spcPts val="1200"/>
              </a:spcBef>
              <a:spcAft>
                <a:spcPts val="1200"/>
              </a:spcAft>
              <a:buFont typeface="Arial" panose="020B0604020202020204" pitchFamily="34" charset="0"/>
              <a:buChar char="•"/>
            </a:pPr>
            <a:r>
              <a:rPr lang="en-US" sz="2800" dirty="0">
                <a:solidFill>
                  <a:schemeClr val="bg1"/>
                </a:solidFill>
              </a:rPr>
              <a:t>Coding issues</a:t>
            </a:r>
          </a:p>
          <a:p>
            <a:pPr marL="457200" indent="-457200">
              <a:spcBef>
                <a:spcPts val="1200"/>
              </a:spcBef>
              <a:spcAft>
                <a:spcPts val="1200"/>
              </a:spcAft>
              <a:buFont typeface="Arial" panose="020B0604020202020204" pitchFamily="34" charset="0"/>
              <a:buChar char="•"/>
            </a:pPr>
            <a:r>
              <a:rPr lang="en-US" sz="2800" dirty="0">
                <a:solidFill>
                  <a:schemeClr val="bg1"/>
                </a:solidFill>
              </a:rPr>
              <a:t>Incomplete and inaccurate documentation</a:t>
            </a:r>
          </a:p>
          <a:p>
            <a:pPr marL="457200" indent="-457200">
              <a:spcBef>
                <a:spcPts val="1200"/>
              </a:spcBef>
              <a:spcAft>
                <a:spcPts val="1200"/>
              </a:spcAft>
              <a:buFont typeface="Arial" panose="020B0604020202020204" pitchFamily="34" charset="0"/>
              <a:buChar char="•"/>
            </a:pPr>
            <a:r>
              <a:rPr lang="en-US" sz="2800" dirty="0">
                <a:solidFill>
                  <a:schemeClr val="bg1"/>
                </a:solidFill>
              </a:rPr>
              <a:t>Timely filing</a:t>
            </a:r>
          </a:p>
        </p:txBody>
      </p:sp>
      <p:sp>
        <p:nvSpPr>
          <p:cNvPr id="27650" name="Title 1">
            <a:extLst>
              <a:ext uri="{FF2B5EF4-FFF2-40B4-BE49-F238E27FC236}">
                <a16:creationId xmlns:a16="http://schemas.microsoft.com/office/drawing/2014/main" id="{A35075C3-BAE8-4035-8831-FBF0D9F66F8C}"/>
              </a:ext>
            </a:extLst>
          </p:cNvPr>
          <p:cNvSpPr>
            <a:spLocks noGrp="1" noChangeArrowheads="1"/>
          </p:cNvSpPr>
          <p:nvPr>
            <p:ph type="title"/>
          </p:nvPr>
        </p:nvSpPr>
        <p:spPr>
          <a:xfrm>
            <a:off x="6247005" y="532372"/>
            <a:ext cx="8260169" cy="928079"/>
          </a:xfrm>
        </p:spPr>
        <p:txBody>
          <a:bodyPr vert="horz" lIns="68580" tIns="34290" rIns="68580" bIns="34290" rtlCol="0" anchor="ctr">
            <a:normAutofit/>
          </a:bodyPr>
          <a:lstStyle/>
          <a:p>
            <a:pPr defTabSz="685800"/>
            <a:r>
              <a:rPr lang="en-US" altLang="en-US" dirty="0">
                <a:solidFill>
                  <a:schemeClr val="bg1"/>
                </a:solidFill>
              </a:rPr>
              <a:t>HIM/Coding potential denials</a:t>
            </a:r>
          </a:p>
        </p:txBody>
      </p:sp>
    </p:spTree>
    <p:extLst>
      <p:ext uri="{BB962C8B-B14F-4D97-AF65-F5344CB8AC3E}">
        <p14:creationId xmlns:p14="http://schemas.microsoft.com/office/powerpoint/2010/main" val="2336167254"/>
      </p:ext>
    </p:extLst>
  </p:cSld>
  <p:clrMapOvr>
    <a:masterClrMapping/>
  </p:clrMapOvr>
  <p:transition spd="slow" advTm="49737">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C275C2-D2E1-411C-99A0-9866CC1EF5C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5983518" cy="6858001"/>
          </a:xfrm>
          <a:prstGeom prst="rect">
            <a:avLst/>
          </a:prstGeom>
        </p:spPr>
      </p:pic>
      <p:pic>
        <p:nvPicPr>
          <p:cNvPr id="45" name="Picture 44">
            <a:extLst>
              <a:ext uri="{FF2B5EF4-FFF2-40B4-BE49-F238E27FC236}">
                <a16:creationId xmlns:a16="http://schemas.microsoft.com/office/drawing/2014/main" id="{C61E4A6C-15EC-407B-B441-EF64EA00EBA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5758" y="333941"/>
            <a:ext cx="10970748" cy="62333"/>
          </a:xfrm>
          <a:prstGeom prst="rect">
            <a:avLst/>
          </a:prstGeom>
        </p:spPr>
      </p:pic>
      <p:sp>
        <p:nvSpPr>
          <p:cNvPr id="44" name="TextBox 43">
            <a:extLst>
              <a:ext uri="{FF2B5EF4-FFF2-40B4-BE49-F238E27FC236}">
                <a16:creationId xmlns:a16="http://schemas.microsoft.com/office/drawing/2014/main" id="{629D1495-F298-4217-8D99-90D8E99F2A75}"/>
              </a:ext>
            </a:extLst>
          </p:cNvPr>
          <p:cNvSpPr txBox="1"/>
          <p:nvPr/>
        </p:nvSpPr>
        <p:spPr>
          <a:xfrm>
            <a:off x="6208484" y="544734"/>
            <a:ext cx="6783184" cy="523220"/>
          </a:xfrm>
          <a:prstGeom prst="rect">
            <a:avLst/>
          </a:prstGeom>
          <a:noFill/>
        </p:spPr>
        <p:txBody>
          <a:bodyPr wrap="square">
            <a:spAutoFit/>
          </a:bodyPr>
          <a:lstStyle/>
          <a:p>
            <a:r>
              <a:rPr lang="en-US" sz="2800" spc="-11" dirty="0">
                <a:solidFill>
                  <a:srgbClr val="0F3B57"/>
                </a:solidFill>
                <a:ea typeface="+mj-ea"/>
                <a:cs typeface="+mj-cs"/>
              </a:rPr>
              <a:t>Additional departments to include</a:t>
            </a:r>
          </a:p>
        </p:txBody>
      </p:sp>
      <p:sp>
        <p:nvSpPr>
          <p:cNvPr id="46" name="TextBox 45">
            <a:extLst>
              <a:ext uri="{FF2B5EF4-FFF2-40B4-BE49-F238E27FC236}">
                <a16:creationId xmlns:a16="http://schemas.microsoft.com/office/drawing/2014/main" id="{0DEE7A8C-C0BF-4A15-8E9B-57C8C39E4066}"/>
              </a:ext>
            </a:extLst>
          </p:cNvPr>
          <p:cNvSpPr txBox="1"/>
          <p:nvPr/>
        </p:nvSpPr>
        <p:spPr>
          <a:xfrm>
            <a:off x="11265500" y="6548398"/>
            <a:ext cx="696619" cy="246221"/>
          </a:xfrm>
          <a:prstGeom prst="rect">
            <a:avLst/>
          </a:prstGeom>
          <a:noFill/>
        </p:spPr>
        <p:txBody>
          <a:bodyPr wrap="square" lIns="0" rIns="0" rtlCol="0">
            <a:noAutofit/>
          </a:bodyPr>
          <a:lstStyle/>
          <a:p>
            <a:pPr algn="r"/>
            <a:fld id="{8EF3A903-7F25-E440-BA55-7115C69D9986}" type="slidenum">
              <a:rPr lang="en-US" sz="800" smtClean="0">
                <a:solidFill>
                  <a:schemeClr val="bg1"/>
                </a:solidFill>
              </a:rPr>
              <a:t>18</a:t>
            </a:fld>
            <a:endParaRPr lang="en-US" sz="800" dirty="0">
              <a:solidFill>
                <a:schemeClr val="bg1"/>
              </a:solidFill>
            </a:endParaRPr>
          </a:p>
        </p:txBody>
      </p:sp>
      <p:sp>
        <p:nvSpPr>
          <p:cNvPr id="47" name="TextBox 46">
            <a:extLst>
              <a:ext uri="{FF2B5EF4-FFF2-40B4-BE49-F238E27FC236}">
                <a16:creationId xmlns:a16="http://schemas.microsoft.com/office/drawing/2014/main" id="{CE79C89D-9EDD-4A00-B6A0-9D30711C2A50}"/>
              </a:ext>
            </a:extLst>
          </p:cNvPr>
          <p:cNvSpPr txBox="1"/>
          <p:nvPr/>
        </p:nvSpPr>
        <p:spPr>
          <a:xfrm>
            <a:off x="476898" y="6581692"/>
            <a:ext cx="3132589" cy="184666"/>
          </a:xfrm>
          <a:prstGeom prst="rect">
            <a:avLst/>
          </a:prstGeom>
          <a:noFill/>
        </p:spPr>
        <p:txBody>
          <a:bodyPr wrap="none" rtlCol="0">
            <a:spAutoFit/>
          </a:bodyPr>
          <a:lstStyle/>
          <a:p>
            <a:pPr algn="l"/>
            <a:r>
              <a:rPr lang="en-US" sz="600" dirty="0">
                <a:solidFill>
                  <a:srgbClr val="838383"/>
                </a:solidFill>
              </a:rPr>
              <a:t>Confidential and proprietary information</a:t>
            </a:r>
            <a:r>
              <a:rPr lang="en-US" sz="600" baseline="0" dirty="0">
                <a:solidFill>
                  <a:srgbClr val="838383"/>
                </a:solidFill>
              </a:rPr>
              <a:t> </a:t>
            </a:r>
            <a:r>
              <a:rPr lang="en-US" sz="600" dirty="0">
                <a:solidFill>
                  <a:srgbClr val="838383"/>
                </a:solidFill>
              </a:rPr>
              <a:t> © 2022 Xtend Healthcare. All rights reserved.</a:t>
            </a:r>
          </a:p>
        </p:txBody>
      </p:sp>
      <p:sp>
        <p:nvSpPr>
          <p:cNvPr id="19" name="TextBox 18">
            <a:extLst>
              <a:ext uri="{FF2B5EF4-FFF2-40B4-BE49-F238E27FC236}">
                <a16:creationId xmlns:a16="http://schemas.microsoft.com/office/drawing/2014/main" id="{4D3CB3E7-7814-4E33-978B-910396896280}"/>
              </a:ext>
            </a:extLst>
          </p:cNvPr>
          <p:cNvSpPr txBox="1"/>
          <p:nvPr/>
        </p:nvSpPr>
        <p:spPr>
          <a:xfrm>
            <a:off x="6208484" y="3494595"/>
            <a:ext cx="6516806" cy="892552"/>
          </a:xfrm>
          <a:prstGeom prst="rect">
            <a:avLst/>
          </a:prstGeom>
          <a:noFill/>
        </p:spPr>
        <p:txBody>
          <a:bodyPr wrap="square">
            <a:spAutoFit/>
          </a:bodyPr>
          <a:lstStyle/>
          <a:p>
            <a:pPr lvl="0"/>
            <a:r>
              <a:rPr lang="en-US" sz="2800" dirty="0"/>
              <a:t>Compliance</a:t>
            </a:r>
          </a:p>
          <a:p>
            <a:pPr marL="457200" lvl="0" indent="-457200">
              <a:buFont typeface="Arial" panose="020B0604020202020204" pitchFamily="34" charset="0"/>
              <a:buChar char="•"/>
            </a:pPr>
            <a:r>
              <a:rPr lang="en-US" sz="2400" dirty="0"/>
              <a:t>Audits performed</a:t>
            </a:r>
          </a:p>
        </p:txBody>
      </p:sp>
      <p:sp>
        <p:nvSpPr>
          <p:cNvPr id="21" name="TextBox 20">
            <a:extLst>
              <a:ext uri="{FF2B5EF4-FFF2-40B4-BE49-F238E27FC236}">
                <a16:creationId xmlns:a16="http://schemas.microsoft.com/office/drawing/2014/main" id="{5C421022-F486-4C56-B040-C0030A77A3DC}"/>
              </a:ext>
            </a:extLst>
          </p:cNvPr>
          <p:cNvSpPr txBox="1"/>
          <p:nvPr/>
        </p:nvSpPr>
        <p:spPr>
          <a:xfrm>
            <a:off x="6208484" y="1562913"/>
            <a:ext cx="5646313" cy="1261884"/>
          </a:xfrm>
          <a:prstGeom prst="rect">
            <a:avLst/>
          </a:prstGeom>
          <a:noFill/>
        </p:spPr>
        <p:txBody>
          <a:bodyPr wrap="square">
            <a:spAutoFit/>
          </a:bodyPr>
          <a:lstStyle/>
          <a:p>
            <a:r>
              <a:rPr lang="en-US" sz="2800" dirty="0"/>
              <a:t>Information Technology</a:t>
            </a:r>
          </a:p>
          <a:p>
            <a:pPr marL="457200" indent="-457200">
              <a:buFont typeface="Arial" panose="020B0604020202020204" pitchFamily="34" charset="0"/>
              <a:buChar char="•"/>
            </a:pPr>
            <a:r>
              <a:rPr lang="en-US" sz="2400" dirty="0"/>
              <a:t>Ensure systems are updated timely</a:t>
            </a:r>
          </a:p>
          <a:p>
            <a:pPr marL="457200" indent="-457200">
              <a:buFont typeface="Arial" panose="020B0604020202020204" pitchFamily="34" charset="0"/>
              <a:buChar char="•"/>
            </a:pPr>
            <a:r>
              <a:rPr lang="en-US" sz="2400" dirty="0"/>
              <a:t>Review interface issues</a:t>
            </a:r>
          </a:p>
        </p:txBody>
      </p:sp>
    </p:spTree>
    <p:extLst>
      <p:ext uri="{BB962C8B-B14F-4D97-AF65-F5344CB8AC3E}">
        <p14:creationId xmlns:p14="http://schemas.microsoft.com/office/powerpoint/2010/main" val="2930755584"/>
      </p:ext>
    </p:extLst>
  </p:cSld>
  <p:clrMapOvr>
    <a:masterClrMapping/>
  </p:clrMapOvr>
  <p:transition spd="slow">
    <p:cov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3C79FC15-DC9A-4A2C-8DF4-28B145EAC525}"/>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0" y="1"/>
            <a:ext cx="12192000" cy="6890350"/>
          </a:xfrm>
          <a:prstGeom prst="rect">
            <a:avLst/>
          </a:prstGeom>
        </p:spPr>
      </p:pic>
      <p:sp>
        <p:nvSpPr>
          <p:cNvPr id="3" name="Title 4">
            <a:extLst>
              <a:ext uri="{FF2B5EF4-FFF2-40B4-BE49-F238E27FC236}">
                <a16:creationId xmlns:a16="http://schemas.microsoft.com/office/drawing/2014/main" id="{C53A7C29-97BE-42E8-87BA-8731F9B5932F}"/>
              </a:ext>
            </a:extLst>
          </p:cNvPr>
          <p:cNvSpPr>
            <a:spLocks noGrp="1"/>
          </p:cNvSpPr>
          <p:nvPr>
            <p:ph type="title"/>
          </p:nvPr>
        </p:nvSpPr>
        <p:spPr>
          <a:xfrm>
            <a:off x="171450" y="2850444"/>
            <a:ext cx="3871913" cy="1674990"/>
          </a:xfrm>
        </p:spPr>
        <p:txBody>
          <a:bodyPr/>
          <a:lstStyle/>
          <a:p>
            <a:r>
              <a:rPr lang="en-US" sz="3200" b="1" dirty="0">
                <a:solidFill>
                  <a:schemeClr val="bg1"/>
                </a:solidFill>
                <a:latin typeface="+mn-lt"/>
                <a:ea typeface="Roboto" panose="02000000000000000000" pitchFamily="2" charset="0"/>
              </a:rPr>
              <a:t>Appealing Clinical Denials</a:t>
            </a:r>
          </a:p>
        </p:txBody>
      </p:sp>
      <p:pic>
        <p:nvPicPr>
          <p:cNvPr id="6" name="Picture 3">
            <a:extLst>
              <a:ext uri="{FF2B5EF4-FFF2-40B4-BE49-F238E27FC236}">
                <a16:creationId xmlns:a16="http://schemas.microsoft.com/office/drawing/2014/main" id="{7D25E378-8E54-4B04-8CC3-537C27D323D7}"/>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3802406" y="-1531594"/>
            <a:ext cx="8389594" cy="8389594"/>
          </a:xfrm>
          <a:prstGeom prst="rect">
            <a:avLst/>
          </a:prstGeom>
        </p:spPr>
      </p:pic>
      <p:grpSp>
        <p:nvGrpSpPr>
          <p:cNvPr id="7" name="Group 4">
            <a:extLst>
              <a:ext uri="{FF2B5EF4-FFF2-40B4-BE49-F238E27FC236}">
                <a16:creationId xmlns:a16="http://schemas.microsoft.com/office/drawing/2014/main" id="{4E649A4E-3D0B-4F9B-87AB-1C98B7B8F38D}"/>
              </a:ext>
            </a:extLst>
          </p:cNvPr>
          <p:cNvGrpSpPr>
            <a:grpSpLocks noChangeAspect="1"/>
          </p:cNvGrpSpPr>
          <p:nvPr/>
        </p:nvGrpSpPr>
        <p:grpSpPr>
          <a:xfrm>
            <a:off x="4487527" y="-854786"/>
            <a:ext cx="7019380" cy="7019352"/>
            <a:chOff x="0" y="0"/>
            <a:chExt cx="6350000" cy="6349975"/>
          </a:xfrm>
        </p:grpSpPr>
        <p:sp>
          <p:nvSpPr>
            <p:cNvPr id="8" name="Freeform 5">
              <a:extLst>
                <a:ext uri="{FF2B5EF4-FFF2-40B4-BE49-F238E27FC236}">
                  <a16:creationId xmlns:a16="http://schemas.microsoft.com/office/drawing/2014/main" id="{10468407-4586-4122-B637-F011D1144632}"/>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7" cstate="email">
                <a:extLst>
                  <a:ext uri="{28A0092B-C50C-407E-A947-70E740481C1C}">
                    <a14:useLocalDpi xmlns:a14="http://schemas.microsoft.com/office/drawing/2010/main"/>
                  </a:ext>
                </a:extLst>
              </a:blip>
              <a:stretch>
                <a:fillRect/>
              </a:stretch>
            </a:blipFill>
          </p:spPr>
        </p:sp>
      </p:grpSp>
      <p:sp>
        <p:nvSpPr>
          <p:cNvPr id="9" name="TextBox 8">
            <a:extLst>
              <a:ext uri="{FF2B5EF4-FFF2-40B4-BE49-F238E27FC236}">
                <a16:creationId xmlns:a16="http://schemas.microsoft.com/office/drawing/2014/main" id="{64C1CF71-FBDB-41F8-81FA-ED9BB3ADA689}"/>
              </a:ext>
            </a:extLst>
          </p:cNvPr>
          <p:cNvSpPr txBox="1"/>
          <p:nvPr/>
        </p:nvSpPr>
        <p:spPr>
          <a:xfrm>
            <a:off x="11265500" y="6548398"/>
            <a:ext cx="696619" cy="246221"/>
          </a:xfrm>
          <a:prstGeom prst="rect">
            <a:avLst/>
          </a:prstGeom>
          <a:noFill/>
        </p:spPr>
        <p:txBody>
          <a:bodyPr wrap="square" lIns="0" rIns="0" rtlCol="0">
            <a:noAutofit/>
          </a:bodyPr>
          <a:lstStyle/>
          <a:p>
            <a:pPr algn="r"/>
            <a:fld id="{8EF3A903-7F25-E440-BA55-7115C69D9986}" type="slidenum">
              <a:rPr lang="en-US" sz="800" smtClean="0">
                <a:solidFill>
                  <a:schemeClr val="bg1"/>
                </a:solidFill>
              </a:rPr>
              <a:t>19</a:t>
            </a:fld>
            <a:endParaRPr lang="en-US" sz="800" dirty="0">
              <a:solidFill>
                <a:schemeClr val="bg1"/>
              </a:solidFill>
            </a:endParaRPr>
          </a:p>
        </p:txBody>
      </p:sp>
      <p:sp>
        <p:nvSpPr>
          <p:cNvPr id="10" name="TextBox 9">
            <a:extLst>
              <a:ext uri="{FF2B5EF4-FFF2-40B4-BE49-F238E27FC236}">
                <a16:creationId xmlns:a16="http://schemas.microsoft.com/office/drawing/2014/main" id="{1FAD3ACC-7B93-4A13-AB50-83F8A83FDEFA}"/>
              </a:ext>
            </a:extLst>
          </p:cNvPr>
          <p:cNvSpPr txBox="1"/>
          <p:nvPr/>
        </p:nvSpPr>
        <p:spPr>
          <a:xfrm>
            <a:off x="476898" y="6581692"/>
            <a:ext cx="3132589" cy="184666"/>
          </a:xfrm>
          <a:prstGeom prst="rect">
            <a:avLst/>
          </a:prstGeom>
          <a:noFill/>
        </p:spPr>
        <p:txBody>
          <a:bodyPr wrap="none" rtlCol="0">
            <a:spAutoFit/>
          </a:bodyPr>
          <a:lstStyle/>
          <a:p>
            <a:pPr algn="l"/>
            <a:r>
              <a:rPr lang="en-US" sz="600" dirty="0">
                <a:solidFill>
                  <a:schemeClr val="bg1"/>
                </a:solidFill>
              </a:rPr>
              <a:t>Confidential and proprietary information</a:t>
            </a:r>
            <a:r>
              <a:rPr lang="en-US" sz="600" baseline="0" dirty="0">
                <a:solidFill>
                  <a:schemeClr val="bg1"/>
                </a:solidFill>
              </a:rPr>
              <a:t> </a:t>
            </a:r>
            <a:r>
              <a:rPr lang="en-US" sz="600" dirty="0">
                <a:solidFill>
                  <a:schemeClr val="bg1"/>
                </a:solidFill>
              </a:rPr>
              <a:t> © 2022 Xtend Healthcare. All rights reserved.</a:t>
            </a:r>
          </a:p>
        </p:txBody>
      </p:sp>
      <p:pic>
        <p:nvPicPr>
          <p:cNvPr id="11" name="Picture 10" descr="A picture containing text, clipart&#10;&#10;Description automatically generated">
            <a:extLst>
              <a:ext uri="{FF2B5EF4-FFF2-40B4-BE49-F238E27FC236}">
                <a16:creationId xmlns:a16="http://schemas.microsoft.com/office/drawing/2014/main" id="{19CE3965-F19C-4382-80D7-0F2CF8FD7F3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936161" y="6078225"/>
            <a:ext cx="1778941" cy="584668"/>
          </a:xfrm>
          <a:prstGeom prst="rect">
            <a:avLst/>
          </a:prstGeom>
        </p:spPr>
      </p:pic>
    </p:spTree>
    <p:extLst>
      <p:ext uri="{BB962C8B-B14F-4D97-AF65-F5344CB8AC3E}">
        <p14:creationId xmlns:p14="http://schemas.microsoft.com/office/powerpoint/2010/main" val="1217737439"/>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t="42263"/>
          <a:stretch/>
        </p:blipFill>
        <p:spPr>
          <a:xfrm>
            <a:off x="0" y="0"/>
            <a:ext cx="12192000" cy="5854890"/>
          </a:xfrm>
          <a:prstGeom prst="rect">
            <a:avLst/>
          </a:prstGeom>
        </p:spPr>
      </p:pic>
      <p:pic>
        <p:nvPicPr>
          <p:cNvPr id="40" name="Picture 39">
            <a:extLst>
              <a:ext uri="{FF2B5EF4-FFF2-40B4-BE49-F238E27FC236}">
                <a16:creationId xmlns:a16="http://schemas.microsoft.com/office/drawing/2014/main" id="{ECDD8CAE-F8EC-42B4-B203-CA335154B96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5758" y="333941"/>
            <a:ext cx="10970748" cy="62333"/>
          </a:xfrm>
          <a:prstGeom prst="rect">
            <a:avLst/>
          </a:prstGeom>
        </p:spPr>
      </p:pic>
      <p:sp>
        <p:nvSpPr>
          <p:cNvPr id="41" name="Title 1">
            <a:extLst>
              <a:ext uri="{FF2B5EF4-FFF2-40B4-BE49-F238E27FC236}">
                <a16:creationId xmlns:a16="http://schemas.microsoft.com/office/drawing/2014/main" id="{44EA5645-7F0C-40BC-8F13-F16A4E8DD713}"/>
              </a:ext>
            </a:extLst>
          </p:cNvPr>
          <p:cNvSpPr txBox="1">
            <a:spLocks/>
          </p:cNvSpPr>
          <p:nvPr/>
        </p:nvSpPr>
        <p:spPr>
          <a:xfrm>
            <a:off x="610957" y="488887"/>
            <a:ext cx="10972800" cy="827680"/>
          </a:xfrm>
          <a:prstGeom prst="rect">
            <a:avLst/>
          </a:prstGeom>
        </p:spPr>
        <p:txBody>
          <a:bodyPr/>
          <a:lstStyle>
            <a:lvl1pPr algn="l" defTabSz="457200" rtl="0" eaLnBrk="1" latinLnBrk="0" hangingPunct="1">
              <a:spcBef>
                <a:spcPct val="0"/>
              </a:spcBef>
              <a:buNone/>
              <a:defRPr sz="2800" kern="1200">
                <a:solidFill>
                  <a:srgbClr val="0F3B57"/>
                </a:solidFill>
                <a:latin typeface="+mj-lt"/>
                <a:ea typeface="+mj-ea"/>
                <a:cs typeface="+mj-cs"/>
              </a:defRPr>
            </a:lvl1pPr>
          </a:lstStyle>
          <a:p>
            <a:r>
              <a:rPr lang="en-US" dirty="0">
                <a:solidFill>
                  <a:schemeClr val="bg1"/>
                </a:solidFill>
              </a:rPr>
              <a:t>Welcome / introductions</a:t>
            </a:r>
          </a:p>
        </p:txBody>
      </p:sp>
      <p:pic>
        <p:nvPicPr>
          <p:cNvPr id="35" name="Picture 2">
            <a:extLst>
              <a:ext uri="{FF2B5EF4-FFF2-40B4-BE49-F238E27FC236}">
                <a16:creationId xmlns:a16="http://schemas.microsoft.com/office/drawing/2014/main" id="{83A09CED-90F4-4F58-8E98-04727FCFAF02}"/>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988033" y="775999"/>
            <a:ext cx="8389672" cy="5593114"/>
          </a:xfrm>
          <a:prstGeom prst="rect">
            <a:avLst/>
          </a:prstGeom>
        </p:spPr>
      </p:pic>
      <p:pic>
        <p:nvPicPr>
          <p:cNvPr id="23" name="Picture 23"/>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a:off x="156950" y="5036514"/>
            <a:ext cx="3974412" cy="1412995"/>
          </a:xfrm>
          <a:prstGeom prst="rect">
            <a:avLst/>
          </a:prstGeom>
        </p:spPr>
      </p:pic>
      <p:sp>
        <p:nvSpPr>
          <p:cNvPr id="29" name="TextBox 29"/>
          <p:cNvSpPr txBox="1"/>
          <p:nvPr/>
        </p:nvSpPr>
        <p:spPr>
          <a:xfrm>
            <a:off x="500079" y="5491863"/>
            <a:ext cx="3164109" cy="769441"/>
          </a:xfrm>
          <a:prstGeom prst="rect">
            <a:avLst/>
          </a:prstGeom>
        </p:spPr>
        <p:txBody>
          <a:bodyPr wrap="square" lIns="0" tIns="0" rIns="0" bIns="0" rtlCol="0" anchor="t">
            <a:spAutoFit/>
          </a:bodyPr>
          <a:lstStyle/>
          <a:p>
            <a:pPr algn="ctr">
              <a:lnSpc>
                <a:spcPts val="1984"/>
              </a:lnSpc>
            </a:pPr>
            <a:r>
              <a:rPr lang="en-US" sz="2800" b="1" dirty="0">
                <a:solidFill>
                  <a:srgbClr val="FFFFFF"/>
                </a:solidFill>
              </a:rPr>
              <a:t>Colleen Goethals</a:t>
            </a:r>
          </a:p>
          <a:p>
            <a:pPr algn="ctr">
              <a:lnSpc>
                <a:spcPts val="1984"/>
              </a:lnSpc>
            </a:pPr>
            <a:r>
              <a:rPr lang="en-US" sz="2000" b="1" dirty="0">
                <a:solidFill>
                  <a:srgbClr val="FFFFFF"/>
                </a:solidFill>
              </a:rPr>
              <a:t>Vice President</a:t>
            </a:r>
          </a:p>
          <a:p>
            <a:pPr algn="ctr">
              <a:lnSpc>
                <a:spcPts val="1984"/>
              </a:lnSpc>
            </a:pPr>
            <a:r>
              <a:rPr lang="en-US" sz="2000" b="1" dirty="0">
                <a:solidFill>
                  <a:srgbClr val="FFFFFF"/>
                </a:solidFill>
              </a:rPr>
              <a:t>Mid Revenue Cycle</a:t>
            </a:r>
          </a:p>
        </p:txBody>
      </p:sp>
      <p:sp>
        <p:nvSpPr>
          <p:cNvPr id="30" name="TextBox 29">
            <a:extLst>
              <a:ext uri="{FF2B5EF4-FFF2-40B4-BE49-F238E27FC236}">
                <a16:creationId xmlns:a16="http://schemas.microsoft.com/office/drawing/2014/main" id="{51CE65D3-1F7F-4C3A-814E-CEFBA9F6C92B}"/>
              </a:ext>
            </a:extLst>
          </p:cNvPr>
          <p:cNvSpPr txBox="1"/>
          <p:nvPr/>
        </p:nvSpPr>
        <p:spPr>
          <a:xfrm>
            <a:off x="4131362" y="1382286"/>
            <a:ext cx="7452395" cy="4093428"/>
          </a:xfrm>
          <a:prstGeom prst="rect">
            <a:avLst/>
          </a:prstGeom>
          <a:noFill/>
        </p:spPr>
        <p:txBody>
          <a:bodyPr wrap="square">
            <a:spAutoFit/>
          </a:bodyPr>
          <a:lstStyle/>
          <a:p>
            <a:pPr marL="0" marR="0">
              <a:spcBef>
                <a:spcPts val="0"/>
              </a:spcBef>
              <a:spcAft>
                <a:spcPts val="0"/>
              </a:spcAft>
            </a:pPr>
            <a:r>
              <a:rPr lang="en-US" sz="2000" dirty="0">
                <a:solidFill>
                  <a:schemeClr val="bg1"/>
                </a:solidFill>
                <a:effectLst/>
                <a:latin typeface="Arial" panose="020B0604020202020204" pitchFamily="34" charset="0"/>
                <a:ea typeface="MS Mincho" panose="020B0400000000000000" pitchFamily="49" charset="-128"/>
                <a:cs typeface="Times New Roman" panose="02020603050405020304" pitchFamily="18" charset="0"/>
              </a:rPr>
              <a:t>Colleen has more than 30 years of healthcare experience, vast knowledge of HIM operations and revenue cycle management, and is a subject matter expert on privacy. Her experience includes HIM/Revenue Cycle Regional Director; HIM Consultant; Privacy Officer; adjunct college instructor; speaker; and author on revenue cycle topics.</a:t>
            </a:r>
          </a:p>
          <a:p>
            <a:pPr marL="0" marR="0">
              <a:spcBef>
                <a:spcPts val="0"/>
              </a:spcBef>
              <a:spcAft>
                <a:spcPts val="0"/>
              </a:spcAft>
            </a:pPr>
            <a:r>
              <a:rPr lang="en-US" sz="2000" dirty="0">
                <a:solidFill>
                  <a:schemeClr val="bg1"/>
                </a:solidFill>
                <a:effectLst/>
                <a:latin typeface="Arial" panose="020B0604020202020204" pitchFamily="34" charset="0"/>
                <a:ea typeface="MS Mincho" panose="020B0400000000000000" pitchFamily="49" charset="-128"/>
                <a:cs typeface="Times New Roman" panose="02020603050405020304" pitchFamily="18" charset="0"/>
              </a:rPr>
              <a:t> </a:t>
            </a:r>
          </a:p>
          <a:p>
            <a:pPr marL="0" marR="0">
              <a:spcBef>
                <a:spcPts val="0"/>
              </a:spcBef>
              <a:spcAft>
                <a:spcPts val="0"/>
              </a:spcAft>
            </a:pPr>
            <a:r>
              <a:rPr lang="en-US" sz="2000" dirty="0">
                <a:solidFill>
                  <a:schemeClr val="bg1"/>
                </a:solidFill>
                <a:effectLst/>
                <a:latin typeface="Arial" panose="020B0604020202020204" pitchFamily="34" charset="0"/>
                <a:ea typeface="MS Mincho" panose="020B0400000000000000" pitchFamily="49" charset="-128"/>
                <a:cs typeface="Times New Roman" panose="02020603050405020304" pitchFamily="18" charset="0"/>
              </a:rPr>
              <a:t>Colleen is a past AHIMA Board member, past-President of the Illinois Health Information Management Association (ILHIMA), ILHIMA Distinguished Member, an AHIMA fellow, and is NARA Certified in Federal Records Management. She also is the recipient of AHIMA’s Triumph Award for Advocacy and Policy.</a:t>
            </a:r>
          </a:p>
          <a:p>
            <a:pPr marL="0" marR="0">
              <a:spcBef>
                <a:spcPts val="0"/>
              </a:spcBef>
              <a:spcAft>
                <a:spcPts val="0"/>
              </a:spcAft>
            </a:pPr>
            <a:r>
              <a:rPr lang="en-US" sz="2000" dirty="0">
                <a:solidFill>
                  <a:schemeClr val="bg1"/>
                </a:solidFill>
                <a:effectLst/>
                <a:latin typeface="Arial" panose="020B0604020202020204" pitchFamily="34" charset="0"/>
                <a:ea typeface="MS Mincho" panose="020B0400000000000000" pitchFamily="49" charset="-128"/>
                <a:cs typeface="Times New Roman" panose="02020603050405020304" pitchFamily="18" charset="0"/>
              </a:rPr>
              <a:t> </a:t>
            </a:r>
          </a:p>
        </p:txBody>
      </p:sp>
    </p:spTree>
  </p:cSld>
  <p:clrMapOvr>
    <a:masterClrMapping/>
  </p:clrMapOvr>
  <p:transition spd="slow">
    <p:cov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27A6B522-0225-4287-9F11-F3127FE16364}"/>
              </a:ext>
            </a:extLst>
          </p:cNvPr>
          <p:cNvSpPr>
            <a:spLocks noGrp="1" noChangeArrowheads="1"/>
          </p:cNvSpPr>
          <p:nvPr>
            <p:ph type="title"/>
          </p:nvPr>
        </p:nvSpPr>
        <p:spPr>
          <a:xfrm>
            <a:off x="656493" y="567070"/>
            <a:ext cx="6996147" cy="1170542"/>
          </a:xfrm>
        </p:spPr>
        <p:txBody>
          <a:bodyPr>
            <a:noAutofit/>
          </a:bodyPr>
          <a:lstStyle/>
          <a:p>
            <a:pPr algn="l"/>
            <a:r>
              <a:rPr lang="en-US" altLang="en-US" dirty="0"/>
              <a:t>Appealing denials</a:t>
            </a:r>
          </a:p>
        </p:txBody>
      </p:sp>
      <p:sp>
        <p:nvSpPr>
          <p:cNvPr id="39939" name="Content Placeholder 2">
            <a:extLst>
              <a:ext uri="{FF2B5EF4-FFF2-40B4-BE49-F238E27FC236}">
                <a16:creationId xmlns:a16="http://schemas.microsoft.com/office/drawing/2014/main" id="{B4EB5DF0-DE7A-457C-B1C2-650A69483DC5}"/>
              </a:ext>
            </a:extLst>
          </p:cNvPr>
          <p:cNvSpPr>
            <a:spLocks noGrp="1" noChangeArrowheads="1"/>
          </p:cNvSpPr>
          <p:nvPr>
            <p:ph idx="1"/>
          </p:nvPr>
        </p:nvSpPr>
        <p:spPr>
          <a:xfrm>
            <a:off x="800539" y="1450052"/>
            <a:ext cx="11247415" cy="3244777"/>
          </a:xfrm>
        </p:spPr>
        <p:txBody>
          <a:bodyPr/>
          <a:lstStyle/>
          <a:p>
            <a:pPr marL="0"/>
            <a:r>
              <a:rPr lang="en-US" altLang="en-US" sz="2400" b="1" dirty="0">
                <a:solidFill>
                  <a:srgbClr val="0F3B57"/>
                </a:solidFill>
              </a:rPr>
              <a:t>Need a strong denials team to write the appeals letters</a:t>
            </a:r>
          </a:p>
          <a:p>
            <a:pPr marL="0"/>
            <a:endParaRPr lang="en-US" altLang="en-US" sz="2400" b="1" dirty="0">
              <a:solidFill>
                <a:srgbClr val="0F3B57"/>
              </a:solidFill>
            </a:endParaRPr>
          </a:p>
          <a:p>
            <a:pPr marL="0"/>
            <a:r>
              <a:rPr lang="en-US" altLang="en-US" sz="2400" b="1" dirty="0">
                <a:solidFill>
                  <a:srgbClr val="0F3B57"/>
                </a:solidFill>
              </a:rPr>
              <a:t>85 – 88% of denials is the recommended appeal rate</a:t>
            </a:r>
          </a:p>
          <a:p>
            <a:pPr marL="0"/>
            <a:endParaRPr lang="en-US" altLang="en-US" sz="2400" b="1" dirty="0">
              <a:solidFill>
                <a:srgbClr val="0F3B57"/>
              </a:solidFill>
            </a:endParaRPr>
          </a:p>
          <a:p>
            <a:endParaRPr lang="en-US" altLang="en-US" dirty="0"/>
          </a:p>
        </p:txBody>
      </p:sp>
      <p:pic>
        <p:nvPicPr>
          <p:cNvPr id="6" name="Picture 5">
            <a:extLst>
              <a:ext uri="{FF2B5EF4-FFF2-40B4-BE49-F238E27FC236}">
                <a16:creationId xmlns:a16="http://schemas.microsoft.com/office/drawing/2014/main" id="{8CF4E059-FFB3-4864-A6AC-6611A3CF3FD4}"/>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3540517"/>
            <a:ext cx="12192000" cy="3339315"/>
          </a:xfrm>
          <a:prstGeom prst="rect">
            <a:avLst/>
          </a:prstGeom>
        </p:spPr>
      </p:pic>
      <p:pic>
        <p:nvPicPr>
          <p:cNvPr id="7" name="Picture 6">
            <a:extLst>
              <a:ext uri="{FF2B5EF4-FFF2-40B4-BE49-F238E27FC236}">
                <a16:creationId xmlns:a16="http://schemas.microsoft.com/office/drawing/2014/main" id="{2AA5088C-B41B-40B0-B6E4-089AFBB3D6A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85846" y="6171884"/>
            <a:ext cx="1627963" cy="552281"/>
          </a:xfrm>
          <a:prstGeom prst="rect">
            <a:avLst/>
          </a:prstGeom>
        </p:spPr>
      </p:pic>
    </p:spTree>
  </p:cSld>
  <p:clrMapOvr>
    <a:masterClrMapping/>
  </p:clrMapOvr>
  <p:transition spd="slow" advTm="32195">
    <p:cov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6">
            <a:extLst>
              <a:ext uri="{FF2B5EF4-FFF2-40B4-BE49-F238E27FC236}">
                <a16:creationId xmlns:a16="http://schemas.microsoft.com/office/drawing/2014/main" id="{180684F6-2EE0-4975-BCCE-23E902D38E6B}"/>
              </a:ext>
            </a:extLst>
          </p:cNvPr>
          <p:cNvGrpSpPr/>
          <p:nvPr/>
        </p:nvGrpSpPr>
        <p:grpSpPr>
          <a:xfrm>
            <a:off x="549458" y="1744123"/>
            <a:ext cx="2102124" cy="4160190"/>
            <a:chOff x="0" y="0"/>
            <a:chExt cx="1580354" cy="1619460"/>
          </a:xfrm>
        </p:grpSpPr>
        <p:sp>
          <p:nvSpPr>
            <p:cNvPr id="90" name="Freeform 7">
              <a:extLst>
                <a:ext uri="{FF2B5EF4-FFF2-40B4-BE49-F238E27FC236}">
                  <a16:creationId xmlns:a16="http://schemas.microsoft.com/office/drawing/2014/main" id="{54C90193-2590-45D4-AE59-687A73EF8A9C}"/>
                </a:ext>
              </a:extLst>
            </p:cNvPr>
            <p:cNvSpPr/>
            <p:nvPr/>
          </p:nvSpPr>
          <p:spPr>
            <a:xfrm>
              <a:off x="0" y="0"/>
              <a:ext cx="1580354" cy="1619460"/>
            </a:xfrm>
            <a:custGeom>
              <a:avLst/>
              <a:gdLst/>
              <a:ahLst/>
              <a:cxnLst/>
              <a:rect l="l" t="t" r="r" b="b"/>
              <a:pathLst>
                <a:path w="1580354" h="1619460">
                  <a:moveTo>
                    <a:pt x="1455894" y="1619460"/>
                  </a:moveTo>
                  <a:lnTo>
                    <a:pt x="124460" y="1619460"/>
                  </a:lnTo>
                  <a:cubicBezTo>
                    <a:pt x="55880" y="1619460"/>
                    <a:pt x="0" y="1563580"/>
                    <a:pt x="0" y="1495000"/>
                  </a:cubicBezTo>
                  <a:lnTo>
                    <a:pt x="0" y="124460"/>
                  </a:lnTo>
                  <a:cubicBezTo>
                    <a:pt x="0" y="55880"/>
                    <a:pt x="55880" y="0"/>
                    <a:pt x="124460" y="0"/>
                  </a:cubicBezTo>
                  <a:lnTo>
                    <a:pt x="1455894" y="0"/>
                  </a:lnTo>
                  <a:cubicBezTo>
                    <a:pt x="1524474" y="0"/>
                    <a:pt x="1580354" y="55880"/>
                    <a:pt x="1580354" y="124460"/>
                  </a:cubicBezTo>
                  <a:lnTo>
                    <a:pt x="1580354" y="1495000"/>
                  </a:lnTo>
                  <a:cubicBezTo>
                    <a:pt x="1580354" y="1563580"/>
                    <a:pt x="1524474" y="1619460"/>
                    <a:pt x="1455894" y="1619460"/>
                  </a:cubicBezTo>
                  <a:close/>
                </a:path>
              </a:pathLst>
            </a:custGeom>
          </p:spPr>
          <p:style>
            <a:lnRef idx="2">
              <a:schemeClr val="accent6"/>
            </a:lnRef>
            <a:fillRef idx="1">
              <a:schemeClr val="lt1"/>
            </a:fillRef>
            <a:effectRef idx="0">
              <a:schemeClr val="accent6"/>
            </a:effectRef>
            <a:fontRef idx="minor">
              <a:schemeClr val="dk1"/>
            </a:fontRef>
          </p:style>
        </p:sp>
      </p:grpSp>
      <p:sp>
        <p:nvSpPr>
          <p:cNvPr id="42" name="Freeform 7">
            <a:extLst>
              <a:ext uri="{FF2B5EF4-FFF2-40B4-BE49-F238E27FC236}">
                <a16:creationId xmlns:a16="http://schemas.microsoft.com/office/drawing/2014/main" id="{D3E7FD2F-6CE6-4DD0-80DC-F9E9D8730D8A}"/>
              </a:ext>
            </a:extLst>
          </p:cNvPr>
          <p:cNvSpPr/>
          <p:nvPr/>
        </p:nvSpPr>
        <p:spPr>
          <a:xfrm>
            <a:off x="2792657" y="1772956"/>
            <a:ext cx="2102124" cy="4131354"/>
          </a:xfrm>
          <a:custGeom>
            <a:avLst/>
            <a:gdLst/>
            <a:ahLst/>
            <a:cxnLst/>
            <a:rect l="l" t="t" r="r" b="b"/>
            <a:pathLst>
              <a:path w="1580354" h="1619460">
                <a:moveTo>
                  <a:pt x="1455894" y="1619460"/>
                </a:moveTo>
                <a:lnTo>
                  <a:pt x="124460" y="1619460"/>
                </a:lnTo>
                <a:cubicBezTo>
                  <a:pt x="55880" y="1619460"/>
                  <a:pt x="0" y="1563580"/>
                  <a:pt x="0" y="1495000"/>
                </a:cubicBezTo>
                <a:lnTo>
                  <a:pt x="0" y="124460"/>
                </a:lnTo>
                <a:cubicBezTo>
                  <a:pt x="0" y="55880"/>
                  <a:pt x="55880" y="0"/>
                  <a:pt x="124460" y="0"/>
                </a:cubicBezTo>
                <a:lnTo>
                  <a:pt x="1455894" y="0"/>
                </a:lnTo>
                <a:cubicBezTo>
                  <a:pt x="1524474" y="0"/>
                  <a:pt x="1580354" y="55880"/>
                  <a:pt x="1580354" y="124460"/>
                </a:cubicBezTo>
                <a:lnTo>
                  <a:pt x="1580354" y="1495000"/>
                </a:lnTo>
                <a:cubicBezTo>
                  <a:pt x="1580354" y="1563580"/>
                  <a:pt x="1524474" y="1619460"/>
                  <a:pt x="1455894" y="1619460"/>
                </a:cubicBezTo>
                <a:close/>
              </a:path>
            </a:pathLst>
          </a:custGeom>
        </p:spPr>
        <p:style>
          <a:lnRef idx="2">
            <a:schemeClr val="accent6"/>
          </a:lnRef>
          <a:fillRef idx="1">
            <a:schemeClr val="lt1"/>
          </a:fillRef>
          <a:effectRef idx="0">
            <a:schemeClr val="accent6"/>
          </a:effectRef>
          <a:fontRef idx="minor">
            <a:schemeClr val="dk1"/>
          </a:fontRef>
        </p:style>
      </p:sp>
      <p:pic>
        <p:nvPicPr>
          <p:cNvPr id="2" name="Picture 1">
            <a:extLst>
              <a:ext uri="{FF2B5EF4-FFF2-40B4-BE49-F238E27FC236}">
                <a16:creationId xmlns:a16="http://schemas.microsoft.com/office/drawing/2014/main" id="{779AA39A-2EEE-40E8-A8C3-A29B026E2217}"/>
              </a:ext>
            </a:extLst>
          </p:cNvPr>
          <p:cNvPicPr>
            <a:picLocks noChangeAspect="1"/>
          </p:cNvPicPr>
          <p:nvPr/>
        </p:nvPicPr>
        <p:blipFill>
          <a:blip r:embed="rId3"/>
          <a:stretch>
            <a:fillRect/>
          </a:stretch>
        </p:blipFill>
        <p:spPr>
          <a:xfrm>
            <a:off x="5035204" y="1772956"/>
            <a:ext cx="2121592" cy="4131351"/>
          </a:xfrm>
          <a:prstGeom prst="rect">
            <a:avLst/>
          </a:prstGeom>
        </p:spPr>
      </p:pic>
      <p:sp>
        <p:nvSpPr>
          <p:cNvPr id="44" name="Freeform 7">
            <a:extLst>
              <a:ext uri="{FF2B5EF4-FFF2-40B4-BE49-F238E27FC236}">
                <a16:creationId xmlns:a16="http://schemas.microsoft.com/office/drawing/2014/main" id="{98768EA4-8966-40E9-A341-5A5E97478AEF}"/>
              </a:ext>
            </a:extLst>
          </p:cNvPr>
          <p:cNvSpPr/>
          <p:nvPr/>
        </p:nvSpPr>
        <p:spPr>
          <a:xfrm>
            <a:off x="7308085" y="1714477"/>
            <a:ext cx="2102124" cy="4200172"/>
          </a:xfrm>
          <a:custGeom>
            <a:avLst/>
            <a:gdLst/>
            <a:ahLst/>
            <a:cxnLst/>
            <a:rect l="l" t="t" r="r" b="b"/>
            <a:pathLst>
              <a:path w="1580354" h="1619460">
                <a:moveTo>
                  <a:pt x="1455894" y="1619460"/>
                </a:moveTo>
                <a:lnTo>
                  <a:pt x="124460" y="1619460"/>
                </a:lnTo>
                <a:cubicBezTo>
                  <a:pt x="55880" y="1619460"/>
                  <a:pt x="0" y="1563580"/>
                  <a:pt x="0" y="1495000"/>
                </a:cubicBezTo>
                <a:lnTo>
                  <a:pt x="0" y="124460"/>
                </a:lnTo>
                <a:cubicBezTo>
                  <a:pt x="0" y="55880"/>
                  <a:pt x="55880" y="0"/>
                  <a:pt x="124460" y="0"/>
                </a:cubicBezTo>
                <a:lnTo>
                  <a:pt x="1455894" y="0"/>
                </a:lnTo>
                <a:cubicBezTo>
                  <a:pt x="1524474" y="0"/>
                  <a:pt x="1580354" y="55880"/>
                  <a:pt x="1580354" y="124460"/>
                </a:cubicBezTo>
                <a:lnTo>
                  <a:pt x="1580354" y="1495000"/>
                </a:lnTo>
                <a:cubicBezTo>
                  <a:pt x="1580354" y="1563580"/>
                  <a:pt x="1524474" y="1619460"/>
                  <a:pt x="1455894" y="1619460"/>
                </a:cubicBezTo>
                <a:close/>
              </a:path>
            </a:pathLst>
          </a:custGeom>
        </p:spPr>
        <p:style>
          <a:lnRef idx="2">
            <a:schemeClr val="accent6"/>
          </a:lnRef>
          <a:fillRef idx="1">
            <a:schemeClr val="lt1"/>
          </a:fillRef>
          <a:effectRef idx="0">
            <a:schemeClr val="accent6"/>
          </a:effectRef>
          <a:fontRef idx="minor">
            <a:schemeClr val="dk1"/>
          </a:fontRef>
        </p:style>
      </p:sp>
      <p:sp>
        <p:nvSpPr>
          <p:cNvPr id="45" name="Freeform 7">
            <a:extLst>
              <a:ext uri="{FF2B5EF4-FFF2-40B4-BE49-F238E27FC236}">
                <a16:creationId xmlns:a16="http://schemas.microsoft.com/office/drawing/2014/main" id="{E17895EB-9C51-4BEA-8904-35C4F74EC0B9}"/>
              </a:ext>
            </a:extLst>
          </p:cNvPr>
          <p:cNvSpPr/>
          <p:nvPr/>
        </p:nvSpPr>
        <p:spPr>
          <a:xfrm>
            <a:off x="9604815" y="1744122"/>
            <a:ext cx="2102124" cy="4170527"/>
          </a:xfrm>
          <a:custGeom>
            <a:avLst/>
            <a:gdLst/>
            <a:ahLst/>
            <a:cxnLst/>
            <a:rect l="l" t="t" r="r" b="b"/>
            <a:pathLst>
              <a:path w="1580354" h="1619460">
                <a:moveTo>
                  <a:pt x="1455894" y="1619460"/>
                </a:moveTo>
                <a:lnTo>
                  <a:pt x="124460" y="1619460"/>
                </a:lnTo>
                <a:cubicBezTo>
                  <a:pt x="55880" y="1619460"/>
                  <a:pt x="0" y="1563580"/>
                  <a:pt x="0" y="1495000"/>
                </a:cubicBezTo>
                <a:lnTo>
                  <a:pt x="0" y="124460"/>
                </a:lnTo>
                <a:cubicBezTo>
                  <a:pt x="0" y="55880"/>
                  <a:pt x="55880" y="0"/>
                  <a:pt x="124460" y="0"/>
                </a:cubicBezTo>
                <a:lnTo>
                  <a:pt x="1455894" y="0"/>
                </a:lnTo>
                <a:cubicBezTo>
                  <a:pt x="1524474" y="0"/>
                  <a:pt x="1580354" y="55880"/>
                  <a:pt x="1580354" y="124460"/>
                </a:cubicBezTo>
                <a:lnTo>
                  <a:pt x="1580354" y="1495000"/>
                </a:lnTo>
                <a:cubicBezTo>
                  <a:pt x="1580354" y="1563580"/>
                  <a:pt x="1524474" y="1619460"/>
                  <a:pt x="1455894" y="1619460"/>
                </a:cubicBezTo>
                <a:close/>
              </a:path>
            </a:pathLst>
          </a:custGeom>
        </p:spPr>
        <p:style>
          <a:lnRef idx="2">
            <a:schemeClr val="accent6"/>
          </a:lnRef>
          <a:fillRef idx="1">
            <a:schemeClr val="lt1"/>
          </a:fillRef>
          <a:effectRef idx="0">
            <a:schemeClr val="accent6"/>
          </a:effectRef>
          <a:fontRef idx="minor">
            <a:schemeClr val="dk1"/>
          </a:fontRef>
        </p:style>
      </p:sp>
      <p:sp>
        <p:nvSpPr>
          <p:cNvPr id="16" name="TextBox 16"/>
          <p:cNvSpPr txBox="1"/>
          <p:nvPr/>
        </p:nvSpPr>
        <p:spPr>
          <a:xfrm>
            <a:off x="615757" y="551441"/>
            <a:ext cx="8291175" cy="397545"/>
          </a:xfrm>
          <a:prstGeom prst="rect">
            <a:avLst/>
          </a:prstGeom>
        </p:spPr>
        <p:txBody>
          <a:bodyPr wrap="square" lIns="0" tIns="0" rIns="0" bIns="0" rtlCol="0" anchor="t">
            <a:spAutoFit/>
          </a:bodyPr>
          <a:lstStyle/>
          <a:p>
            <a:pPr>
              <a:lnSpc>
                <a:spcPts val="3080"/>
              </a:lnSpc>
              <a:spcBef>
                <a:spcPct val="0"/>
              </a:spcBef>
            </a:pPr>
            <a:r>
              <a:rPr lang="en-US" sz="2800" dirty="0">
                <a:solidFill>
                  <a:srgbClr val="0F3B57"/>
                </a:solidFill>
                <a:latin typeface="+mj-lt"/>
                <a:ea typeface="+mj-ea"/>
                <a:cs typeface="+mj-cs"/>
              </a:rPr>
              <a:t>Tips to writing appeal letters</a:t>
            </a:r>
          </a:p>
        </p:txBody>
      </p:sp>
      <p:pic>
        <p:nvPicPr>
          <p:cNvPr id="22" name="Picture 21">
            <a:extLst>
              <a:ext uri="{FF2B5EF4-FFF2-40B4-BE49-F238E27FC236}">
                <a16:creationId xmlns:a16="http://schemas.microsoft.com/office/drawing/2014/main" id="{9CBE015A-589D-4253-B681-402A60C217B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5758" y="333941"/>
            <a:ext cx="10970748" cy="62333"/>
          </a:xfrm>
          <a:prstGeom prst="rect">
            <a:avLst/>
          </a:prstGeom>
        </p:spPr>
      </p:pic>
      <p:sp>
        <p:nvSpPr>
          <p:cNvPr id="20" name="TextBox 19">
            <a:extLst>
              <a:ext uri="{FF2B5EF4-FFF2-40B4-BE49-F238E27FC236}">
                <a16:creationId xmlns:a16="http://schemas.microsoft.com/office/drawing/2014/main" id="{5E0CC3BE-CEE5-4111-8F91-CEF04270996F}"/>
              </a:ext>
            </a:extLst>
          </p:cNvPr>
          <p:cNvSpPr txBox="1"/>
          <p:nvPr/>
        </p:nvSpPr>
        <p:spPr>
          <a:xfrm>
            <a:off x="11265500" y="6548398"/>
            <a:ext cx="696619" cy="246221"/>
          </a:xfrm>
          <a:prstGeom prst="rect">
            <a:avLst/>
          </a:prstGeom>
          <a:noFill/>
        </p:spPr>
        <p:txBody>
          <a:bodyPr wrap="square" lIns="0" rIns="0" rtlCol="0">
            <a:noAutofit/>
          </a:bodyPr>
          <a:lstStyle/>
          <a:p>
            <a:pPr algn="r"/>
            <a:fld id="{8EF3A903-7F25-E440-BA55-7115C69D9986}" type="slidenum">
              <a:rPr lang="en-US" sz="800" smtClean="0">
                <a:solidFill>
                  <a:schemeClr val="bg1"/>
                </a:solidFill>
              </a:rPr>
              <a:t>21</a:t>
            </a:fld>
            <a:endParaRPr lang="en-US" sz="800" dirty="0">
              <a:solidFill>
                <a:schemeClr val="bg1"/>
              </a:solidFill>
            </a:endParaRPr>
          </a:p>
        </p:txBody>
      </p:sp>
      <p:sp>
        <p:nvSpPr>
          <p:cNvPr id="21" name="TextBox 20">
            <a:extLst>
              <a:ext uri="{FF2B5EF4-FFF2-40B4-BE49-F238E27FC236}">
                <a16:creationId xmlns:a16="http://schemas.microsoft.com/office/drawing/2014/main" id="{D23E9A0D-1192-4817-85DB-B089E29DBDFE}"/>
              </a:ext>
            </a:extLst>
          </p:cNvPr>
          <p:cNvSpPr txBox="1"/>
          <p:nvPr/>
        </p:nvSpPr>
        <p:spPr>
          <a:xfrm>
            <a:off x="476898" y="6581692"/>
            <a:ext cx="3132589" cy="184666"/>
          </a:xfrm>
          <a:prstGeom prst="rect">
            <a:avLst/>
          </a:prstGeom>
          <a:noFill/>
        </p:spPr>
        <p:txBody>
          <a:bodyPr wrap="none" rtlCol="0">
            <a:spAutoFit/>
          </a:bodyPr>
          <a:lstStyle/>
          <a:p>
            <a:pPr algn="l"/>
            <a:r>
              <a:rPr lang="en-US" sz="600" dirty="0">
                <a:solidFill>
                  <a:srgbClr val="838383"/>
                </a:solidFill>
              </a:rPr>
              <a:t>Confidential and proprietary information</a:t>
            </a:r>
            <a:r>
              <a:rPr lang="en-US" sz="600" baseline="0" dirty="0">
                <a:solidFill>
                  <a:srgbClr val="838383"/>
                </a:solidFill>
              </a:rPr>
              <a:t> </a:t>
            </a:r>
            <a:r>
              <a:rPr lang="en-US" sz="600" dirty="0">
                <a:solidFill>
                  <a:srgbClr val="838383"/>
                </a:solidFill>
              </a:rPr>
              <a:t> © 2022 Xtend Healthcare. All rights reserved.</a:t>
            </a:r>
          </a:p>
        </p:txBody>
      </p:sp>
      <p:pic>
        <p:nvPicPr>
          <p:cNvPr id="37" name="Picture 8">
            <a:extLst>
              <a:ext uri="{FF2B5EF4-FFF2-40B4-BE49-F238E27FC236}">
                <a16:creationId xmlns:a16="http://schemas.microsoft.com/office/drawing/2014/main" id="{BBC175E9-4717-4F71-8164-68E3F2DDF1D1}"/>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rot="-5491404">
            <a:off x="1088783" y="1207607"/>
            <a:ext cx="1137942" cy="1119189"/>
          </a:xfrm>
          <a:prstGeom prst="rect">
            <a:avLst/>
          </a:prstGeom>
        </p:spPr>
      </p:pic>
      <p:pic>
        <p:nvPicPr>
          <p:cNvPr id="109" name="Picture 8">
            <a:extLst>
              <a:ext uri="{FF2B5EF4-FFF2-40B4-BE49-F238E27FC236}">
                <a16:creationId xmlns:a16="http://schemas.microsoft.com/office/drawing/2014/main" id="{67BF31C5-78F5-4E80-8298-1397584351A3}"/>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rot="-5491404">
            <a:off x="3274748" y="1197056"/>
            <a:ext cx="1137942" cy="1119189"/>
          </a:xfrm>
          <a:prstGeom prst="rect">
            <a:avLst/>
          </a:prstGeom>
        </p:spPr>
      </p:pic>
      <p:sp>
        <p:nvSpPr>
          <p:cNvPr id="110" name="Oval 109">
            <a:extLst>
              <a:ext uri="{FF2B5EF4-FFF2-40B4-BE49-F238E27FC236}">
                <a16:creationId xmlns:a16="http://schemas.microsoft.com/office/drawing/2014/main" id="{2BAC1FF3-DBAF-4511-BA2D-5631565BFEF0}"/>
              </a:ext>
            </a:extLst>
          </p:cNvPr>
          <p:cNvSpPr/>
          <p:nvPr/>
        </p:nvSpPr>
        <p:spPr>
          <a:xfrm>
            <a:off x="1168353" y="1269636"/>
            <a:ext cx="964556" cy="974741"/>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1" name="Picture 8">
            <a:extLst>
              <a:ext uri="{FF2B5EF4-FFF2-40B4-BE49-F238E27FC236}">
                <a16:creationId xmlns:a16="http://schemas.microsoft.com/office/drawing/2014/main" id="{F5DC2D3A-9C83-487C-B92F-0AD7B045944C}"/>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rot="-5491404">
            <a:off x="5502079" y="1233603"/>
            <a:ext cx="1137942" cy="1119189"/>
          </a:xfrm>
          <a:prstGeom prst="rect">
            <a:avLst/>
          </a:prstGeom>
        </p:spPr>
      </p:pic>
      <p:sp>
        <p:nvSpPr>
          <p:cNvPr id="112" name="Oval 111">
            <a:extLst>
              <a:ext uri="{FF2B5EF4-FFF2-40B4-BE49-F238E27FC236}">
                <a16:creationId xmlns:a16="http://schemas.microsoft.com/office/drawing/2014/main" id="{EB1F41EB-D0DF-4232-8874-6421A71C3BC0}"/>
              </a:ext>
            </a:extLst>
          </p:cNvPr>
          <p:cNvSpPr/>
          <p:nvPr/>
        </p:nvSpPr>
        <p:spPr>
          <a:xfrm>
            <a:off x="3361099" y="1259453"/>
            <a:ext cx="964556" cy="974741"/>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3" name="Picture 8">
            <a:extLst>
              <a:ext uri="{FF2B5EF4-FFF2-40B4-BE49-F238E27FC236}">
                <a16:creationId xmlns:a16="http://schemas.microsoft.com/office/drawing/2014/main" id="{95B2338A-0D79-4EED-9477-50C828F5738C}"/>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rot="-5491404">
            <a:off x="7729410" y="1218543"/>
            <a:ext cx="1137942" cy="1119189"/>
          </a:xfrm>
          <a:prstGeom prst="rect">
            <a:avLst/>
          </a:prstGeom>
        </p:spPr>
      </p:pic>
      <p:sp>
        <p:nvSpPr>
          <p:cNvPr id="114" name="Oval 113">
            <a:extLst>
              <a:ext uri="{FF2B5EF4-FFF2-40B4-BE49-F238E27FC236}">
                <a16:creationId xmlns:a16="http://schemas.microsoft.com/office/drawing/2014/main" id="{9A26CBBF-7D1E-41BB-A86A-945FDBB41E57}"/>
              </a:ext>
            </a:extLst>
          </p:cNvPr>
          <p:cNvSpPr/>
          <p:nvPr/>
        </p:nvSpPr>
        <p:spPr>
          <a:xfrm>
            <a:off x="5568305" y="1286681"/>
            <a:ext cx="964556" cy="974741"/>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5" name="Picture 8">
            <a:extLst>
              <a:ext uri="{FF2B5EF4-FFF2-40B4-BE49-F238E27FC236}">
                <a16:creationId xmlns:a16="http://schemas.microsoft.com/office/drawing/2014/main" id="{B5EF96DA-11E7-4144-AF45-9D4E40669B15}"/>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rot="-5491404">
            <a:off x="9999217" y="1207608"/>
            <a:ext cx="1137942" cy="1119189"/>
          </a:xfrm>
          <a:prstGeom prst="rect">
            <a:avLst/>
          </a:prstGeom>
        </p:spPr>
      </p:pic>
      <p:sp>
        <p:nvSpPr>
          <p:cNvPr id="116" name="Oval 115">
            <a:extLst>
              <a:ext uri="{FF2B5EF4-FFF2-40B4-BE49-F238E27FC236}">
                <a16:creationId xmlns:a16="http://schemas.microsoft.com/office/drawing/2014/main" id="{07B0D652-9B1A-4643-B32A-779246AF8F2E}"/>
              </a:ext>
            </a:extLst>
          </p:cNvPr>
          <p:cNvSpPr/>
          <p:nvPr/>
        </p:nvSpPr>
        <p:spPr>
          <a:xfrm>
            <a:off x="7795789" y="1284561"/>
            <a:ext cx="964556" cy="974741"/>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7105FCDB-DE87-4C1A-9372-81B26C84BACE}"/>
              </a:ext>
            </a:extLst>
          </p:cNvPr>
          <p:cNvSpPr/>
          <p:nvPr/>
        </p:nvSpPr>
        <p:spPr>
          <a:xfrm>
            <a:off x="10075842" y="1256750"/>
            <a:ext cx="964556" cy="974741"/>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384B6120-2C8B-4E64-9E88-FB17A63016A9}"/>
              </a:ext>
            </a:extLst>
          </p:cNvPr>
          <p:cNvSpPr txBox="1"/>
          <p:nvPr/>
        </p:nvSpPr>
        <p:spPr>
          <a:xfrm>
            <a:off x="657927" y="2438066"/>
            <a:ext cx="1972448" cy="1338828"/>
          </a:xfrm>
          <a:prstGeom prst="rect">
            <a:avLst/>
          </a:prstGeom>
          <a:noFill/>
        </p:spPr>
        <p:txBody>
          <a:bodyPr wrap="square">
            <a:spAutoFit/>
          </a:bodyPr>
          <a:lstStyle/>
          <a:p>
            <a:pPr marL="0" lvl="0" indent="0" algn="l" defTabSz="977900">
              <a:lnSpc>
                <a:spcPct val="90000"/>
              </a:lnSpc>
              <a:spcBef>
                <a:spcPct val="0"/>
              </a:spcBef>
              <a:spcAft>
                <a:spcPct val="35000"/>
              </a:spcAft>
              <a:buNone/>
            </a:pPr>
            <a:r>
              <a:rPr lang="en-US" kern="1200" dirty="0">
                <a:solidFill>
                  <a:srgbClr val="414141">
                    <a:hueOff val="0"/>
                    <a:satOff val="0"/>
                    <a:lumOff val="0"/>
                    <a:alphaOff val="0"/>
                  </a:srgbClr>
                </a:solidFill>
                <a:latin typeface="Arial"/>
                <a:ea typeface="+mn-ea"/>
                <a:cs typeface="+mn-cs"/>
              </a:rPr>
              <a:t>Appeal every case where there is documentation to support the original coding.</a:t>
            </a:r>
          </a:p>
        </p:txBody>
      </p:sp>
      <p:sp>
        <p:nvSpPr>
          <p:cNvPr id="51" name="TextBox 50">
            <a:extLst>
              <a:ext uri="{FF2B5EF4-FFF2-40B4-BE49-F238E27FC236}">
                <a16:creationId xmlns:a16="http://schemas.microsoft.com/office/drawing/2014/main" id="{10193214-658A-4B78-999D-A5320AD297C1}"/>
              </a:ext>
            </a:extLst>
          </p:cNvPr>
          <p:cNvSpPr txBox="1"/>
          <p:nvPr/>
        </p:nvSpPr>
        <p:spPr>
          <a:xfrm>
            <a:off x="2933458" y="2512827"/>
            <a:ext cx="1972448" cy="1089529"/>
          </a:xfrm>
          <a:prstGeom prst="rect">
            <a:avLst/>
          </a:prstGeom>
          <a:noFill/>
        </p:spPr>
        <p:txBody>
          <a:bodyPr wrap="square">
            <a:spAutoFit/>
          </a:bodyPr>
          <a:lstStyle/>
          <a:p>
            <a:pPr marL="0" lvl="0" indent="0" algn="l" defTabSz="977900">
              <a:lnSpc>
                <a:spcPct val="90000"/>
              </a:lnSpc>
              <a:spcBef>
                <a:spcPct val="0"/>
              </a:spcBef>
              <a:spcAft>
                <a:spcPct val="35000"/>
              </a:spcAft>
              <a:buNone/>
            </a:pPr>
            <a:r>
              <a:rPr lang="en-US" kern="1200" dirty="0">
                <a:solidFill>
                  <a:srgbClr val="414141">
                    <a:hueOff val="0"/>
                    <a:satOff val="0"/>
                    <a:lumOff val="0"/>
                    <a:alphaOff val="0"/>
                  </a:srgbClr>
                </a:solidFill>
                <a:latin typeface="Arial"/>
                <a:ea typeface="+mn-ea"/>
                <a:cs typeface="+mn-cs"/>
              </a:rPr>
              <a:t>Include Clinical and Coding Expertise to write the appeal</a:t>
            </a:r>
          </a:p>
        </p:txBody>
      </p:sp>
      <p:sp>
        <p:nvSpPr>
          <p:cNvPr id="53" name="TextBox 52">
            <a:extLst>
              <a:ext uri="{FF2B5EF4-FFF2-40B4-BE49-F238E27FC236}">
                <a16:creationId xmlns:a16="http://schemas.microsoft.com/office/drawing/2014/main" id="{D3D70222-2A8E-4F6B-A2E9-7F1E8BF9B682}"/>
              </a:ext>
            </a:extLst>
          </p:cNvPr>
          <p:cNvSpPr txBox="1"/>
          <p:nvPr/>
        </p:nvSpPr>
        <p:spPr>
          <a:xfrm>
            <a:off x="709976" y="4124567"/>
            <a:ext cx="1962602" cy="1200329"/>
          </a:xfrm>
          <a:prstGeom prst="rect">
            <a:avLst/>
          </a:prstGeom>
          <a:noFill/>
        </p:spPr>
        <p:txBody>
          <a:bodyPr wrap="square">
            <a:spAutoFit/>
          </a:bodyPr>
          <a:lstStyle/>
          <a:p>
            <a:pPr lvl="0"/>
            <a:r>
              <a:rPr lang="en-US" dirty="0">
                <a:latin typeface="Arial" panose="020B0604020202020204" pitchFamily="34" charset="0"/>
                <a:cs typeface="Arial" panose="020B0604020202020204" pitchFamily="34" charset="0"/>
              </a:rPr>
              <a:t>Keep the appeal letter concise to the reason for the denial</a:t>
            </a:r>
          </a:p>
        </p:txBody>
      </p:sp>
      <p:sp>
        <p:nvSpPr>
          <p:cNvPr id="55" name="TextBox 54">
            <a:extLst>
              <a:ext uri="{FF2B5EF4-FFF2-40B4-BE49-F238E27FC236}">
                <a16:creationId xmlns:a16="http://schemas.microsoft.com/office/drawing/2014/main" id="{401CB734-9D7C-4A2F-9A56-7D7BE30EFEA8}"/>
              </a:ext>
            </a:extLst>
          </p:cNvPr>
          <p:cNvSpPr txBox="1"/>
          <p:nvPr/>
        </p:nvSpPr>
        <p:spPr>
          <a:xfrm>
            <a:off x="2955372" y="4038934"/>
            <a:ext cx="1928621" cy="1338828"/>
          </a:xfrm>
          <a:prstGeom prst="rect">
            <a:avLst/>
          </a:prstGeom>
          <a:noFill/>
        </p:spPr>
        <p:txBody>
          <a:bodyPr wrap="square">
            <a:spAutoFit/>
          </a:bodyPr>
          <a:lstStyle/>
          <a:p>
            <a:pPr marL="0" lvl="0" indent="0" algn="l" defTabSz="977900">
              <a:lnSpc>
                <a:spcPct val="90000"/>
              </a:lnSpc>
              <a:spcBef>
                <a:spcPct val="0"/>
              </a:spcBef>
              <a:spcAft>
                <a:spcPct val="35000"/>
              </a:spcAft>
              <a:buNone/>
            </a:pPr>
            <a:r>
              <a:rPr lang="en-US" kern="1200" dirty="0">
                <a:solidFill>
                  <a:srgbClr val="414141">
                    <a:hueOff val="0"/>
                    <a:satOff val="0"/>
                    <a:lumOff val="0"/>
                    <a:alphaOff val="0"/>
                  </a:srgbClr>
                </a:solidFill>
                <a:latin typeface="Arial"/>
                <a:ea typeface="+mn-ea"/>
                <a:cs typeface="+mn-cs"/>
              </a:rPr>
              <a:t>Include the pertinent record excerpts that support the appeal.</a:t>
            </a:r>
          </a:p>
        </p:txBody>
      </p:sp>
      <p:sp>
        <p:nvSpPr>
          <p:cNvPr id="57" name="TextBox 56">
            <a:extLst>
              <a:ext uri="{FF2B5EF4-FFF2-40B4-BE49-F238E27FC236}">
                <a16:creationId xmlns:a16="http://schemas.microsoft.com/office/drawing/2014/main" id="{E3FA979A-C028-4D85-8BF1-E9B2D84BA03A}"/>
              </a:ext>
            </a:extLst>
          </p:cNvPr>
          <p:cNvSpPr txBox="1"/>
          <p:nvPr/>
        </p:nvSpPr>
        <p:spPr>
          <a:xfrm>
            <a:off x="5214375" y="2462464"/>
            <a:ext cx="1780649" cy="1200329"/>
          </a:xfrm>
          <a:prstGeom prst="rect">
            <a:avLst/>
          </a:prstGeom>
          <a:noFill/>
        </p:spPr>
        <p:txBody>
          <a:bodyPr wrap="square">
            <a:spAutoFit/>
          </a:bodyPr>
          <a:lstStyle/>
          <a:p>
            <a:pPr lvl="0">
              <a:lnSpc>
                <a:spcPct val="100000"/>
              </a:lnSpc>
            </a:pPr>
            <a:r>
              <a:rPr lang="en-US" sz="1800" kern="1200" dirty="0">
                <a:solidFill>
                  <a:srgbClr val="414141">
                    <a:hueOff val="0"/>
                    <a:satOff val="0"/>
                    <a:lumOff val="0"/>
                    <a:alphaOff val="0"/>
                  </a:srgbClr>
                </a:solidFill>
                <a:latin typeface="Arial"/>
                <a:ea typeface="+mn-ea"/>
                <a:cs typeface="+mn-cs"/>
              </a:rPr>
              <a:t>Include copies of the medical record where helpful</a:t>
            </a:r>
          </a:p>
        </p:txBody>
      </p:sp>
      <p:sp>
        <p:nvSpPr>
          <p:cNvPr id="59" name="TextBox 58">
            <a:extLst>
              <a:ext uri="{FF2B5EF4-FFF2-40B4-BE49-F238E27FC236}">
                <a16:creationId xmlns:a16="http://schemas.microsoft.com/office/drawing/2014/main" id="{408DB363-23F9-4401-9641-C0BA8CCD007E}"/>
              </a:ext>
            </a:extLst>
          </p:cNvPr>
          <p:cNvSpPr txBox="1"/>
          <p:nvPr/>
        </p:nvSpPr>
        <p:spPr>
          <a:xfrm>
            <a:off x="7607012" y="2560551"/>
            <a:ext cx="1746649" cy="840230"/>
          </a:xfrm>
          <a:prstGeom prst="rect">
            <a:avLst/>
          </a:prstGeom>
          <a:noFill/>
        </p:spPr>
        <p:txBody>
          <a:bodyPr wrap="square">
            <a:spAutoFit/>
          </a:bodyPr>
          <a:lstStyle/>
          <a:p>
            <a:pPr marL="0" lvl="0" indent="0" algn="l" defTabSz="977900">
              <a:lnSpc>
                <a:spcPct val="90000"/>
              </a:lnSpc>
              <a:spcBef>
                <a:spcPct val="0"/>
              </a:spcBef>
              <a:spcAft>
                <a:spcPct val="35000"/>
              </a:spcAft>
              <a:buNone/>
            </a:pPr>
            <a:r>
              <a:rPr lang="en-US" sz="1800" kern="1200" dirty="0">
                <a:solidFill>
                  <a:srgbClr val="414141">
                    <a:hueOff val="0"/>
                    <a:satOff val="0"/>
                    <a:lumOff val="0"/>
                    <a:alphaOff val="0"/>
                  </a:srgbClr>
                </a:solidFill>
                <a:latin typeface="Arial"/>
                <a:ea typeface="+mn-ea"/>
                <a:cs typeface="+mn-cs"/>
              </a:rPr>
              <a:t>Include official coding guidelines</a:t>
            </a:r>
          </a:p>
        </p:txBody>
      </p:sp>
      <p:sp>
        <p:nvSpPr>
          <p:cNvPr id="61" name="TextBox 60">
            <a:extLst>
              <a:ext uri="{FF2B5EF4-FFF2-40B4-BE49-F238E27FC236}">
                <a16:creationId xmlns:a16="http://schemas.microsoft.com/office/drawing/2014/main" id="{F7D5B683-1802-4967-ACE0-696BF675E8BE}"/>
              </a:ext>
            </a:extLst>
          </p:cNvPr>
          <p:cNvSpPr txBox="1"/>
          <p:nvPr/>
        </p:nvSpPr>
        <p:spPr>
          <a:xfrm>
            <a:off x="9750467" y="2560551"/>
            <a:ext cx="1892075" cy="1754326"/>
          </a:xfrm>
          <a:prstGeom prst="rect">
            <a:avLst/>
          </a:prstGeom>
          <a:noFill/>
        </p:spPr>
        <p:txBody>
          <a:bodyPr wrap="square">
            <a:spAutoFit/>
          </a:bodyPr>
          <a:lstStyle/>
          <a:p>
            <a:r>
              <a:rPr lang="en-US" dirty="0"/>
              <a:t>Include the credentials of those who have reviewed and are involved in the appeal</a:t>
            </a:r>
          </a:p>
        </p:txBody>
      </p:sp>
      <p:pic>
        <p:nvPicPr>
          <p:cNvPr id="11" name="Graphic 10" descr="Open envelope with solid fill">
            <a:extLst>
              <a:ext uri="{FF2B5EF4-FFF2-40B4-BE49-F238E27FC236}">
                <a16:creationId xmlns:a16="http://schemas.microsoft.com/office/drawing/2014/main" id="{0E192626-2500-4C41-B898-48024EB2022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280831" y="1354497"/>
            <a:ext cx="728762" cy="728762"/>
          </a:xfrm>
          <a:prstGeom prst="rect">
            <a:avLst/>
          </a:prstGeom>
        </p:spPr>
      </p:pic>
      <p:pic>
        <p:nvPicPr>
          <p:cNvPr id="13" name="Graphic 12" descr="Diploma roll with solid fill">
            <a:extLst>
              <a:ext uri="{FF2B5EF4-FFF2-40B4-BE49-F238E27FC236}">
                <a16:creationId xmlns:a16="http://schemas.microsoft.com/office/drawing/2014/main" id="{28D6B4E8-7BA8-4D65-9EA1-5A86717A738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102220" y="1354496"/>
            <a:ext cx="914400" cy="914400"/>
          </a:xfrm>
          <a:prstGeom prst="rect">
            <a:avLst/>
          </a:prstGeom>
        </p:spPr>
      </p:pic>
      <p:pic>
        <p:nvPicPr>
          <p:cNvPr id="15" name="Graphic 14" descr="Doctor female with solid fill">
            <a:extLst>
              <a:ext uri="{FF2B5EF4-FFF2-40B4-BE49-F238E27FC236}">
                <a16:creationId xmlns:a16="http://schemas.microsoft.com/office/drawing/2014/main" id="{873E6E26-B76C-467D-8DEC-83C2B833837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450843" y="1340426"/>
            <a:ext cx="768487" cy="768487"/>
          </a:xfrm>
          <a:prstGeom prst="rect">
            <a:avLst/>
          </a:prstGeom>
        </p:spPr>
      </p:pic>
      <p:pic>
        <p:nvPicPr>
          <p:cNvPr id="24" name="Graphic 23" descr="Open book with solid fill">
            <a:extLst>
              <a:ext uri="{FF2B5EF4-FFF2-40B4-BE49-F238E27FC236}">
                <a16:creationId xmlns:a16="http://schemas.microsoft.com/office/drawing/2014/main" id="{953CCD55-DEAA-4C83-9869-E6FA0D34988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954797" y="1441277"/>
            <a:ext cx="676940" cy="676940"/>
          </a:xfrm>
          <a:prstGeom prst="rect">
            <a:avLst/>
          </a:prstGeom>
        </p:spPr>
      </p:pic>
      <p:pic>
        <p:nvPicPr>
          <p:cNvPr id="27" name="Graphic 26" descr="Document with solid fill">
            <a:extLst>
              <a:ext uri="{FF2B5EF4-FFF2-40B4-BE49-F238E27FC236}">
                <a16:creationId xmlns:a16="http://schemas.microsoft.com/office/drawing/2014/main" id="{3BD18B31-C6C6-4139-8B5D-9B9AAC811DB9}"/>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713084" y="1419797"/>
            <a:ext cx="694807" cy="694807"/>
          </a:xfrm>
          <a:prstGeom prst="rect">
            <a:avLst/>
          </a:prstGeom>
        </p:spPr>
      </p:pic>
    </p:spTree>
    <p:extLst>
      <p:ext uri="{BB962C8B-B14F-4D97-AF65-F5344CB8AC3E}">
        <p14:creationId xmlns:p14="http://schemas.microsoft.com/office/powerpoint/2010/main" val="3136162033"/>
      </p:ext>
    </p:extLst>
  </p:cSld>
  <p:clrMapOvr>
    <a:masterClrMapping/>
  </p:clrMapOvr>
  <p:transition spd="slow">
    <p:cove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ECD6C47B-DA81-4E82-82D3-E0D9541D9A6F}"/>
              </a:ext>
            </a:extLst>
          </p:cNvPr>
          <p:cNvSpPr>
            <a:spLocks noGrp="1" noChangeArrowheads="1"/>
          </p:cNvSpPr>
          <p:nvPr>
            <p:ph type="title"/>
          </p:nvPr>
        </p:nvSpPr>
        <p:spPr>
          <a:xfrm>
            <a:off x="605513" y="534316"/>
            <a:ext cx="7874288" cy="610601"/>
          </a:xfrm>
        </p:spPr>
        <p:txBody>
          <a:bodyPr>
            <a:noAutofit/>
          </a:bodyPr>
          <a:lstStyle/>
          <a:p>
            <a:pPr algn="l"/>
            <a:r>
              <a:rPr lang="en-US" altLang="en-US" dirty="0"/>
              <a:t>Measure your success!</a:t>
            </a:r>
          </a:p>
        </p:txBody>
      </p:sp>
      <p:sp>
        <p:nvSpPr>
          <p:cNvPr id="30" name="AutoShape 4">
            <a:extLst>
              <a:ext uri="{FF2B5EF4-FFF2-40B4-BE49-F238E27FC236}">
                <a16:creationId xmlns:a16="http://schemas.microsoft.com/office/drawing/2014/main" id="{DD5F68CE-5982-426B-8A30-EB4FCE88938A}"/>
              </a:ext>
            </a:extLst>
          </p:cNvPr>
          <p:cNvSpPr/>
          <p:nvPr/>
        </p:nvSpPr>
        <p:spPr>
          <a:xfrm rot="2535986" flipV="1">
            <a:off x="7665956" y="2376547"/>
            <a:ext cx="1377085" cy="563919"/>
          </a:xfrm>
          <a:prstGeom prst="line">
            <a:avLst/>
          </a:prstGeom>
          <a:ln w="28575" cap="flat">
            <a:solidFill>
              <a:srgbClr val="053B57"/>
            </a:solidFill>
            <a:prstDash val="solid"/>
            <a:headEnd type="none" w="sm" len="sm"/>
            <a:tailEnd type="none" w="sm" len="sm"/>
          </a:ln>
        </p:spPr>
      </p:sp>
      <p:sp>
        <p:nvSpPr>
          <p:cNvPr id="31" name="AutoShape 5">
            <a:extLst>
              <a:ext uri="{FF2B5EF4-FFF2-40B4-BE49-F238E27FC236}">
                <a16:creationId xmlns:a16="http://schemas.microsoft.com/office/drawing/2014/main" id="{7A309E93-152E-4E6D-B5C6-6A00AB6FBAC4}"/>
              </a:ext>
            </a:extLst>
          </p:cNvPr>
          <p:cNvSpPr/>
          <p:nvPr/>
        </p:nvSpPr>
        <p:spPr>
          <a:xfrm rot="18393321">
            <a:off x="8505660" y="5442721"/>
            <a:ext cx="918209" cy="0"/>
          </a:xfrm>
          <a:prstGeom prst="line">
            <a:avLst/>
          </a:prstGeom>
          <a:ln w="28575" cap="flat">
            <a:solidFill>
              <a:srgbClr val="053B57"/>
            </a:solidFill>
            <a:prstDash val="solid"/>
            <a:headEnd type="none" w="sm" len="sm"/>
            <a:tailEnd type="none" w="sm" len="sm"/>
          </a:ln>
        </p:spPr>
      </p:sp>
      <p:sp>
        <p:nvSpPr>
          <p:cNvPr id="46" name="AutoShape 23">
            <a:extLst>
              <a:ext uri="{FF2B5EF4-FFF2-40B4-BE49-F238E27FC236}">
                <a16:creationId xmlns:a16="http://schemas.microsoft.com/office/drawing/2014/main" id="{EF3951AC-14FC-42E4-8BFD-E3DD43AE0A7D}"/>
              </a:ext>
            </a:extLst>
          </p:cNvPr>
          <p:cNvSpPr/>
          <p:nvPr/>
        </p:nvSpPr>
        <p:spPr>
          <a:xfrm rot="1615579">
            <a:off x="8178158" y="1755820"/>
            <a:ext cx="1212459" cy="54618"/>
          </a:xfrm>
          <a:prstGeom prst="line">
            <a:avLst/>
          </a:prstGeom>
          <a:ln w="28575" cap="flat">
            <a:solidFill>
              <a:srgbClr val="053B57"/>
            </a:solidFill>
            <a:prstDash val="solid"/>
            <a:headEnd type="none" w="sm" len="sm"/>
            <a:tailEnd type="none" w="sm" len="sm"/>
          </a:ln>
        </p:spPr>
      </p:sp>
      <p:sp>
        <p:nvSpPr>
          <p:cNvPr id="47" name="AutoShape 24">
            <a:extLst>
              <a:ext uri="{FF2B5EF4-FFF2-40B4-BE49-F238E27FC236}">
                <a16:creationId xmlns:a16="http://schemas.microsoft.com/office/drawing/2014/main" id="{26AC6C6C-9E45-4D1C-9A95-3D342E4BF967}"/>
              </a:ext>
            </a:extLst>
          </p:cNvPr>
          <p:cNvSpPr/>
          <p:nvPr/>
        </p:nvSpPr>
        <p:spPr>
          <a:xfrm rot="20052267">
            <a:off x="7040567" y="4720101"/>
            <a:ext cx="2166725" cy="0"/>
          </a:xfrm>
          <a:prstGeom prst="line">
            <a:avLst/>
          </a:prstGeom>
          <a:ln w="28575" cap="flat">
            <a:solidFill>
              <a:srgbClr val="053B57"/>
            </a:solidFill>
            <a:prstDash val="solid"/>
            <a:headEnd type="none" w="sm" len="sm"/>
            <a:tailEnd type="none" w="sm" len="sm"/>
          </a:ln>
        </p:spPr>
      </p:sp>
      <p:pic>
        <p:nvPicPr>
          <p:cNvPr id="53" name="Picture 8">
            <a:extLst>
              <a:ext uri="{FF2B5EF4-FFF2-40B4-BE49-F238E27FC236}">
                <a16:creationId xmlns:a16="http://schemas.microsoft.com/office/drawing/2014/main" id="{7500360F-5F92-4838-A5BF-890CA13B1892}"/>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rot="16108596">
            <a:off x="7473368" y="659872"/>
            <a:ext cx="1001546" cy="985041"/>
          </a:xfrm>
          <a:prstGeom prst="rect">
            <a:avLst/>
          </a:prstGeom>
        </p:spPr>
      </p:pic>
      <p:pic>
        <p:nvPicPr>
          <p:cNvPr id="54" name="Picture 8">
            <a:extLst>
              <a:ext uri="{FF2B5EF4-FFF2-40B4-BE49-F238E27FC236}">
                <a16:creationId xmlns:a16="http://schemas.microsoft.com/office/drawing/2014/main" id="{64C82131-B100-4385-A7D0-F1423B5688B3}"/>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rot="16108596">
            <a:off x="6319951" y="1545072"/>
            <a:ext cx="1384846" cy="1362024"/>
          </a:xfrm>
          <a:prstGeom prst="rect">
            <a:avLst/>
          </a:prstGeom>
        </p:spPr>
      </p:pic>
      <p:pic>
        <p:nvPicPr>
          <p:cNvPr id="55" name="Picture 8">
            <a:extLst>
              <a:ext uri="{FF2B5EF4-FFF2-40B4-BE49-F238E27FC236}">
                <a16:creationId xmlns:a16="http://schemas.microsoft.com/office/drawing/2014/main" id="{36F11B41-FB4D-4EE4-9E06-7A3712CE82D6}"/>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rot="16108596">
            <a:off x="6923412" y="3216602"/>
            <a:ext cx="1001546" cy="985041"/>
          </a:xfrm>
          <a:prstGeom prst="rect">
            <a:avLst/>
          </a:prstGeom>
        </p:spPr>
      </p:pic>
      <p:pic>
        <p:nvPicPr>
          <p:cNvPr id="56" name="Picture 8">
            <a:extLst>
              <a:ext uri="{FF2B5EF4-FFF2-40B4-BE49-F238E27FC236}">
                <a16:creationId xmlns:a16="http://schemas.microsoft.com/office/drawing/2014/main" id="{108BF566-F1A6-4658-830B-FC3413AB36F0}"/>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rot="16108596">
            <a:off x="7884086" y="5462095"/>
            <a:ext cx="1001546" cy="985041"/>
          </a:xfrm>
          <a:prstGeom prst="rect">
            <a:avLst/>
          </a:prstGeom>
        </p:spPr>
      </p:pic>
      <p:pic>
        <p:nvPicPr>
          <p:cNvPr id="57" name="Picture 8">
            <a:extLst>
              <a:ext uri="{FF2B5EF4-FFF2-40B4-BE49-F238E27FC236}">
                <a16:creationId xmlns:a16="http://schemas.microsoft.com/office/drawing/2014/main" id="{71464AD6-D378-429F-9D35-510FF21BE3DE}"/>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rot="16108596">
            <a:off x="6387475" y="4393999"/>
            <a:ext cx="1384846" cy="1362024"/>
          </a:xfrm>
          <a:prstGeom prst="rect">
            <a:avLst/>
          </a:prstGeom>
        </p:spPr>
      </p:pic>
      <p:pic>
        <p:nvPicPr>
          <p:cNvPr id="49" name="Picture 36">
            <a:extLst>
              <a:ext uri="{FF2B5EF4-FFF2-40B4-BE49-F238E27FC236}">
                <a16:creationId xmlns:a16="http://schemas.microsoft.com/office/drawing/2014/main" id="{90101B71-71BD-40CF-9594-70C30F5D641C}"/>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6580810" y="1801562"/>
            <a:ext cx="815659" cy="815659"/>
          </a:xfrm>
          <a:prstGeom prst="rect">
            <a:avLst/>
          </a:prstGeom>
        </p:spPr>
      </p:pic>
      <p:pic>
        <p:nvPicPr>
          <p:cNvPr id="48" name="Picture 35">
            <a:extLst>
              <a:ext uri="{FF2B5EF4-FFF2-40B4-BE49-F238E27FC236}">
                <a16:creationId xmlns:a16="http://schemas.microsoft.com/office/drawing/2014/main" id="{77905DC9-DD6C-49EC-8736-B2727A3F476D}"/>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a:off x="7739726" y="815835"/>
            <a:ext cx="462008" cy="587609"/>
          </a:xfrm>
          <a:prstGeom prst="rect">
            <a:avLst/>
          </a:prstGeom>
        </p:spPr>
      </p:pic>
      <p:pic>
        <p:nvPicPr>
          <p:cNvPr id="58" name="Picture 37">
            <a:extLst>
              <a:ext uri="{FF2B5EF4-FFF2-40B4-BE49-F238E27FC236}">
                <a16:creationId xmlns:a16="http://schemas.microsoft.com/office/drawing/2014/main" id="{8DA0D2D9-4D15-4CE6-99C8-50315424477F}"/>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p:blipFill>
        <p:spPr>
          <a:xfrm>
            <a:off x="7062818" y="3385395"/>
            <a:ext cx="682309" cy="682309"/>
          </a:xfrm>
          <a:prstGeom prst="rect">
            <a:avLst/>
          </a:prstGeom>
        </p:spPr>
      </p:pic>
      <p:pic>
        <p:nvPicPr>
          <p:cNvPr id="59" name="Picture 38">
            <a:extLst>
              <a:ext uri="{FF2B5EF4-FFF2-40B4-BE49-F238E27FC236}">
                <a16:creationId xmlns:a16="http://schemas.microsoft.com/office/drawing/2014/main" id="{D2CBAF71-B1F4-4488-AF95-8B2A401A742D}"/>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a:fillRect/>
          </a:stretch>
        </p:blipFill>
        <p:spPr>
          <a:xfrm>
            <a:off x="6638108" y="4634775"/>
            <a:ext cx="878310" cy="878310"/>
          </a:xfrm>
          <a:prstGeom prst="rect">
            <a:avLst/>
          </a:prstGeom>
        </p:spPr>
      </p:pic>
      <p:pic>
        <p:nvPicPr>
          <p:cNvPr id="60" name="Picture 40">
            <a:extLst>
              <a:ext uri="{FF2B5EF4-FFF2-40B4-BE49-F238E27FC236}">
                <a16:creationId xmlns:a16="http://schemas.microsoft.com/office/drawing/2014/main" id="{2E29167D-1A97-4269-9B6C-4C7977ACDA7C}"/>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rcRect/>
          <a:stretch>
            <a:fillRect/>
          </a:stretch>
        </p:blipFill>
        <p:spPr>
          <a:xfrm>
            <a:off x="8034092" y="5675919"/>
            <a:ext cx="585065" cy="543379"/>
          </a:xfrm>
          <a:prstGeom prst="rect">
            <a:avLst/>
          </a:prstGeom>
        </p:spPr>
      </p:pic>
      <p:sp>
        <p:nvSpPr>
          <p:cNvPr id="61" name="AutoShape 4">
            <a:extLst>
              <a:ext uri="{FF2B5EF4-FFF2-40B4-BE49-F238E27FC236}">
                <a16:creationId xmlns:a16="http://schemas.microsoft.com/office/drawing/2014/main" id="{F2E706E7-A99E-434A-A15F-2FF683B6696A}"/>
              </a:ext>
            </a:extLst>
          </p:cNvPr>
          <p:cNvSpPr/>
          <p:nvPr/>
        </p:nvSpPr>
        <p:spPr>
          <a:xfrm rot="2535986" flipV="1">
            <a:off x="8025853" y="3335569"/>
            <a:ext cx="891394" cy="750252"/>
          </a:xfrm>
          <a:prstGeom prst="line">
            <a:avLst/>
          </a:prstGeom>
          <a:ln w="28575" cap="flat">
            <a:solidFill>
              <a:srgbClr val="053B57"/>
            </a:solidFill>
            <a:prstDash val="solid"/>
            <a:headEnd type="none" w="sm" len="sm"/>
            <a:tailEnd type="none" w="sm" len="sm"/>
          </a:ln>
        </p:spPr>
      </p:sp>
      <p:grpSp>
        <p:nvGrpSpPr>
          <p:cNvPr id="32" name="Group 6">
            <a:extLst>
              <a:ext uri="{FF2B5EF4-FFF2-40B4-BE49-F238E27FC236}">
                <a16:creationId xmlns:a16="http://schemas.microsoft.com/office/drawing/2014/main" id="{43535820-6F62-400B-AC5D-50312D06143A}"/>
              </a:ext>
            </a:extLst>
          </p:cNvPr>
          <p:cNvGrpSpPr>
            <a:grpSpLocks noChangeAspect="1"/>
          </p:cNvGrpSpPr>
          <p:nvPr/>
        </p:nvGrpSpPr>
        <p:grpSpPr>
          <a:xfrm>
            <a:off x="8384600" y="827096"/>
            <a:ext cx="4991800" cy="4991800"/>
            <a:chOff x="0" y="0"/>
            <a:chExt cx="1708150" cy="1708150"/>
          </a:xfrm>
        </p:grpSpPr>
        <p:sp>
          <p:nvSpPr>
            <p:cNvPr id="33" name="Freeform 7">
              <a:extLst>
                <a:ext uri="{FF2B5EF4-FFF2-40B4-BE49-F238E27FC236}">
                  <a16:creationId xmlns:a16="http://schemas.microsoft.com/office/drawing/2014/main" id="{6EEEF3F7-2D77-43A2-B1EF-E01DB07E9346}"/>
                </a:ext>
              </a:extLst>
            </p:cNvPr>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86878A"/>
            </a:solidFill>
          </p:spPr>
        </p:sp>
      </p:grpSp>
      <p:pic>
        <p:nvPicPr>
          <p:cNvPr id="62" name="Graphic 61" descr="Research">
            <a:extLst>
              <a:ext uri="{FF2B5EF4-FFF2-40B4-BE49-F238E27FC236}">
                <a16:creationId xmlns:a16="http://schemas.microsoft.com/office/drawing/2014/main" id="{E179BE3C-08DC-4BB5-A7EF-67606A45C373}"/>
              </a:ext>
            </a:extLst>
          </p:cNvPr>
          <p:cNvPicPr>
            <a:picLocks noChangeAspect="1"/>
          </p:cNvPicPr>
          <p:nvPr/>
        </p:nvPicPr>
        <p:blipFill>
          <a:blip r:embed="rId15">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9956420" y="2290373"/>
            <a:ext cx="1848160" cy="1958290"/>
          </a:xfrm>
          <a:prstGeom prst="rect">
            <a:avLst/>
          </a:prstGeom>
        </p:spPr>
      </p:pic>
      <p:sp>
        <p:nvSpPr>
          <p:cNvPr id="63" name="TextBox 62">
            <a:extLst>
              <a:ext uri="{FF2B5EF4-FFF2-40B4-BE49-F238E27FC236}">
                <a16:creationId xmlns:a16="http://schemas.microsoft.com/office/drawing/2014/main" id="{0B6E919A-B9DA-4D92-8E02-915C9E139AE5}"/>
              </a:ext>
            </a:extLst>
          </p:cNvPr>
          <p:cNvSpPr txBox="1"/>
          <p:nvPr/>
        </p:nvSpPr>
        <p:spPr>
          <a:xfrm>
            <a:off x="1129686" y="1274575"/>
            <a:ext cx="5451123" cy="3462486"/>
          </a:xfrm>
          <a:prstGeom prst="rect">
            <a:avLst/>
          </a:prstGeom>
          <a:noFill/>
        </p:spPr>
        <p:txBody>
          <a:bodyPr wrap="square">
            <a:spAutoFit/>
          </a:bodyPr>
          <a:lstStyle/>
          <a:p>
            <a:r>
              <a:rPr lang="en-US" sz="2400" b="1" dirty="0">
                <a:solidFill>
                  <a:srgbClr val="0F3B57"/>
                </a:solidFill>
              </a:rPr>
              <a:t>Track and Report</a:t>
            </a:r>
          </a:p>
          <a:p>
            <a:pPr marL="925513" lvl="1" indent="-468313">
              <a:spcBef>
                <a:spcPts val="600"/>
              </a:spcBef>
              <a:spcAft>
                <a:spcPts val="600"/>
              </a:spcAft>
              <a:buFont typeface="Arial" panose="020B0604020202020204" pitchFamily="34" charset="0"/>
              <a:buChar char="•"/>
            </a:pPr>
            <a:r>
              <a:rPr lang="en-US" sz="2000" dirty="0"/>
              <a:t>Total denials</a:t>
            </a:r>
          </a:p>
          <a:p>
            <a:pPr marL="925513" lvl="1" indent="-468313">
              <a:spcBef>
                <a:spcPts val="600"/>
              </a:spcBef>
              <a:spcAft>
                <a:spcPts val="600"/>
              </a:spcAft>
              <a:buFont typeface="Arial" panose="020B0604020202020204" pitchFamily="34" charset="0"/>
              <a:buChar char="•"/>
            </a:pPr>
            <a:r>
              <a:rPr lang="en-US" sz="2000" dirty="0"/>
              <a:t>Total appeals</a:t>
            </a:r>
          </a:p>
          <a:p>
            <a:pPr marL="925513" lvl="1" indent="-468313">
              <a:spcBef>
                <a:spcPts val="600"/>
              </a:spcBef>
              <a:spcAft>
                <a:spcPts val="600"/>
              </a:spcAft>
              <a:buFont typeface="Arial" panose="020B0604020202020204" pitchFamily="34" charset="0"/>
              <a:buChar char="•"/>
            </a:pPr>
            <a:r>
              <a:rPr lang="en-US" sz="2000" dirty="0"/>
              <a:t>Cases not appealed and why</a:t>
            </a:r>
          </a:p>
          <a:p>
            <a:pPr marL="925513" lvl="1" indent="-468313">
              <a:spcBef>
                <a:spcPts val="600"/>
              </a:spcBef>
              <a:spcAft>
                <a:spcPts val="600"/>
              </a:spcAft>
              <a:buFont typeface="Arial" panose="020B0604020202020204" pitchFamily="34" charset="0"/>
              <a:buChar char="•"/>
            </a:pPr>
            <a:r>
              <a:rPr lang="en-US" sz="2000" dirty="0"/>
              <a:t>Total cases overturned and financial impact</a:t>
            </a:r>
          </a:p>
          <a:p>
            <a:pPr marL="925513" lvl="1" indent="-468313">
              <a:spcBef>
                <a:spcPts val="600"/>
              </a:spcBef>
              <a:spcAft>
                <a:spcPts val="600"/>
              </a:spcAft>
              <a:buFont typeface="Arial" panose="020B0604020202020204" pitchFamily="34" charset="0"/>
              <a:buChar char="•"/>
            </a:pPr>
            <a:r>
              <a:rPr lang="en-US" sz="2000" dirty="0"/>
              <a:t>Second-level denials</a:t>
            </a:r>
          </a:p>
          <a:p>
            <a:pPr marL="925513" lvl="1" indent="-468313">
              <a:spcBef>
                <a:spcPts val="600"/>
              </a:spcBef>
              <a:spcAft>
                <a:spcPts val="600"/>
              </a:spcAft>
              <a:buFont typeface="Arial" panose="020B0604020202020204" pitchFamily="34" charset="0"/>
              <a:buChar char="•"/>
            </a:pPr>
            <a:r>
              <a:rPr lang="en-US" sz="2000" dirty="0"/>
              <a:t>Failed appeals</a:t>
            </a:r>
          </a:p>
        </p:txBody>
      </p:sp>
      <p:sp>
        <p:nvSpPr>
          <p:cNvPr id="67" name="TextBox 66">
            <a:extLst>
              <a:ext uri="{FF2B5EF4-FFF2-40B4-BE49-F238E27FC236}">
                <a16:creationId xmlns:a16="http://schemas.microsoft.com/office/drawing/2014/main" id="{5D62E5DC-4F4C-4947-A403-CB9897934C9A}"/>
              </a:ext>
            </a:extLst>
          </p:cNvPr>
          <p:cNvSpPr txBox="1"/>
          <p:nvPr/>
        </p:nvSpPr>
        <p:spPr>
          <a:xfrm>
            <a:off x="1129686" y="4798595"/>
            <a:ext cx="4754444" cy="1569660"/>
          </a:xfrm>
          <a:prstGeom prst="rect">
            <a:avLst/>
          </a:prstGeom>
          <a:noFill/>
        </p:spPr>
        <p:txBody>
          <a:bodyPr wrap="square">
            <a:spAutoFit/>
          </a:bodyPr>
          <a:lstStyle/>
          <a:p>
            <a:r>
              <a:rPr lang="en-US" sz="2400" b="1" dirty="0">
                <a:solidFill>
                  <a:srgbClr val="0F3B57"/>
                </a:solidFill>
              </a:rPr>
              <a:t>Analyzing the trends allows you to educate and move from management of denials to </a:t>
            </a:r>
            <a:r>
              <a:rPr lang="en-US" sz="2400" b="1" i="1" dirty="0">
                <a:solidFill>
                  <a:srgbClr val="0F3B57"/>
                </a:solidFill>
              </a:rPr>
              <a:t>prevention </a:t>
            </a:r>
            <a:r>
              <a:rPr lang="en-US" sz="2400" b="1" dirty="0">
                <a:solidFill>
                  <a:srgbClr val="0F3B57"/>
                </a:solidFill>
              </a:rPr>
              <a:t>of denials</a:t>
            </a:r>
          </a:p>
        </p:txBody>
      </p:sp>
    </p:spTree>
  </p:cSld>
  <p:clrMapOvr>
    <a:masterClrMapping/>
  </p:clrMapOvr>
  <p:transition spd="slow" advTm="287606">
    <p:cove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Diagram, engineering drawing&#10;&#10;Description automatically generated">
            <a:extLst>
              <a:ext uri="{FF2B5EF4-FFF2-40B4-BE49-F238E27FC236}">
                <a16:creationId xmlns:a16="http://schemas.microsoft.com/office/drawing/2014/main" id="{D0AAED2B-720A-4A26-8099-0A6EB2861E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88653" y="-17639"/>
            <a:ext cx="7103347" cy="4787372"/>
          </a:xfrm>
          <a:prstGeom prst="rect">
            <a:avLst/>
          </a:prstGeom>
        </p:spPr>
      </p:pic>
      <p:grpSp>
        <p:nvGrpSpPr>
          <p:cNvPr id="5" name="Group 5"/>
          <p:cNvGrpSpPr/>
          <p:nvPr/>
        </p:nvGrpSpPr>
        <p:grpSpPr>
          <a:xfrm>
            <a:off x="4762095" y="4583451"/>
            <a:ext cx="4876721" cy="1820085"/>
            <a:chOff x="0" y="0"/>
            <a:chExt cx="1726206" cy="776214"/>
          </a:xfrm>
        </p:grpSpPr>
        <p:sp>
          <p:nvSpPr>
            <p:cNvPr id="6" name="Freeform 6"/>
            <p:cNvSpPr/>
            <p:nvPr/>
          </p:nvSpPr>
          <p:spPr>
            <a:xfrm>
              <a:off x="0" y="0"/>
              <a:ext cx="1726206" cy="776215"/>
            </a:xfrm>
            <a:custGeom>
              <a:avLst/>
              <a:gdLst/>
              <a:ahLst/>
              <a:cxnLst/>
              <a:rect l="l" t="t" r="r" b="b"/>
              <a:pathLst>
                <a:path w="1726206" h="776215">
                  <a:moveTo>
                    <a:pt x="1601746" y="776214"/>
                  </a:moveTo>
                  <a:lnTo>
                    <a:pt x="124460" y="776214"/>
                  </a:lnTo>
                  <a:cubicBezTo>
                    <a:pt x="55880" y="776214"/>
                    <a:pt x="0" y="720334"/>
                    <a:pt x="0" y="651754"/>
                  </a:cubicBezTo>
                  <a:lnTo>
                    <a:pt x="0" y="124460"/>
                  </a:lnTo>
                  <a:cubicBezTo>
                    <a:pt x="0" y="55880"/>
                    <a:pt x="55880" y="0"/>
                    <a:pt x="124460" y="0"/>
                  </a:cubicBezTo>
                  <a:lnTo>
                    <a:pt x="1601746" y="0"/>
                  </a:lnTo>
                  <a:cubicBezTo>
                    <a:pt x="1670326" y="0"/>
                    <a:pt x="1726206" y="55880"/>
                    <a:pt x="1726206" y="124460"/>
                  </a:cubicBezTo>
                  <a:lnTo>
                    <a:pt x="1726206" y="651755"/>
                  </a:lnTo>
                  <a:cubicBezTo>
                    <a:pt x="1726206" y="720335"/>
                    <a:pt x="1670326" y="776215"/>
                    <a:pt x="1601746" y="776215"/>
                  </a:cubicBezTo>
                  <a:close/>
                </a:path>
              </a:pathLst>
            </a:custGeom>
            <a:solidFill>
              <a:srgbClr val="FFFFFF"/>
            </a:solidFill>
            <a:ln>
              <a:solidFill>
                <a:schemeClr val="bg2"/>
              </a:solidFill>
            </a:ln>
          </p:spPr>
        </p:sp>
      </p:grpSp>
      <p:pic>
        <p:nvPicPr>
          <p:cNvPr id="11" name="Picture 11"/>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p:blipFill>
        <p:spPr>
          <a:xfrm rot="-5491404">
            <a:off x="4846537" y="4994825"/>
            <a:ext cx="997335" cy="997335"/>
          </a:xfrm>
          <a:prstGeom prst="rect">
            <a:avLst/>
          </a:prstGeom>
        </p:spPr>
      </p:pic>
      <p:sp>
        <p:nvSpPr>
          <p:cNvPr id="15" name="TextBox 15"/>
          <p:cNvSpPr txBox="1"/>
          <p:nvPr/>
        </p:nvSpPr>
        <p:spPr>
          <a:xfrm>
            <a:off x="531180" y="1517553"/>
            <a:ext cx="4293119" cy="4755148"/>
          </a:xfrm>
          <a:prstGeom prst="rect">
            <a:avLst/>
          </a:prstGeom>
        </p:spPr>
        <p:txBody>
          <a:bodyPr lIns="0" tIns="0" rIns="0" bIns="0" rtlCol="0" anchor="t">
            <a:spAutoFit/>
          </a:bodyPr>
          <a:lstStyle/>
          <a:p>
            <a:pPr marL="342900" indent="-342900">
              <a:spcBef>
                <a:spcPts val="1800"/>
              </a:spcBef>
              <a:spcAft>
                <a:spcPts val="600"/>
              </a:spcAft>
              <a:buFont typeface="Arial" panose="020B0604020202020204" pitchFamily="34" charset="0"/>
              <a:buChar char="•"/>
            </a:pPr>
            <a:r>
              <a:rPr lang="en-US" sz="2200" b="1" dirty="0"/>
              <a:t>Transition to denial prevention for the 55% of denials that can’t be overturned</a:t>
            </a:r>
          </a:p>
          <a:p>
            <a:pPr marL="631825" lvl="1" indent="-285750">
              <a:spcBef>
                <a:spcPts val="600"/>
              </a:spcBef>
              <a:buFont typeface="Arial" panose="020B0604020202020204" pitchFamily="34" charset="0"/>
              <a:buChar char="•"/>
            </a:pPr>
            <a:r>
              <a:rPr lang="en-US" dirty="0"/>
              <a:t>Departmental training</a:t>
            </a:r>
          </a:p>
          <a:p>
            <a:pPr marL="631825" lvl="1" indent="-285750">
              <a:spcBef>
                <a:spcPts val="600"/>
              </a:spcBef>
              <a:buFont typeface="Arial" panose="020B0604020202020204" pitchFamily="34" charset="0"/>
              <a:buChar char="•"/>
            </a:pPr>
            <a:r>
              <a:rPr lang="en-US" dirty="0"/>
              <a:t>Engage clinical staff</a:t>
            </a:r>
          </a:p>
          <a:p>
            <a:pPr marL="631825" lvl="1" indent="-285750">
              <a:spcBef>
                <a:spcPts val="600"/>
              </a:spcBef>
              <a:buFont typeface="Arial" panose="020B0604020202020204" pitchFamily="34" charset="0"/>
              <a:buChar char="•"/>
            </a:pPr>
            <a:r>
              <a:rPr lang="en-US" dirty="0"/>
              <a:t>HIM feedback</a:t>
            </a:r>
          </a:p>
          <a:p>
            <a:pPr marL="631825" lvl="1" indent="-285750">
              <a:spcBef>
                <a:spcPts val="600"/>
              </a:spcBef>
              <a:buFont typeface="Arial" panose="020B0604020202020204" pitchFamily="34" charset="0"/>
              <a:buChar char="•"/>
            </a:pPr>
            <a:r>
              <a:rPr lang="en-US" dirty="0"/>
              <a:t>Build out front-end edits to stop denials before admission or service</a:t>
            </a:r>
          </a:p>
          <a:p>
            <a:pPr marL="342900" indent="-342900">
              <a:spcBef>
                <a:spcPts val="1800"/>
              </a:spcBef>
              <a:spcAft>
                <a:spcPts val="600"/>
              </a:spcAft>
              <a:buFont typeface="Arial" panose="020B0604020202020204" pitchFamily="34" charset="0"/>
              <a:buChar char="•"/>
            </a:pPr>
            <a:r>
              <a:rPr lang="en-US" sz="2200" b="1" dirty="0"/>
              <a:t>Collapse appeal time</a:t>
            </a:r>
          </a:p>
          <a:p>
            <a:pPr marL="631825" lvl="1" indent="-285750">
              <a:spcBef>
                <a:spcPts val="600"/>
              </a:spcBef>
              <a:buFont typeface="Arial" panose="020B0604020202020204" pitchFamily="34" charset="0"/>
              <a:buChar char="•"/>
            </a:pPr>
            <a:r>
              <a:rPr lang="en-US" dirty="0"/>
              <a:t>Billing scrubbers are introducing real-time denial adjudication</a:t>
            </a:r>
          </a:p>
          <a:p>
            <a:pPr marL="631825" lvl="1" indent="-285750">
              <a:spcBef>
                <a:spcPts val="600"/>
              </a:spcBef>
              <a:buFont typeface="Arial" panose="020B0604020202020204" pitchFamily="34" charset="0"/>
              <a:buChar char="•"/>
            </a:pPr>
            <a:r>
              <a:rPr lang="en-US" dirty="0"/>
              <a:t>Clean up payer-friendly contracts</a:t>
            </a:r>
          </a:p>
        </p:txBody>
      </p:sp>
      <p:sp>
        <p:nvSpPr>
          <p:cNvPr id="16" name="TextBox 16"/>
          <p:cNvSpPr txBox="1"/>
          <p:nvPr/>
        </p:nvSpPr>
        <p:spPr>
          <a:xfrm>
            <a:off x="637024" y="551441"/>
            <a:ext cx="4125072" cy="795089"/>
          </a:xfrm>
          <a:prstGeom prst="rect">
            <a:avLst/>
          </a:prstGeom>
        </p:spPr>
        <p:txBody>
          <a:bodyPr wrap="square" lIns="0" tIns="0" rIns="0" bIns="0" rtlCol="0" anchor="t">
            <a:spAutoFit/>
          </a:bodyPr>
          <a:lstStyle/>
          <a:p>
            <a:pPr>
              <a:lnSpc>
                <a:spcPts val="3080"/>
              </a:lnSpc>
              <a:spcBef>
                <a:spcPct val="0"/>
              </a:spcBef>
            </a:pPr>
            <a:r>
              <a:rPr lang="en-US" sz="2800" dirty="0">
                <a:solidFill>
                  <a:srgbClr val="0F3B57"/>
                </a:solidFill>
                <a:latin typeface="+mj-lt"/>
                <a:ea typeface="+mj-ea"/>
                <a:cs typeface="+mj-cs"/>
              </a:rPr>
              <a:t>Next level - management to prevention</a:t>
            </a:r>
          </a:p>
        </p:txBody>
      </p:sp>
      <p:pic>
        <p:nvPicPr>
          <p:cNvPr id="22" name="Picture 21">
            <a:extLst>
              <a:ext uri="{FF2B5EF4-FFF2-40B4-BE49-F238E27FC236}">
                <a16:creationId xmlns:a16="http://schemas.microsoft.com/office/drawing/2014/main" id="{9CBE015A-589D-4253-B681-402A60C217B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15758" y="333941"/>
            <a:ext cx="10970748" cy="62333"/>
          </a:xfrm>
          <a:prstGeom prst="rect">
            <a:avLst/>
          </a:prstGeom>
        </p:spPr>
      </p:pic>
      <p:pic>
        <p:nvPicPr>
          <p:cNvPr id="23" name="Graphic 22" descr="Teacher">
            <a:extLst>
              <a:ext uri="{FF2B5EF4-FFF2-40B4-BE49-F238E27FC236}">
                <a16:creationId xmlns:a16="http://schemas.microsoft.com/office/drawing/2014/main" id="{92FA2A5D-24AC-45B8-B9ED-7DA895E176CA}"/>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902396" y="5075269"/>
            <a:ext cx="830428" cy="830428"/>
          </a:xfrm>
          <a:prstGeom prst="rect">
            <a:avLst/>
          </a:prstGeom>
        </p:spPr>
      </p:pic>
      <p:sp>
        <p:nvSpPr>
          <p:cNvPr id="27" name="TextBox 26">
            <a:extLst>
              <a:ext uri="{FF2B5EF4-FFF2-40B4-BE49-F238E27FC236}">
                <a16:creationId xmlns:a16="http://schemas.microsoft.com/office/drawing/2014/main" id="{DBF03DCE-195E-478B-AEAA-90A04CF1484A}"/>
              </a:ext>
            </a:extLst>
          </p:cNvPr>
          <p:cNvSpPr txBox="1"/>
          <p:nvPr/>
        </p:nvSpPr>
        <p:spPr>
          <a:xfrm>
            <a:off x="5899810" y="4769733"/>
            <a:ext cx="3696148" cy="1754326"/>
          </a:xfrm>
          <a:prstGeom prst="rect">
            <a:avLst/>
          </a:prstGeom>
          <a:noFill/>
        </p:spPr>
        <p:txBody>
          <a:bodyPr wrap="square">
            <a:spAutoFit/>
          </a:bodyPr>
          <a:lstStyle/>
          <a:p>
            <a:pPr>
              <a:defRPr/>
            </a:pPr>
            <a:r>
              <a:rPr lang="en-US" altLang="en-US" sz="1800" b="1" dirty="0">
                <a:solidFill>
                  <a:schemeClr val="accent6"/>
                </a:solidFill>
              </a:rPr>
              <a:t>Continuous improvement</a:t>
            </a:r>
          </a:p>
          <a:p>
            <a:pPr marL="285750" indent="-285750">
              <a:buFont typeface="Arial" panose="020B0604020202020204" pitchFamily="34" charset="0"/>
              <a:buChar char="•"/>
              <a:defRPr/>
            </a:pPr>
            <a:r>
              <a:rPr lang="en-US" altLang="en-US" sz="1800" dirty="0"/>
              <a:t>Collaborate with payors</a:t>
            </a:r>
          </a:p>
          <a:p>
            <a:pPr marL="285750" indent="-285750">
              <a:buFont typeface="Arial" panose="020B0604020202020204" pitchFamily="34" charset="0"/>
              <a:buChar char="•"/>
              <a:defRPr/>
            </a:pPr>
            <a:r>
              <a:rPr lang="en-US" altLang="en-US" sz="1800" dirty="0"/>
              <a:t>Communicate with colleagues</a:t>
            </a:r>
          </a:p>
          <a:p>
            <a:pPr marL="285750" indent="-285750">
              <a:buFont typeface="Arial" panose="020B0604020202020204" pitchFamily="34" charset="0"/>
              <a:buChar char="•"/>
              <a:defRPr/>
            </a:pPr>
            <a:r>
              <a:rPr lang="en-US" altLang="en-US" sz="1800" dirty="0"/>
              <a:t>Educate:  Front, Middle, Back </a:t>
            </a:r>
            <a:r>
              <a:rPr lang="en-US" altLang="en-US" sz="1800" i="1" dirty="0"/>
              <a:t>including Physicians</a:t>
            </a:r>
            <a:endParaRPr lang="en-US" altLang="en-US" sz="1800" dirty="0"/>
          </a:p>
          <a:p>
            <a:pPr>
              <a:defRPr/>
            </a:pPr>
            <a:endParaRPr lang="en-US" altLang="en-US" sz="1800" dirty="0"/>
          </a:p>
        </p:txBody>
      </p:sp>
      <p:sp>
        <p:nvSpPr>
          <p:cNvPr id="12" name="TextBox 11">
            <a:extLst>
              <a:ext uri="{FF2B5EF4-FFF2-40B4-BE49-F238E27FC236}">
                <a16:creationId xmlns:a16="http://schemas.microsoft.com/office/drawing/2014/main" id="{342B526A-8D46-489D-BF9A-35CB118F33BE}"/>
              </a:ext>
            </a:extLst>
          </p:cNvPr>
          <p:cNvSpPr txBox="1"/>
          <p:nvPr/>
        </p:nvSpPr>
        <p:spPr>
          <a:xfrm>
            <a:off x="11265500" y="6548398"/>
            <a:ext cx="696619" cy="246221"/>
          </a:xfrm>
          <a:prstGeom prst="rect">
            <a:avLst/>
          </a:prstGeom>
          <a:noFill/>
        </p:spPr>
        <p:txBody>
          <a:bodyPr wrap="square" lIns="0" rIns="0" rtlCol="0">
            <a:noAutofit/>
          </a:bodyPr>
          <a:lstStyle/>
          <a:p>
            <a:pPr algn="r"/>
            <a:fld id="{8EF3A903-7F25-E440-BA55-7115C69D9986}" type="slidenum">
              <a:rPr lang="en-US" sz="800" smtClean="0">
                <a:solidFill>
                  <a:schemeClr val="bg1"/>
                </a:solidFill>
              </a:rPr>
              <a:t>23</a:t>
            </a:fld>
            <a:endParaRPr lang="en-US" sz="800" dirty="0">
              <a:solidFill>
                <a:schemeClr val="bg1"/>
              </a:solidFill>
            </a:endParaRPr>
          </a:p>
        </p:txBody>
      </p:sp>
      <p:sp>
        <p:nvSpPr>
          <p:cNvPr id="13" name="TextBox 12">
            <a:extLst>
              <a:ext uri="{FF2B5EF4-FFF2-40B4-BE49-F238E27FC236}">
                <a16:creationId xmlns:a16="http://schemas.microsoft.com/office/drawing/2014/main" id="{5828E9A5-DE88-494F-9F93-173FC4A5A96E}"/>
              </a:ext>
            </a:extLst>
          </p:cNvPr>
          <p:cNvSpPr txBox="1"/>
          <p:nvPr/>
        </p:nvSpPr>
        <p:spPr>
          <a:xfrm>
            <a:off x="476898" y="6581692"/>
            <a:ext cx="3132589" cy="184666"/>
          </a:xfrm>
          <a:prstGeom prst="rect">
            <a:avLst/>
          </a:prstGeom>
          <a:noFill/>
        </p:spPr>
        <p:txBody>
          <a:bodyPr wrap="none" rtlCol="0">
            <a:spAutoFit/>
          </a:bodyPr>
          <a:lstStyle/>
          <a:p>
            <a:pPr algn="l"/>
            <a:r>
              <a:rPr lang="en-US" sz="600" dirty="0">
                <a:solidFill>
                  <a:srgbClr val="838383"/>
                </a:solidFill>
              </a:rPr>
              <a:t>Confidential and proprietary information</a:t>
            </a:r>
            <a:r>
              <a:rPr lang="en-US" sz="600" baseline="0" dirty="0">
                <a:solidFill>
                  <a:srgbClr val="838383"/>
                </a:solidFill>
              </a:rPr>
              <a:t> </a:t>
            </a:r>
            <a:r>
              <a:rPr lang="en-US" sz="600" dirty="0">
                <a:solidFill>
                  <a:srgbClr val="838383"/>
                </a:solidFill>
              </a:rPr>
              <a:t> © 2022 Xtend Healthcare. All rights reserved.</a:t>
            </a:r>
          </a:p>
        </p:txBody>
      </p:sp>
    </p:spTree>
  </p:cSld>
  <p:clrMapOvr>
    <a:masterClrMapping/>
  </p:clrMapOvr>
  <p:transition spd="slow">
    <p:cove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16D39498-5261-4969-8263-C87505CBDB44}"/>
              </a:ext>
            </a:extLst>
          </p:cNvPr>
          <p:cNvSpPr>
            <a:spLocks noGrp="1" noChangeArrowheads="1"/>
          </p:cNvSpPr>
          <p:nvPr>
            <p:ph type="title"/>
          </p:nvPr>
        </p:nvSpPr>
        <p:spPr>
          <a:xfrm>
            <a:off x="633659" y="516444"/>
            <a:ext cx="6979980" cy="671514"/>
          </a:xfrm>
        </p:spPr>
        <p:txBody>
          <a:bodyPr>
            <a:normAutofit/>
          </a:bodyPr>
          <a:lstStyle/>
          <a:p>
            <a:pPr algn="l"/>
            <a:r>
              <a:rPr lang="en-US" altLang="en-US" dirty="0"/>
              <a:t>In conclusion</a:t>
            </a:r>
          </a:p>
        </p:txBody>
      </p:sp>
      <p:sp>
        <p:nvSpPr>
          <p:cNvPr id="48131" name="Content Placeholder 2">
            <a:extLst>
              <a:ext uri="{FF2B5EF4-FFF2-40B4-BE49-F238E27FC236}">
                <a16:creationId xmlns:a16="http://schemas.microsoft.com/office/drawing/2014/main" id="{AC194091-A487-4257-8BDB-6087B90AF233}"/>
              </a:ext>
            </a:extLst>
          </p:cNvPr>
          <p:cNvSpPr>
            <a:spLocks noGrp="1" noChangeArrowheads="1"/>
          </p:cNvSpPr>
          <p:nvPr>
            <p:ph idx="1"/>
          </p:nvPr>
        </p:nvSpPr>
        <p:spPr>
          <a:xfrm>
            <a:off x="2180166" y="1723110"/>
            <a:ext cx="3486491" cy="1200329"/>
          </a:xfrm>
        </p:spPr>
        <p:txBody>
          <a:bodyPr>
            <a:normAutofit fontScale="92500" lnSpcReduction="20000"/>
          </a:bodyPr>
          <a:lstStyle/>
          <a:p>
            <a:pPr marL="0" indent="0">
              <a:buNone/>
            </a:pPr>
            <a:r>
              <a:rPr lang="en-US" altLang="en-US" sz="3200" dirty="0"/>
              <a:t>Consistent and timely review of denial data</a:t>
            </a:r>
          </a:p>
          <a:p>
            <a:pPr marL="0" indent="0">
              <a:buNone/>
            </a:pPr>
            <a:endParaRPr lang="en-US" altLang="en-US" sz="3200" dirty="0"/>
          </a:p>
          <a:p>
            <a:pPr marL="0" indent="0">
              <a:buNone/>
            </a:pPr>
            <a:endParaRPr lang="en-US" altLang="en-US" sz="3200" dirty="0"/>
          </a:p>
        </p:txBody>
      </p:sp>
      <p:sp>
        <p:nvSpPr>
          <p:cNvPr id="9" name="TextBox 8">
            <a:extLst>
              <a:ext uri="{FF2B5EF4-FFF2-40B4-BE49-F238E27FC236}">
                <a16:creationId xmlns:a16="http://schemas.microsoft.com/office/drawing/2014/main" id="{339ACEB1-8ED5-4F96-A346-021675E3AE6C}"/>
              </a:ext>
            </a:extLst>
          </p:cNvPr>
          <p:cNvSpPr txBox="1"/>
          <p:nvPr/>
        </p:nvSpPr>
        <p:spPr>
          <a:xfrm>
            <a:off x="8246533" y="1723110"/>
            <a:ext cx="3782878" cy="1569660"/>
          </a:xfrm>
          <a:prstGeom prst="rect">
            <a:avLst/>
          </a:prstGeom>
          <a:noFill/>
        </p:spPr>
        <p:txBody>
          <a:bodyPr wrap="square">
            <a:spAutoFit/>
          </a:bodyPr>
          <a:lstStyle/>
          <a:p>
            <a:r>
              <a:rPr lang="en-US" sz="3200" dirty="0">
                <a:solidFill>
                  <a:schemeClr val="bg2">
                    <a:lumMod val="50000"/>
                  </a:schemeClr>
                </a:solidFill>
              </a:rPr>
              <a:t>Successful appeals letter writing</a:t>
            </a:r>
          </a:p>
          <a:p>
            <a:endParaRPr lang="en-US" sz="3200" dirty="0">
              <a:solidFill>
                <a:schemeClr val="bg2">
                  <a:lumMod val="50000"/>
                </a:schemeClr>
              </a:solidFill>
            </a:endParaRPr>
          </a:p>
        </p:txBody>
      </p:sp>
      <p:pic>
        <p:nvPicPr>
          <p:cNvPr id="10" name="Picture 8">
            <a:extLst>
              <a:ext uri="{FF2B5EF4-FFF2-40B4-BE49-F238E27FC236}">
                <a16:creationId xmlns:a16="http://schemas.microsoft.com/office/drawing/2014/main" id="{25E906FC-BEED-45E3-A750-405C1D7D346A}"/>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rot="16108596">
            <a:off x="427059" y="1665926"/>
            <a:ext cx="1340167" cy="1318080"/>
          </a:xfrm>
          <a:prstGeom prst="rect">
            <a:avLst/>
          </a:prstGeom>
        </p:spPr>
      </p:pic>
      <p:pic>
        <p:nvPicPr>
          <p:cNvPr id="17" name="Picture 40">
            <a:extLst>
              <a:ext uri="{FF2B5EF4-FFF2-40B4-BE49-F238E27FC236}">
                <a16:creationId xmlns:a16="http://schemas.microsoft.com/office/drawing/2014/main" id="{D014EC56-B52D-4ABC-B18B-60545F370F7A}"/>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633659" y="1967032"/>
            <a:ext cx="823279" cy="764620"/>
          </a:xfrm>
          <a:prstGeom prst="rect">
            <a:avLst/>
          </a:prstGeom>
        </p:spPr>
      </p:pic>
      <p:sp>
        <p:nvSpPr>
          <p:cNvPr id="19" name="TextBox 18">
            <a:extLst>
              <a:ext uri="{FF2B5EF4-FFF2-40B4-BE49-F238E27FC236}">
                <a16:creationId xmlns:a16="http://schemas.microsoft.com/office/drawing/2014/main" id="{786948E1-8DF5-4D37-9157-F723232CE9C8}"/>
              </a:ext>
            </a:extLst>
          </p:cNvPr>
          <p:cNvSpPr txBox="1"/>
          <p:nvPr/>
        </p:nvSpPr>
        <p:spPr>
          <a:xfrm>
            <a:off x="2113861" y="3917131"/>
            <a:ext cx="3782878" cy="1569660"/>
          </a:xfrm>
          <a:prstGeom prst="rect">
            <a:avLst/>
          </a:prstGeom>
          <a:noFill/>
        </p:spPr>
        <p:txBody>
          <a:bodyPr wrap="square">
            <a:spAutoFit/>
          </a:bodyPr>
          <a:lstStyle/>
          <a:p>
            <a:pPr marL="0" indent="0">
              <a:buNone/>
            </a:pPr>
            <a:r>
              <a:rPr lang="en-US" altLang="en-US" sz="3200" dirty="0"/>
              <a:t>Ongoing communication and collaboration</a:t>
            </a:r>
          </a:p>
        </p:txBody>
      </p:sp>
      <p:sp>
        <p:nvSpPr>
          <p:cNvPr id="21" name="TextBox 20">
            <a:extLst>
              <a:ext uri="{FF2B5EF4-FFF2-40B4-BE49-F238E27FC236}">
                <a16:creationId xmlns:a16="http://schemas.microsoft.com/office/drawing/2014/main" id="{F7950548-7377-4EBC-9D91-12624ECCCF49}"/>
              </a:ext>
            </a:extLst>
          </p:cNvPr>
          <p:cNvSpPr txBox="1"/>
          <p:nvPr/>
        </p:nvSpPr>
        <p:spPr>
          <a:xfrm>
            <a:off x="8328421" y="4188272"/>
            <a:ext cx="2588760" cy="1077218"/>
          </a:xfrm>
          <a:prstGeom prst="rect">
            <a:avLst/>
          </a:prstGeom>
          <a:noFill/>
        </p:spPr>
        <p:txBody>
          <a:bodyPr wrap="square">
            <a:spAutoFit/>
          </a:bodyPr>
          <a:lstStyle/>
          <a:p>
            <a:r>
              <a:rPr lang="en-US" sz="3200" dirty="0">
                <a:solidFill>
                  <a:schemeClr val="bg2">
                    <a:lumMod val="50000"/>
                  </a:schemeClr>
                </a:solidFill>
              </a:rPr>
              <a:t>Measure your success</a:t>
            </a:r>
          </a:p>
        </p:txBody>
      </p:sp>
      <p:pic>
        <p:nvPicPr>
          <p:cNvPr id="22" name="Picture 8">
            <a:extLst>
              <a:ext uri="{FF2B5EF4-FFF2-40B4-BE49-F238E27FC236}">
                <a16:creationId xmlns:a16="http://schemas.microsoft.com/office/drawing/2014/main" id="{5F23A182-8371-4E01-908B-7FF9AE10426B}"/>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rot="16108596">
            <a:off x="527202" y="4169311"/>
            <a:ext cx="1340167" cy="1318080"/>
          </a:xfrm>
          <a:prstGeom prst="rect">
            <a:avLst/>
          </a:prstGeom>
        </p:spPr>
      </p:pic>
      <p:pic>
        <p:nvPicPr>
          <p:cNvPr id="16" name="Picture 36">
            <a:extLst>
              <a:ext uri="{FF2B5EF4-FFF2-40B4-BE49-F238E27FC236}">
                <a16:creationId xmlns:a16="http://schemas.microsoft.com/office/drawing/2014/main" id="{529625DE-7893-4C0E-A363-AF68AD963DAD}"/>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a:off x="715547" y="4404764"/>
            <a:ext cx="860726" cy="860726"/>
          </a:xfrm>
          <a:prstGeom prst="rect">
            <a:avLst/>
          </a:prstGeom>
        </p:spPr>
      </p:pic>
      <p:pic>
        <p:nvPicPr>
          <p:cNvPr id="23" name="Picture 8">
            <a:extLst>
              <a:ext uri="{FF2B5EF4-FFF2-40B4-BE49-F238E27FC236}">
                <a16:creationId xmlns:a16="http://schemas.microsoft.com/office/drawing/2014/main" id="{935269C3-C293-4209-AAFD-187B292893BE}"/>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rot="16108596">
            <a:off x="6610312" y="1664266"/>
            <a:ext cx="1340167" cy="1318080"/>
          </a:xfrm>
          <a:prstGeom prst="rect">
            <a:avLst/>
          </a:prstGeom>
        </p:spPr>
      </p:pic>
      <p:pic>
        <p:nvPicPr>
          <p:cNvPr id="24" name="Picture 8">
            <a:extLst>
              <a:ext uri="{FF2B5EF4-FFF2-40B4-BE49-F238E27FC236}">
                <a16:creationId xmlns:a16="http://schemas.microsoft.com/office/drawing/2014/main" id="{01F0BF55-21A3-4CF8-B829-2AF8AA0DBA45}"/>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rot="16108596">
            <a:off x="6611543" y="4169312"/>
            <a:ext cx="1340167" cy="1318080"/>
          </a:xfrm>
          <a:prstGeom prst="rect">
            <a:avLst/>
          </a:prstGeom>
        </p:spPr>
      </p:pic>
      <p:sp>
        <p:nvSpPr>
          <p:cNvPr id="14" name="Rectangle 13" descr="Open envelope">
            <a:extLst>
              <a:ext uri="{FF2B5EF4-FFF2-40B4-BE49-F238E27FC236}">
                <a16:creationId xmlns:a16="http://schemas.microsoft.com/office/drawing/2014/main" id="{3E81E8CF-921E-4976-8C2B-0F105151D60C}"/>
              </a:ext>
            </a:extLst>
          </p:cNvPr>
          <p:cNvSpPr/>
          <p:nvPr/>
        </p:nvSpPr>
        <p:spPr>
          <a:xfrm>
            <a:off x="6865994" y="1850696"/>
            <a:ext cx="801779" cy="852700"/>
          </a:xfrm>
          <a:prstGeom prst="rect">
            <a:avLst/>
          </a:prstGeom>
          <a: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pic>
        <p:nvPicPr>
          <p:cNvPr id="25" name="Picture 38">
            <a:extLst>
              <a:ext uri="{FF2B5EF4-FFF2-40B4-BE49-F238E27FC236}">
                <a16:creationId xmlns:a16="http://schemas.microsoft.com/office/drawing/2014/main" id="{7A0D9E57-705F-4495-857D-263E77A216E8}"/>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a:fillRect/>
          </a:stretch>
        </p:blipFill>
        <p:spPr>
          <a:xfrm>
            <a:off x="6766813" y="4268040"/>
            <a:ext cx="917681" cy="917681"/>
          </a:xfrm>
          <a:prstGeom prst="rect">
            <a:avLst/>
          </a:prstGeom>
        </p:spPr>
      </p:pic>
    </p:spTree>
  </p:cSld>
  <p:clrMapOvr>
    <a:masterClrMapping/>
  </p:clrMapOvr>
  <p:transition spd="slow" advTm="96608">
    <p:cove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3C79FC15-DC9A-4A2C-8DF4-28B145EAC525}"/>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0" y="1"/>
            <a:ext cx="12192000" cy="6890350"/>
          </a:xfrm>
          <a:prstGeom prst="rect">
            <a:avLst/>
          </a:prstGeom>
        </p:spPr>
      </p:pic>
      <p:sp>
        <p:nvSpPr>
          <p:cNvPr id="3" name="Title 4">
            <a:extLst>
              <a:ext uri="{FF2B5EF4-FFF2-40B4-BE49-F238E27FC236}">
                <a16:creationId xmlns:a16="http://schemas.microsoft.com/office/drawing/2014/main" id="{C53A7C29-97BE-42E8-87BA-8731F9B5932F}"/>
              </a:ext>
            </a:extLst>
          </p:cNvPr>
          <p:cNvSpPr>
            <a:spLocks noGrp="1"/>
          </p:cNvSpPr>
          <p:nvPr>
            <p:ph type="title"/>
          </p:nvPr>
        </p:nvSpPr>
        <p:spPr>
          <a:xfrm>
            <a:off x="632178" y="2850444"/>
            <a:ext cx="2607733" cy="1674990"/>
          </a:xfrm>
        </p:spPr>
        <p:txBody>
          <a:bodyPr/>
          <a:lstStyle/>
          <a:p>
            <a:r>
              <a:rPr lang="en-US" sz="3600" b="1" dirty="0">
                <a:solidFill>
                  <a:schemeClr val="bg1"/>
                </a:solidFill>
                <a:latin typeface="+mn-lt"/>
              </a:rPr>
              <a:t>Sample Reports</a:t>
            </a:r>
          </a:p>
        </p:txBody>
      </p:sp>
      <p:pic>
        <p:nvPicPr>
          <p:cNvPr id="6" name="Picture 3">
            <a:extLst>
              <a:ext uri="{FF2B5EF4-FFF2-40B4-BE49-F238E27FC236}">
                <a16:creationId xmlns:a16="http://schemas.microsoft.com/office/drawing/2014/main" id="{7D25E378-8E54-4B04-8CC3-537C27D323D7}"/>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3802406" y="-1531594"/>
            <a:ext cx="8389594" cy="8389594"/>
          </a:xfrm>
          <a:prstGeom prst="rect">
            <a:avLst/>
          </a:prstGeom>
        </p:spPr>
      </p:pic>
      <p:grpSp>
        <p:nvGrpSpPr>
          <p:cNvPr id="7" name="Group 4">
            <a:extLst>
              <a:ext uri="{FF2B5EF4-FFF2-40B4-BE49-F238E27FC236}">
                <a16:creationId xmlns:a16="http://schemas.microsoft.com/office/drawing/2014/main" id="{4E649A4E-3D0B-4F9B-87AB-1C98B7B8F38D}"/>
              </a:ext>
            </a:extLst>
          </p:cNvPr>
          <p:cNvGrpSpPr>
            <a:grpSpLocks noChangeAspect="1"/>
          </p:cNvGrpSpPr>
          <p:nvPr/>
        </p:nvGrpSpPr>
        <p:grpSpPr>
          <a:xfrm>
            <a:off x="4487527" y="-854786"/>
            <a:ext cx="7019380" cy="7019352"/>
            <a:chOff x="0" y="0"/>
            <a:chExt cx="6350000" cy="6349975"/>
          </a:xfrm>
        </p:grpSpPr>
        <p:sp>
          <p:nvSpPr>
            <p:cNvPr id="8" name="Freeform 5">
              <a:extLst>
                <a:ext uri="{FF2B5EF4-FFF2-40B4-BE49-F238E27FC236}">
                  <a16:creationId xmlns:a16="http://schemas.microsoft.com/office/drawing/2014/main" id="{10468407-4586-4122-B637-F011D1144632}"/>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7" cstate="email">
                <a:extLst>
                  <a:ext uri="{28A0092B-C50C-407E-A947-70E740481C1C}">
                    <a14:useLocalDpi xmlns:a14="http://schemas.microsoft.com/office/drawing/2010/main"/>
                  </a:ext>
                </a:extLst>
              </a:blip>
              <a:stretch>
                <a:fillRect/>
              </a:stretch>
            </a:blipFill>
          </p:spPr>
        </p:sp>
      </p:grpSp>
      <p:sp>
        <p:nvSpPr>
          <p:cNvPr id="9" name="TextBox 8">
            <a:extLst>
              <a:ext uri="{FF2B5EF4-FFF2-40B4-BE49-F238E27FC236}">
                <a16:creationId xmlns:a16="http://schemas.microsoft.com/office/drawing/2014/main" id="{64C1CF71-FBDB-41F8-81FA-ED9BB3ADA689}"/>
              </a:ext>
            </a:extLst>
          </p:cNvPr>
          <p:cNvSpPr txBox="1"/>
          <p:nvPr/>
        </p:nvSpPr>
        <p:spPr>
          <a:xfrm>
            <a:off x="11265500" y="6548398"/>
            <a:ext cx="696619" cy="246221"/>
          </a:xfrm>
          <a:prstGeom prst="rect">
            <a:avLst/>
          </a:prstGeom>
          <a:noFill/>
        </p:spPr>
        <p:txBody>
          <a:bodyPr wrap="square" lIns="0" rIns="0" rtlCol="0">
            <a:noAutofit/>
          </a:bodyPr>
          <a:lstStyle/>
          <a:p>
            <a:pPr algn="r"/>
            <a:fld id="{8EF3A903-7F25-E440-BA55-7115C69D9986}" type="slidenum">
              <a:rPr lang="en-US" sz="800" smtClean="0">
                <a:solidFill>
                  <a:schemeClr val="bg1"/>
                </a:solidFill>
              </a:rPr>
              <a:t>25</a:t>
            </a:fld>
            <a:endParaRPr lang="en-US" sz="800" dirty="0">
              <a:solidFill>
                <a:schemeClr val="bg1"/>
              </a:solidFill>
            </a:endParaRPr>
          </a:p>
        </p:txBody>
      </p:sp>
      <p:sp>
        <p:nvSpPr>
          <p:cNvPr id="10" name="TextBox 9">
            <a:extLst>
              <a:ext uri="{FF2B5EF4-FFF2-40B4-BE49-F238E27FC236}">
                <a16:creationId xmlns:a16="http://schemas.microsoft.com/office/drawing/2014/main" id="{1FAD3ACC-7B93-4A13-AB50-83F8A83FDEFA}"/>
              </a:ext>
            </a:extLst>
          </p:cNvPr>
          <p:cNvSpPr txBox="1"/>
          <p:nvPr/>
        </p:nvSpPr>
        <p:spPr>
          <a:xfrm>
            <a:off x="476898" y="6581692"/>
            <a:ext cx="3132589" cy="184666"/>
          </a:xfrm>
          <a:prstGeom prst="rect">
            <a:avLst/>
          </a:prstGeom>
          <a:noFill/>
        </p:spPr>
        <p:txBody>
          <a:bodyPr wrap="none" rtlCol="0">
            <a:spAutoFit/>
          </a:bodyPr>
          <a:lstStyle/>
          <a:p>
            <a:pPr algn="l"/>
            <a:r>
              <a:rPr lang="en-US" sz="600" dirty="0">
                <a:solidFill>
                  <a:schemeClr val="bg1"/>
                </a:solidFill>
              </a:rPr>
              <a:t>Confidential and proprietary information</a:t>
            </a:r>
            <a:r>
              <a:rPr lang="en-US" sz="600" baseline="0" dirty="0">
                <a:solidFill>
                  <a:schemeClr val="bg1"/>
                </a:solidFill>
              </a:rPr>
              <a:t> </a:t>
            </a:r>
            <a:r>
              <a:rPr lang="en-US" sz="600" dirty="0">
                <a:solidFill>
                  <a:schemeClr val="bg1"/>
                </a:solidFill>
              </a:rPr>
              <a:t> © 2022 Xtend Healthcare. All rights reserved.</a:t>
            </a:r>
          </a:p>
        </p:txBody>
      </p:sp>
      <p:pic>
        <p:nvPicPr>
          <p:cNvPr id="11" name="Picture 10" descr="A picture containing text, clipart&#10;&#10;Description automatically generated">
            <a:extLst>
              <a:ext uri="{FF2B5EF4-FFF2-40B4-BE49-F238E27FC236}">
                <a16:creationId xmlns:a16="http://schemas.microsoft.com/office/drawing/2014/main" id="{19CE3965-F19C-4382-80D7-0F2CF8FD7F3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936161" y="6078225"/>
            <a:ext cx="1778941" cy="584668"/>
          </a:xfrm>
          <a:prstGeom prst="rect">
            <a:avLst/>
          </a:prstGeom>
        </p:spPr>
      </p:pic>
    </p:spTree>
    <p:extLst>
      <p:ext uri="{BB962C8B-B14F-4D97-AF65-F5344CB8AC3E}">
        <p14:creationId xmlns:p14="http://schemas.microsoft.com/office/powerpoint/2010/main" val="1585924530"/>
      </p:ext>
    </p:extLst>
  </p:cSld>
  <p:clrMapOvr>
    <a:masterClrMapping/>
  </p:clrMapOvr>
  <p:transition spd="slow">
    <p:cove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34EE99C2-E7A9-4965-ABD5-ABA281246377}"/>
              </a:ext>
            </a:extLst>
          </p:cNvPr>
          <p:cNvGraphicFramePr>
            <a:graphicFrameLocks noGrp="1"/>
          </p:cNvGraphicFramePr>
          <p:nvPr>
            <p:extLst>
              <p:ext uri="{D42A27DB-BD31-4B8C-83A1-F6EECF244321}">
                <p14:modId xmlns:p14="http://schemas.microsoft.com/office/powerpoint/2010/main" val="2745575552"/>
              </p:ext>
            </p:extLst>
          </p:nvPr>
        </p:nvGraphicFramePr>
        <p:xfrm>
          <a:off x="637749" y="1576317"/>
          <a:ext cx="5995063" cy="4165641"/>
        </p:xfrm>
        <a:graphic>
          <a:graphicData uri="http://schemas.openxmlformats.org/drawingml/2006/table">
            <a:tbl>
              <a:tblPr bandRow="1"/>
              <a:tblGrid>
                <a:gridCol w="2332153">
                  <a:extLst>
                    <a:ext uri="{9D8B030D-6E8A-4147-A177-3AD203B41FA5}">
                      <a16:colId xmlns:a16="http://schemas.microsoft.com/office/drawing/2014/main" val="3032005082"/>
                    </a:ext>
                  </a:extLst>
                </a:gridCol>
                <a:gridCol w="775581">
                  <a:extLst>
                    <a:ext uri="{9D8B030D-6E8A-4147-A177-3AD203B41FA5}">
                      <a16:colId xmlns:a16="http://schemas.microsoft.com/office/drawing/2014/main" val="1304647017"/>
                    </a:ext>
                  </a:extLst>
                </a:gridCol>
                <a:gridCol w="962443">
                  <a:extLst>
                    <a:ext uri="{9D8B030D-6E8A-4147-A177-3AD203B41FA5}">
                      <a16:colId xmlns:a16="http://schemas.microsoft.com/office/drawing/2014/main" val="1276651420"/>
                    </a:ext>
                  </a:extLst>
                </a:gridCol>
                <a:gridCol w="962443">
                  <a:extLst>
                    <a:ext uri="{9D8B030D-6E8A-4147-A177-3AD203B41FA5}">
                      <a16:colId xmlns:a16="http://schemas.microsoft.com/office/drawing/2014/main" val="1394432556"/>
                    </a:ext>
                  </a:extLst>
                </a:gridCol>
                <a:gridCol w="962443">
                  <a:extLst>
                    <a:ext uri="{9D8B030D-6E8A-4147-A177-3AD203B41FA5}">
                      <a16:colId xmlns:a16="http://schemas.microsoft.com/office/drawing/2014/main" val="2344549362"/>
                    </a:ext>
                  </a:extLst>
                </a:gridCol>
              </a:tblGrid>
              <a:tr h="1140162">
                <a:tc>
                  <a:txBody>
                    <a:bodyPr/>
                    <a:lstStyle/>
                    <a:p>
                      <a:pPr algn="ctr" fontAlgn="b"/>
                      <a:r>
                        <a:rPr lang="en-US" sz="1800" b="1" i="0" u="none" strike="noStrike" dirty="0">
                          <a:solidFill>
                            <a:srgbClr val="FFFFFF"/>
                          </a:solidFill>
                          <a:effectLst/>
                          <a:latin typeface="+mn-lt"/>
                        </a:rPr>
                        <a:t>Denial Reason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F3B57"/>
                    </a:solidFill>
                  </a:tcPr>
                </a:tc>
                <a:tc>
                  <a:txBody>
                    <a:bodyPr/>
                    <a:lstStyle/>
                    <a:p>
                      <a:pPr algn="ctr" fontAlgn="b"/>
                      <a:r>
                        <a:rPr lang="en-US" sz="1800" b="1" i="0" u="none" strike="noStrike" dirty="0">
                          <a:solidFill>
                            <a:srgbClr val="FFFFFF"/>
                          </a:solidFill>
                          <a:effectLst/>
                          <a:latin typeface="+mn-lt"/>
                        </a:rPr>
                        <a:t>Total # Accts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F3B57"/>
                    </a:solidFill>
                  </a:tcPr>
                </a:tc>
                <a:tc>
                  <a:txBody>
                    <a:bodyPr/>
                    <a:lstStyle/>
                    <a:p>
                      <a:pPr algn="ctr" fontAlgn="b"/>
                      <a:r>
                        <a:rPr lang="en-US" sz="1800" b="1" i="0" u="none" strike="noStrike" dirty="0">
                          <a:solidFill>
                            <a:srgbClr val="FFFFFF"/>
                          </a:solidFill>
                          <a:effectLst/>
                          <a:latin typeface="+mn-lt"/>
                        </a:rPr>
                        <a:t>Acct Balance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F3B57"/>
                    </a:solidFill>
                  </a:tcPr>
                </a:tc>
                <a:tc>
                  <a:txBody>
                    <a:bodyPr/>
                    <a:lstStyle/>
                    <a:p>
                      <a:pPr algn="ctr" fontAlgn="b"/>
                      <a:r>
                        <a:rPr lang="en-US" sz="1800" b="1" i="0" u="none" strike="noStrike" dirty="0">
                          <a:solidFill>
                            <a:srgbClr val="FFFFFF"/>
                          </a:solidFill>
                          <a:effectLst/>
                          <a:latin typeface="+mn-lt"/>
                        </a:rPr>
                        <a:t>% of Total Denials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F3B57"/>
                    </a:solidFill>
                  </a:tcPr>
                </a:tc>
                <a:tc>
                  <a:txBody>
                    <a:bodyPr/>
                    <a:lstStyle/>
                    <a:p>
                      <a:pPr algn="ctr" fontAlgn="b"/>
                      <a:r>
                        <a:rPr lang="en-US" sz="1800" b="1" i="0" u="none" strike="noStrike" dirty="0">
                          <a:solidFill>
                            <a:srgbClr val="FFFFFF"/>
                          </a:solidFill>
                          <a:effectLst/>
                          <a:latin typeface="+mn-lt"/>
                        </a:rPr>
                        <a:t>% of Acct Balance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F3B57"/>
                    </a:solidFill>
                  </a:tcPr>
                </a:tc>
                <a:extLst>
                  <a:ext uri="{0D108BD9-81ED-4DB2-BD59-A6C34878D82A}">
                    <a16:rowId xmlns:a16="http://schemas.microsoft.com/office/drawing/2014/main" val="286517486"/>
                  </a:ext>
                </a:extLst>
              </a:tr>
              <a:tr h="408662">
                <a:tc>
                  <a:txBody>
                    <a:bodyPr/>
                    <a:lstStyle/>
                    <a:p>
                      <a:pPr algn="l" fontAlgn="b"/>
                      <a:r>
                        <a:rPr lang="en-US" sz="1800" b="0" i="0" u="none" strike="noStrike" dirty="0">
                          <a:solidFill>
                            <a:srgbClr val="000000"/>
                          </a:solidFill>
                          <a:effectLst/>
                          <a:latin typeface="+mn-lt"/>
                        </a:rPr>
                        <a:t>Medical Necessity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800" b="0" i="0" u="none" strike="noStrike" dirty="0">
                          <a:solidFill>
                            <a:srgbClr val="000000"/>
                          </a:solidFill>
                          <a:effectLst/>
                          <a:latin typeface="+mn-lt"/>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800" b="0" i="0" u="none" strike="noStrike" dirty="0">
                          <a:solidFill>
                            <a:srgbClr val="000000"/>
                          </a:solidFill>
                          <a:effectLst/>
                          <a:latin typeface="+mn-lt"/>
                        </a:rPr>
                        <a:t>$58,512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800" b="0" i="0" u="none" strike="noStrike" dirty="0">
                          <a:solidFill>
                            <a:srgbClr val="000000"/>
                          </a:solidFill>
                          <a:effectLst/>
                          <a:latin typeface="+mn-lt"/>
                        </a:rPr>
                        <a:t>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800" b="0" i="0" u="none" strike="noStrike" dirty="0">
                          <a:solidFill>
                            <a:srgbClr val="000000"/>
                          </a:solidFill>
                          <a:effectLst/>
                          <a:latin typeface="+mn-lt"/>
                        </a:rPr>
                        <a:t>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575259669"/>
                  </a:ext>
                </a:extLst>
              </a:tr>
              <a:tr h="760108">
                <a:tc>
                  <a:txBody>
                    <a:bodyPr/>
                    <a:lstStyle/>
                    <a:p>
                      <a:pPr algn="l" fontAlgn="b"/>
                      <a:r>
                        <a:rPr lang="en-US" sz="1800" b="0" i="0" u="none" strike="noStrike" dirty="0">
                          <a:solidFill>
                            <a:srgbClr val="000000"/>
                          </a:solidFill>
                          <a:effectLst/>
                          <a:latin typeface="+mn-lt"/>
                        </a:rPr>
                        <a:t>Experimental/ Investigational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800" b="0" i="0" u="none" strike="noStrike" dirty="0">
                          <a:solidFill>
                            <a:srgbClr val="000000"/>
                          </a:solidFill>
                          <a:effectLst/>
                          <a:latin typeface="+mn-lt"/>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800" b="0" i="0" u="none" strike="noStrike" dirty="0">
                          <a:solidFill>
                            <a:srgbClr val="000000"/>
                          </a:solidFill>
                          <a:effectLst/>
                          <a:latin typeface="+mn-lt"/>
                        </a:rPr>
                        <a:t>$44,570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800" b="0" i="0" u="none" strike="noStrike" dirty="0">
                          <a:solidFill>
                            <a:srgbClr val="000000"/>
                          </a:solidFill>
                          <a:effectLst/>
                          <a:latin typeface="+mn-lt"/>
                        </a:rPr>
                        <a:t>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800" b="0" i="0" u="none" strike="noStrike" dirty="0">
                          <a:solidFill>
                            <a:srgbClr val="000000"/>
                          </a:solidFill>
                          <a:effectLst/>
                          <a:latin typeface="+mn-lt"/>
                        </a:rPr>
                        <a:t>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426379125"/>
                  </a:ext>
                </a:extLst>
              </a:tr>
              <a:tr h="692923">
                <a:tc>
                  <a:txBody>
                    <a:bodyPr/>
                    <a:lstStyle/>
                    <a:p>
                      <a:pPr algn="l" fontAlgn="b"/>
                      <a:r>
                        <a:rPr lang="en-US" sz="1800" b="0" i="0" u="none" strike="noStrike" dirty="0">
                          <a:solidFill>
                            <a:srgbClr val="000000"/>
                          </a:solidFill>
                          <a:effectLst/>
                          <a:latin typeface="+mn-lt"/>
                        </a:rPr>
                        <a:t>Authorization Obtained for Different Service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800" b="0" i="0" u="none" strike="noStrike" dirty="0">
                          <a:solidFill>
                            <a:srgbClr val="000000"/>
                          </a:solidFill>
                          <a:effectLst/>
                          <a:latin typeface="+mn-lt"/>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800" b="0" i="0" u="none" strike="noStrike" dirty="0">
                          <a:solidFill>
                            <a:srgbClr val="000000"/>
                          </a:solidFill>
                          <a:effectLst/>
                          <a:latin typeface="+mn-lt"/>
                        </a:rPr>
                        <a:t>$4,187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800" b="0" i="0" u="none" strike="noStrike" dirty="0">
                          <a:solidFill>
                            <a:srgbClr val="000000"/>
                          </a:solidFill>
                          <a:effectLst/>
                          <a:latin typeface="+mn-lt"/>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800" b="0" i="0" u="none" strike="noStrike" dirty="0">
                          <a:solidFill>
                            <a:srgbClr val="000000"/>
                          </a:solidFill>
                          <a:effectLst/>
                          <a:latin typeface="+mn-lt"/>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88664976"/>
                  </a:ext>
                </a:extLst>
              </a:tr>
              <a:tr h="408662">
                <a:tc>
                  <a:txBody>
                    <a:bodyPr/>
                    <a:lstStyle/>
                    <a:p>
                      <a:pPr algn="l" fontAlgn="b"/>
                      <a:r>
                        <a:rPr lang="en-US" sz="1800" b="0" i="0" u="none" strike="noStrike" dirty="0">
                          <a:solidFill>
                            <a:srgbClr val="000000"/>
                          </a:solidFill>
                          <a:effectLst/>
                          <a:latin typeface="+mn-lt"/>
                        </a:rPr>
                        <a:t>Administrative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800" b="0" i="0" u="none" strike="noStrike" dirty="0">
                          <a:solidFill>
                            <a:srgbClr val="000000"/>
                          </a:solidFill>
                          <a:effectLst/>
                          <a:latin typeface="+mn-lt"/>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800" b="0" i="0" u="none" strike="noStrike" dirty="0">
                          <a:solidFill>
                            <a:srgbClr val="000000"/>
                          </a:solidFill>
                          <a:effectLst/>
                          <a:latin typeface="+mn-lt"/>
                        </a:rPr>
                        <a:t>$1,287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800" b="0" i="0" u="none" strike="noStrike" dirty="0">
                          <a:solidFill>
                            <a:srgbClr val="000000"/>
                          </a:solidFill>
                          <a:effectLst/>
                          <a:latin typeface="+mn-lt"/>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800" b="0" i="0" u="none" strike="noStrike" dirty="0">
                          <a:solidFill>
                            <a:srgbClr val="000000"/>
                          </a:solidFill>
                          <a:effectLst/>
                          <a:latin typeface="+mn-lt"/>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73137125"/>
                  </a:ext>
                </a:extLst>
              </a:tr>
              <a:tr h="408662">
                <a:tc>
                  <a:txBody>
                    <a:bodyPr/>
                    <a:lstStyle/>
                    <a:p>
                      <a:pPr algn="l" fontAlgn="b"/>
                      <a:r>
                        <a:rPr lang="en-US" sz="1800" b="0" i="0" u="none" strike="noStrike" dirty="0">
                          <a:solidFill>
                            <a:srgbClr val="000000"/>
                          </a:solidFill>
                          <a:effectLst/>
                          <a:latin typeface="+mn-lt"/>
                        </a:rPr>
                        <a:t>Charges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800" b="0" i="0" u="none" strike="noStrike" dirty="0">
                          <a:solidFill>
                            <a:srgbClr val="000000"/>
                          </a:solidFill>
                          <a:effectLst/>
                          <a:latin typeface="+mn-lt"/>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800" b="0" i="0" u="none" strike="noStrike" dirty="0">
                          <a:solidFill>
                            <a:srgbClr val="000000"/>
                          </a:solidFill>
                          <a:effectLst/>
                          <a:latin typeface="+mn-lt"/>
                        </a:rPr>
                        <a:t>$1,113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800" b="0" i="0" u="none" strike="noStrike" dirty="0">
                          <a:solidFill>
                            <a:srgbClr val="000000"/>
                          </a:solidFill>
                          <a:effectLst/>
                          <a:latin typeface="+mn-lt"/>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800" b="0" i="0" u="none" strike="noStrike" dirty="0">
                          <a:solidFill>
                            <a:srgbClr val="000000"/>
                          </a:solidFill>
                          <a:effectLst/>
                          <a:latin typeface="+mn-lt"/>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456186160"/>
                  </a:ext>
                </a:extLst>
              </a:tr>
              <a:tr h="346462">
                <a:tc>
                  <a:txBody>
                    <a:bodyPr/>
                    <a:lstStyle/>
                    <a:p>
                      <a:pPr algn="l" fontAlgn="b"/>
                      <a:r>
                        <a:rPr lang="en-US" sz="1800" b="1" i="0" u="none" strike="noStrike" dirty="0">
                          <a:solidFill>
                            <a:srgbClr val="FFFFFF"/>
                          </a:solidFill>
                          <a:effectLst/>
                          <a:latin typeface="+mn-lt"/>
                        </a:rPr>
                        <a:t>Grand 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F3B57"/>
                    </a:solidFill>
                  </a:tcPr>
                </a:tc>
                <a:tc>
                  <a:txBody>
                    <a:bodyPr/>
                    <a:lstStyle/>
                    <a:p>
                      <a:pPr algn="ctr" fontAlgn="b"/>
                      <a:r>
                        <a:rPr lang="en-US" sz="1800" b="1" i="0" u="none" strike="noStrike" dirty="0">
                          <a:solidFill>
                            <a:srgbClr val="FFFFFF"/>
                          </a:solidFill>
                          <a:effectLst/>
                          <a:latin typeface="+mn-lt"/>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F3B57"/>
                    </a:solidFill>
                  </a:tcPr>
                </a:tc>
                <a:tc>
                  <a:txBody>
                    <a:bodyPr/>
                    <a:lstStyle/>
                    <a:p>
                      <a:pPr algn="ctr" fontAlgn="b"/>
                      <a:r>
                        <a:rPr lang="en-US" sz="1800" b="1" i="0" u="none" strike="noStrike" dirty="0">
                          <a:solidFill>
                            <a:srgbClr val="FFFFFF"/>
                          </a:solidFill>
                          <a:effectLst/>
                          <a:latin typeface="+mn-lt"/>
                        </a:rPr>
                        <a:t>$109,668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F3B57"/>
                    </a:solidFill>
                  </a:tcPr>
                </a:tc>
                <a:tc>
                  <a:txBody>
                    <a:bodyPr/>
                    <a:lstStyle/>
                    <a:p>
                      <a:pPr algn="ctr" fontAlgn="b"/>
                      <a:r>
                        <a:rPr lang="en-US" sz="1800" b="1" i="0" u="none" strike="noStrike" dirty="0">
                          <a:solidFill>
                            <a:srgbClr val="FFFFFF"/>
                          </a:solidFill>
                          <a:effectLst/>
                          <a:latin typeface="+mn-lt"/>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F3B57"/>
                    </a:solidFill>
                  </a:tcPr>
                </a:tc>
                <a:tc>
                  <a:txBody>
                    <a:bodyPr/>
                    <a:lstStyle/>
                    <a:p>
                      <a:pPr algn="ctr" fontAlgn="b"/>
                      <a:r>
                        <a:rPr lang="en-US" sz="1800" b="1" i="0" u="none" strike="noStrike" dirty="0">
                          <a:solidFill>
                            <a:srgbClr val="FFFFFF"/>
                          </a:solidFill>
                          <a:effectLst/>
                          <a:latin typeface="+mn-lt"/>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F3B57"/>
                    </a:solidFill>
                  </a:tcPr>
                </a:tc>
                <a:extLst>
                  <a:ext uri="{0D108BD9-81ED-4DB2-BD59-A6C34878D82A}">
                    <a16:rowId xmlns:a16="http://schemas.microsoft.com/office/drawing/2014/main" val="3946851085"/>
                  </a:ext>
                </a:extLst>
              </a:tr>
            </a:tbl>
          </a:graphicData>
        </a:graphic>
      </p:graphicFrame>
      <p:sp>
        <p:nvSpPr>
          <p:cNvPr id="2" name="Title 1"/>
          <p:cNvSpPr>
            <a:spLocks noGrp="1"/>
          </p:cNvSpPr>
          <p:nvPr>
            <p:ph type="title"/>
          </p:nvPr>
        </p:nvSpPr>
        <p:spPr>
          <a:xfrm>
            <a:off x="637749" y="442165"/>
            <a:ext cx="7886700" cy="709622"/>
          </a:xfrm>
        </p:spPr>
        <p:txBody>
          <a:bodyPr vert="horz" lIns="68580" tIns="34290" rIns="68580" bIns="34290" rtlCol="0" anchor="ctr">
            <a:normAutofit/>
          </a:bodyPr>
          <a:lstStyle/>
          <a:p>
            <a:pPr defTabSz="685800"/>
            <a:r>
              <a:rPr lang="en-US" dirty="0"/>
              <a:t>Monthly clinical denials</a:t>
            </a:r>
          </a:p>
        </p:txBody>
      </p:sp>
      <p:pic>
        <p:nvPicPr>
          <p:cNvPr id="12" name="Picture 11">
            <a:extLst>
              <a:ext uri="{FF2B5EF4-FFF2-40B4-BE49-F238E27FC236}">
                <a16:creationId xmlns:a16="http://schemas.microsoft.com/office/drawing/2014/main" id="{C416B88C-46DE-42BC-A3D4-0378EFFC9E3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632812" y="1856094"/>
            <a:ext cx="5741032" cy="3425589"/>
          </a:xfrm>
          <a:prstGeom prst="rect">
            <a:avLst/>
          </a:prstGeom>
        </p:spPr>
      </p:pic>
    </p:spTree>
    <p:extLst>
      <p:ext uri="{BB962C8B-B14F-4D97-AF65-F5344CB8AC3E}">
        <p14:creationId xmlns:p14="http://schemas.microsoft.com/office/powerpoint/2010/main" val="3926471556"/>
      </p:ext>
    </p:extLst>
  </p:cSld>
  <p:clrMapOvr>
    <a:masterClrMapping/>
  </p:clrMapOvr>
  <p:transition spd="slow" advTm="35066">
    <p:cove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486" y="451306"/>
            <a:ext cx="7719237" cy="683534"/>
          </a:xfrm>
        </p:spPr>
        <p:txBody>
          <a:bodyPr>
            <a:normAutofit/>
          </a:bodyPr>
          <a:lstStyle/>
          <a:p>
            <a:r>
              <a:rPr lang="en-US" dirty="0"/>
              <a:t>Clinical denials by payor </a:t>
            </a:r>
          </a:p>
        </p:txBody>
      </p:sp>
      <p:graphicFrame>
        <p:nvGraphicFramePr>
          <p:cNvPr id="10" name="Content Placeholder 9">
            <a:extLst>
              <a:ext uri="{FF2B5EF4-FFF2-40B4-BE49-F238E27FC236}">
                <a16:creationId xmlns:a16="http://schemas.microsoft.com/office/drawing/2014/main" id="{14FB92B8-0E89-4D68-8A7C-5C772DB6D3AF}"/>
              </a:ext>
            </a:extLst>
          </p:cNvPr>
          <p:cNvGraphicFramePr>
            <a:graphicFrameLocks noGrp="1"/>
          </p:cNvGraphicFramePr>
          <p:nvPr>
            <p:ph idx="1"/>
            <p:extLst>
              <p:ext uri="{D42A27DB-BD31-4B8C-83A1-F6EECF244321}">
                <p14:modId xmlns:p14="http://schemas.microsoft.com/office/powerpoint/2010/main" val="4258276943"/>
              </p:ext>
            </p:extLst>
          </p:nvPr>
        </p:nvGraphicFramePr>
        <p:xfrm>
          <a:off x="691486" y="1216728"/>
          <a:ext cx="10809028" cy="2212273"/>
        </p:xfrm>
        <a:graphic>
          <a:graphicData uri="http://schemas.openxmlformats.org/drawingml/2006/table">
            <a:tbl>
              <a:tblPr/>
              <a:tblGrid>
                <a:gridCol w="2888464">
                  <a:extLst>
                    <a:ext uri="{9D8B030D-6E8A-4147-A177-3AD203B41FA5}">
                      <a16:colId xmlns:a16="http://schemas.microsoft.com/office/drawing/2014/main" val="3765298395"/>
                    </a:ext>
                  </a:extLst>
                </a:gridCol>
                <a:gridCol w="2640188">
                  <a:extLst>
                    <a:ext uri="{9D8B030D-6E8A-4147-A177-3AD203B41FA5}">
                      <a16:colId xmlns:a16="http://schemas.microsoft.com/office/drawing/2014/main" val="790463610"/>
                    </a:ext>
                  </a:extLst>
                </a:gridCol>
                <a:gridCol w="2640188">
                  <a:extLst>
                    <a:ext uri="{9D8B030D-6E8A-4147-A177-3AD203B41FA5}">
                      <a16:colId xmlns:a16="http://schemas.microsoft.com/office/drawing/2014/main" val="897466962"/>
                    </a:ext>
                  </a:extLst>
                </a:gridCol>
                <a:gridCol w="2640188">
                  <a:extLst>
                    <a:ext uri="{9D8B030D-6E8A-4147-A177-3AD203B41FA5}">
                      <a16:colId xmlns:a16="http://schemas.microsoft.com/office/drawing/2014/main" val="1580097418"/>
                    </a:ext>
                  </a:extLst>
                </a:gridCol>
              </a:tblGrid>
              <a:tr h="316039">
                <a:tc>
                  <a:txBody>
                    <a:bodyPr/>
                    <a:lstStyle/>
                    <a:p>
                      <a:pPr algn="l" fontAlgn="b"/>
                      <a:r>
                        <a:rPr lang="en-US" sz="2000" b="1" i="0" u="none" strike="noStrike" dirty="0">
                          <a:solidFill>
                            <a:srgbClr val="FFFFFF"/>
                          </a:solidFill>
                          <a:effectLst/>
                          <a:latin typeface="Arial" panose="020B0604020202020204" pitchFamily="34" charset="0"/>
                          <a:cs typeface="Arial" panose="020B0604020202020204" pitchFamily="34" charset="0"/>
                        </a:rPr>
                        <a:t>Payor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2000" b="1" i="0" u="none" strike="noStrike" dirty="0">
                          <a:solidFill>
                            <a:srgbClr val="FFFFFF"/>
                          </a:solidFill>
                          <a:effectLst/>
                          <a:latin typeface="Arial" panose="020B0604020202020204" pitchFamily="34" charset="0"/>
                          <a:cs typeface="Arial" panose="020B0604020202020204" pitchFamily="34" charset="0"/>
                        </a:rPr>
                        <a:t>Total # Accts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2000" b="1" i="0" u="none" strike="noStrike" dirty="0">
                          <a:solidFill>
                            <a:srgbClr val="FFFFFF"/>
                          </a:solidFill>
                          <a:effectLst/>
                          <a:latin typeface="Arial" panose="020B0604020202020204" pitchFamily="34" charset="0"/>
                          <a:cs typeface="Arial" panose="020B0604020202020204" pitchFamily="34" charset="0"/>
                        </a:rPr>
                        <a:t>% of Total Denials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2000" b="1" i="0" u="none" strike="noStrike" dirty="0">
                          <a:solidFill>
                            <a:srgbClr val="FFFFFF"/>
                          </a:solidFill>
                          <a:effectLst/>
                          <a:latin typeface="Arial" panose="020B0604020202020204" pitchFamily="34" charset="0"/>
                          <a:cs typeface="Arial" panose="020B0604020202020204" pitchFamily="34" charset="0"/>
                        </a:rPr>
                        <a:t>Acct Balance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2524122002"/>
                  </a:ext>
                </a:extLst>
              </a:tr>
              <a:tr h="316039">
                <a:tc>
                  <a:txBody>
                    <a:bodyPr/>
                    <a:lstStyle/>
                    <a:p>
                      <a:pPr algn="l" fontAlgn="b"/>
                      <a:r>
                        <a:rPr lang="en-US" sz="2000" b="0" i="0" u="none" strike="noStrike" dirty="0">
                          <a:solidFill>
                            <a:srgbClr val="000000"/>
                          </a:solidFill>
                          <a:effectLst/>
                          <a:latin typeface="Arial" panose="020B0604020202020204" pitchFamily="34" charset="0"/>
                          <a:cs typeface="Arial" panose="020B0604020202020204" pitchFamily="34" charset="0"/>
                        </a:rPr>
                        <a:t>Aetna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Arial" panose="020B0604020202020204" pitchFamily="34" charset="0"/>
                          <a:cs typeface="Arial" panose="020B060402020202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Arial" panose="020B0604020202020204" pitchFamily="34" charset="0"/>
                          <a:cs typeface="Arial" panose="020B0604020202020204" pitchFamily="34" charset="0"/>
                        </a:rPr>
                        <a:t>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Arial" panose="020B0604020202020204" pitchFamily="34" charset="0"/>
                          <a:cs typeface="Arial" panose="020B0604020202020204" pitchFamily="34" charset="0"/>
                        </a:rPr>
                        <a:t>$42,509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5321784"/>
                  </a:ext>
                </a:extLst>
              </a:tr>
              <a:tr h="316039">
                <a:tc>
                  <a:txBody>
                    <a:bodyPr/>
                    <a:lstStyle/>
                    <a:p>
                      <a:pPr algn="l" fontAlgn="b"/>
                      <a:r>
                        <a:rPr lang="en-US" sz="2000" b="0" i="0" u="none" strike="noStrike" dirty="0">
                          <a:solidFill>
                            <a:srgbClr val="000000"/>
                          </a:solidFill>
                          <a:effectLst/>
                          <a:latin typeface="Arial" panose="020B0604020202020204" pitchFamily="34" charset="0"/>
                          <a:cs typeface="Arial" panose="020B0604020202020204" pitchFamily="34" charset="0"/>
                        </a:rPr>
                        <a:t>BCBS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Arial" panose="020B0604020202020204" pitchFamily="34" charset="0"/>
                          <a:cs typeface="Arial" panose="020B060402020202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Arial" panose="020B0604020202020204" pitchFamily="34" charset="0"/>
                          <a:cs typeface="Arial" panose="020B0604020202020204" pitchFamily="34" charset="0"/>
                        </a:rPr>
                        <a:t>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Arial" panose="020B0604020202020204" pitchFamily="34" charset="0"/>
                          <a:cs typeface="Arial" panose="020B0604020202020204" pitchFamily="34" charset="0"/>
                        </a:rPr>
                        <a:t>$36,428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3552531"/>
                  </a:ext>
                </a:extLst>
              </a:tr>
              <a:tr h="316039">
                <a:tc>
                  <a:txBody>
                    <a:bodyPr/>
                    <a:lstStyle/>
                    <a:p>
                      <a:pPr algn="l" fontAlgn="b"/>
                      <a:r>
                        <a:rPr lang="en-US" sz="2000" b="0" i="0" u="none" strike="noStrike" dirty="0">
                          <a:solidFill>
                            <a:srgbClr val="000000"/>
                          </a:solidFill>
                          <a:effectLst/>
                          <a:latin typeface="Arial" panose="020B0604020202020204" pitchFamily="34" charset="0"/>
                          <a:cs typeface="Arial" panose="020B0604020202020204" pitchFamily="34" charset="0"/>
                        </a:rPr>
                        <a:t>UHC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Arial" panose="020B0604020202020204" pitchFamily="34" charset="0"/>
                          <a:cs typeface="Arial" panose="020B060402020202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Arial" panose="020B0604020202020204" pitchFamily="34" charset="0"/>
                          <a:cs typeface="Arial" panose="020B0604020202020204" pitchFamily="34" charset="0"/>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Arial" panose="020B0604020202020204" pitchFamily="34" charset="0"/>
                          <a:cs typeface="Arial" panose="020B0604020202020204" pitchFamily="34" charset="0"/>
                        </a:rPr>
                        <a:t>$23,112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4931463"/>
                  </a:ext>
                </a:extLst>
              </a:tr>
              <a:tr h="316039">
                <a:tc>
                  <a:txBody>
                    <a:bodyPr/>
                    <a:lstStyle/>
                    <a:p>
                      <a:pPr algn="l" fontAlgn="b"/>
                      <a:r>
                        <a:rPr lang="en-US" sz="2000" b="0" i="0" u="none" strike="noStrike" dirty="0">
                          <a:solidFill>
                            <a:srgbClr val="000000"/>
                          </a:solidFill>
                          <a:effectLst/>
                          <a:latin typeface="Arial" panose="020B0604020202020204" pitchFamily="34" charset="0"/>
                          <a:cs typeface="Arial" panose="020B0604020202020204" pitchFamily="34" charset="0"/>
                        </a:rPr>
                        <a:t>Cigna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Arial" panose="020B0604020202020204" pitchFamily="34" charset="0"/>
                          <a:cs typeface="Arial" panose="020B060402020202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Arial" panose="020B0604020202020204" pitchFamily="34" charset="0"/>
                          <a:cs typeface="Arial" panose="020B060402020202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Arial" panose="020B0604020202020204" pitchFamily="34" charset="0"/>
                          <a:cs typeface="Arial" panose="020B0604020202020204" pitchFamily="34" charset="0"/>
                        </a:rPr>
                        <a:t>$3,432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9757423"/>
                  </a:ext>
                </a:extLst>
              </a:tr>
              <a:tr h="316039">
                <a:tc>
                  <a:txBody>
                    <a:bodyPr/>
                    <a:lstStyle/>
                    <a:p>
                      <a:pPr algn="l" fontAlgn="b"/>
                      <a:r>
                        <a:rPr lang="en-US" sz="2000" b="0" i="0" u="none" strike="noStrike" dirty="0">
                          <a:solidFill>
                            <a:srgbClr val="000000"/>
                          </a:solidFill>
                          <a:effectLst/>
                          <a:latin typeface="Arial" panose="020B0604020202020204" pitchFamily="34" charset="0"/>
                          <a:cs typeface="Arial" panose="020B0604020202020204" pitchFamily="34" charset="0"/>
                        </a:rPr>
                        <a:t>Humana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Arial" panose="020B0604020202020204" pitchFamily="34" charset="0"/>
                          <a:cs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Arial" panose="020B0604020202020204" pitchFamily="34" charset="0"/>
                          <a:cs typeface="Arial" panose="020B060402020202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Arial" panose="020B0604020202020204" pitchFamily="34" charset="0"/>
                          <a:cs typeface="Arial" panose="020B0604020202020204" pitchFamily="34" charset="0"/>
                        </a:rPr>
                        <a:t>$4,187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5660652"/>
                  </a:ext>
                </a:extLst>
              </a:tr>
              <a:tr h="316039">
                <a:tc>
                  <a:txBody>
                    <a:bodyPr/>
                    <a:lstStyle/>
                    <a:p>
                      <a:pPr algn="l" fontAlgn="b"/>
                      <a:r>
                        <a:rPr lang="en-US" sz="2000" b="1" i="0" u="none" strike="noStrike" dirty="0">
                          <a:solidFill>
                            <a:srgbClr val="FFFFFF"/>
                          </a:solidFill>
                          <a:effectLst/>
                          <a:latin typeface="Arial" panose="020B0604020202020204" pitchFamily="34" charset="0"/>
                          <a:cs typeface="Arial" panose="020B0604020202020204" pitchFamily="34" charset="0"/>
                        </a:rPr>
                        <a:t>Grand 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2000" b="1" i="0" u="none" strike="noStrike" dirty="0">
                          <a:solidFill>
                            <a:srgbClr val="FFFFFF"/>
                          </a:solidFill>
                          <a:effectLst/>
                          <a:latin typeface="Arial" panose="020B0604020202020204" pitchFamily="34" charset="0"/>
                          <a:cs typeface="Arial" panose="020B0604020202020204" pitchFamily="34" charset="0"/>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2000" b="1" i="0" u="none" strike="noStrike" dirty="0">
                          <a:solidFill>
                            <a:srgbClr val="FFFFFF"/>
                          </a:solidFill>
                          <a:effectLst/>
                          <a:latin typeface="Arial" panose="020B0604020202020204" pitchFamily="34" charset="0"/>
                          <a:cs typeface="Arial" panose="020B0604020202020204" pitchFamily="34" charset="0"/>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2000" b="1" i="0" u="none" strike="noStrike" dirty="0">
                          <a:solidFill>
                            <a:srgbClr val="FFFFFF"/>
                          </a:solidFill>
                          <a:effectLst/>
                          <a:latin typeface="Arial" panose="020B0604020202020204" pitchFamily="34" charset="0"/>
                          <a:cs typeface="Arial" panose="020B0604020202020204" pitchFamily="34" charset="0"/>
                        </a:rPr>
                        <a:t>$109,668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2179337260"/>
                  </a:ext>
                </a:extLst>
              </a:tr>
            </a:tbl>
          </a:graphicData>
        </a:graphic>
      </p:graphicFrame>
      <p:graphicFrame>
        <p:nvGraphicFramePr>
          <p:cNvPr id="11" name="Chart 10">
            <a:extLst>
              <a:ext uri="{FF2B5EF4-FFF2-40B4-BE49-F238E27FC236}">
                <a16:creationId xmlns:a16="http://schemas.microsoft.com/office/drawing/2014/main" id="{E2BA645F-5C05-44F1-9A76-ADB8B1A83F96}"/>
              </a:ext>
            </a:extLst>
          </p:cNvPr>
          <p:cNvGraphicFramePr>
            <a:graphicFrameLocks/>
          </p:cNvGraphicFramePr>
          <p:nvPr>
            <p:extLst>
              <p:ext uri="{D42A27DB-BD31-4B8C-83A1-F6EECF244321}">
                <p14:modId xmlns:p14="http://schemas.microsoft.com/office/powerpoint/2010/main" val="3035126496"/>
              </p:ext>
            </p:extLst>
          </p:nvPr>
        </p:nvGraphicFramePr>
        <p:xfrm>
          <a:off x="1691817" y="3569104"/>
          <a:ext cx="8462118" cy="249582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11929571"/>
      </p:ext>
    </p:extLst>
  </p:cSld>
  <p:clrMapOvr>
    <a:masterClrMapping/>
  </p:clrMapOvr>
  <p:transition spd="slow" advTm="20309">
    <p:cove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7680C-520B-4DEC-8779-55CCFE4091D2}"/>
              </a:ext>
            </a:extLst>
          </p:cNvPr>
          <p:cNvSpPr>
            <a:spLocks noGrp="1"/>
          </p:cNvSpPr>
          <p:nvPr>
            <p:ph type="title"/>
          </p:nvPr>
        </p:nvSpPr>
        <p:spPr>
          <a:xfrm>
            <a:off x="643089" y="499911"/>
            <a:ext cx="5937584" cy="708661"/>
          </a:xfrm>
        </p:spPr>
        <p:txBody>
          <a:bodyPr>
            <a:noAutofit/>
          </a:bodyPr>
          <a:lstStyle/>
          <a:p>
            <a:r>
              <a:rPr lang="en-US" dirty="0"/>
              <a:t>Monthly clinical denials</a:t>
            </a:r>
          </a:p>
        </p:txBody>
      </p:sp>
      <p:graphicFrame>
        <p:nvGraphicFramePr>
          <p:cNvPr id="3" name="Table 2">
            <a:extLst>
              <a:ext uri="{FF2B5EF4-FFF2-40B4-BE49-F238E27FC236}">
                <a16:creationId xmlns:a16="http://schemas.microsoft.com/office/drawing/2014/main" id="{7C4D8843-D689-4913-BFD9-9BBD019817ED}"/>
              </a:ext>
            </a:extLst>
          </p:cNvPr>
          <p:cNvGraphicFramePr>
            <a:graphicFrameLocks noGrp="1"/>
          </p:cNvGraphicFramePr>
          <p:nvPr>
            <p:extLst>
              <p:ext uri="{D42A27DB-BD31-4B8C-83A1-F6EECF244321}">
                <p14:modId xmlns:p14="http://schemas.microsoft.com/office/powerpoint/2010/main" val="2521351282"/>
              </p:ext>
            </p:extLst>
          </p:nvPr>
        </p:nvGraphicFramePr>
        <p:xfrm>
          <a:off x="480542" y="1175198"/>
          <a:ext cx="6262678" cy="5149513"/>
        </p:xfrm>
        <a:graphic>
          <a:graphicData uri="http://schemas.openxmlformats.org/drawingml/2006/table">
            <a:tbl>
              <a:tblPr/>
              <a:tblGrid>
                <a:gridCol w="2727908">
                  <a:extLst>
                    <a:ext uri="{9D8B030D-6E8A-4147-A177-3AD203B41FA5}">
                      <a16:colId xmlns:a16="http://schemas.microsoft.com/office/drawing/2014/main" val="1228906580"/>
                    </a:ext>
                  </a:extLst>
                </a:gridCol>
                <a:gridCol w="1446663">
                  <a:extLst>
                    <a:ext uri="{9D8B030D-6E8A-4147-A177-3AD203B41FA5}">
                      <a16:colId xmlns:a16="http://schemas.microsoft.com/office/drawing/2014/main" val="2108394213"/>
                    </a:ext>
                  </a:extLst>
                </a:gridCol>
                <a:gridCol w="828069">
                  <a:extLst>
                    <a:ext uri="{9D8B030D-6E8A-4147-A177-3AD203B41FA5}">
                      <a16:colId xmlns:a16="http://schemas.microsoft.com/office/drawing/2014/main" val="2495960555"/>
                    </a:ext>
                  </a:extLst>
                </a:gridCol>
                <a:gridCol w="1260038">
                  <a:extLst>
                    <a:ext uri="{9D8B030D-6E8A-4147-A177-3AD203B41FA5}">
                      <a16:colId xmlns:a16="http://schemas.microsoft.com/office/drawing/2014/main" val="3073711731"/>
                    </a:ext>
                  </a:extLst>
                </a:gridCol>
              </a:tblGrid>
              <a:tr h="773909">
                <a:tc>
                  <a:txBody>
                    <a:bodyPr/>
                    <a:lstStyle/>
                    <a:p>
                      <a:pPr algn="ctr" fontAlgn="b"/>
                      <a:r>
                        <a:rPr lang="en-US" sz="1400" b="1" i="0" u="none" strike="noStrike" dirty="0">
                          <a:solidFill>
                            <a:srgbClr val="FFFFFF"/>
                          </a:solidFill>
                          <a:effectLst/>
                          <a:latin typeface="+mn-lt"/>
                        </a:rPr>
                        <a:t>Denial Reasons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ctr" fontAlgn="b"/>
                      <a:r>
                        <a:rPr lang="en-US" sz="1400" b="1" i="0" u="none" strike="noStrike" dirty="0">
                          <a:solidFill>
                            <a:srgbClr val="FFFFFF"/>
                          </a:solidFill>
                          <a:effectLst/>
                          <a:latin typeface="+mn-lt"/>
                        </a:rPr>
                        <a:t>Account </a:t>
                      </a:r>
                    </a:p>
                    <a:p>
                      <a:pPr algn="ctr" fontAlgn="b"/>
                      <a:r>
                        <a:rPr lang="en-US" sz="1400" b="1" i="0" u="none" strike="noStrike" dirty="0">
                          <a:solidFill>
                            <a:srgbClr val="FFFFFF"/>
                          </a:solidFill>
                          <a:effectLst/>
                          <a:latin typeface="+mn-lt"/>
                        </a:rPr>
                        <a:t>Balance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ctr" fontAlgn="t"/>
                      <a:r>
                        <a:rPr lang="en-US" sz="1400" b="1" i="0" u="none" strike="noStrike" dirty="0">
                          <a:solidFill>
                            <a:srgbClr val="FFFFFF"/>
                          </a:solidFill>
                          <a:effectLst/>
                          <a:latin typeface="+mn-lt"/>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ctr" fontAlgn="t"/>
                      <a:r>
                        <a:rPr lang="en-US" sz="1400" b="1" i="0" u="none" strike="noStrike" dirty="0">
                          <a:solidFill>
                            <a:srgbClr val="FFFFFF"/>
                          </a:solidFill>
                          <a:effectLst/>
                          <a:latin typeface="+mn-lt"/>
                        </a:rPr>
                        <a:t>% Account Balance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extLst>
                  <a:ext uri="{0D108BD9-81ED-4DB2-BD59-A6C34878D82A}">
                    <a16:rowId xmlns:a16="http://schemas.microsoft.com/office/drawing/2014/main" val="68249566"/>
                  </a:ext>
                </a:extLst>
              </a:tr>
              <a:tr h="440268">
                <a:tc>
                  <a:txBody>
                    <a:bodyPr/>
                    <a:lstStyle/>
                    <a:p>
                      <a:pPr algn="l" fontAlgn="b"/>
                      <a:r>
                        <a:rPr lang="en-US" sz="1400" b="0" i="0" u="none" strike="noStrike" dirty="0">
                          <a:solidFill>
                            <a:srgbClr val="000000"/>
                          </a:solidFill>
                          <a:effectLst/>
                          <a:latin typeface="+mn-lt"/>
                        </a:rPr>
                        <a:t>Medical Necessity</a:t>
                      </a:r>
                    </a:p>
                  </a:txBody>
                  <a:tcPr marL="482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 $   2,318,195.91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rgbClr val="000000"/>
                          </a:solidFill>
                          <a:effectLst/>
                          <a:latin typeface="+mn-lt"/>
                        </a:rPr>
                        <a:t>110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rgbClr val="000000"/>
                          </a:solidFill>
                          <a:effectLst/>
                          <a:latin typeface="+mn-lt"/>
                        </a:rPr>
                        <a:t>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4732406"/>
                  </a:ext>
                </a:extLst>
              </a:tr>
              <a:tr h="440268">
                <a:tc>
                  <a:txBody>
                    <a:bodyPr/>
                    <a:lstStyle/>
                    <a:p>
                      <a:pPr algn="l" fontAlgn="b"/>
                      <a:r>
                        <a:rPr lang="en-US" sz="1400" b="0" i="0" u="none" strike="noStrike" dirty="0">
                          <a:solidFill>
                            <a:srgbClr val="000000"/>
                          </a:solidFill>
                          <a:effectLst/>
                          <a:latin typeface="+mn-lt"/>
                        </a:rPr>
                        <a:t>Authorization Missing </a:t>
                      </a:r>
                    </a:p>
                  </a:txBody>
                  <a:tcPr marL="482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 $      568,682.97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rgbClr val="000000"/>
                          </a:solidFill>
                          <a:effectLst/>
                          <a:latin typeface="+mn-lt"/>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rgbClr val="000000"/>
                          </a:solidFill>
                          <a:effectLst/>
                          <a:latin typeface="+mn-lt"/>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842035"/>
                  </a:ext>
                </a:extLst>
              </a:tr>
              <a:tr h="440268">
                <a:tc>
                  <a:txBody>
                    <a:bodyPr/>
                    <a:lstStyle/>
                    <a:p>
                      <a:pPr algn="l" fontAlgn="b"/>
                      <a:r>
                        <a:rPr lang="en-US" sz="1400" b="0" i="0" u="none" strike="noStrike" dirty="0">
                          <a:solidFill>
                            <a:srgbClr val="000000"/>
                          </a:solidFill>
                          <a:effectLst/>
                          <a:latin typeface="+mn-lt"/>
                        </a:rPr>
                        <a:t>Lack of Notification</a:t>
                      </a:r>
                    </a:p>
                  </a:txBody>
                  <a:tcPr marL="482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 $        96,358.67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rgbClr val="000000"/>
                          </a:solidFill>
                          <a:effectLst/>
                          <a:latin typeface="+mn-lt"/>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rgbClr val="000000"/>
                          </a:solidFill>
                          <a:effectLst/>
                          <a:latin typeface="+mn-lt"/>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2695542"/>
                  </a:ext>
                </a:extLst>
              </a:tr>
              <a:tr h="386954">
                <a:tc>
                  <a:txBody>
                    <a:bodyPr/>
                    <a:lstStyle/>
                    <a:p>
                      <a:pPr algn="l" fontAlgn="b"/>
                      <a:r>
                        <a:rPr lang="en-US" sz="1400" b="0" i="0" u="none" strike="noStrike" dirty="0">
                          <a:solidFill>
                            <a:srgbClr val="000000"/>
                          </a:solidFill>
                          <a:effectLst/>
                          <a:latin typeface="+mn-lt"/>
                        </a:rPr>
                        <a:t>Medical Necessity Partial DOS</a:t>
                      </a:r>
                    </a:p>
                  </a:txBody>
                  <a:tcPr marL="482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 $        43,427.06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rgbClr val="000000"/>
                          </a:solidFill>
                          <a:effectLst/>
                          <a:latin typeface="+mn-lt"/>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rgbClr val="000000"/>
                          </a:solidFill>
                          <a:effectLst/>
                          <a:latin typeface="+mn-lt"/>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5775176"/>
                  </a:ext>
                </a:extLst>
              </a:tr>
              <a:tr h="440268">
                <a:tc>
                  <a:txBody>
                    <a:bodyPr/>
                    <a:lstStyle/>
                    <a:p>
                      <a:pPr algn="l" fontAlgn="b"/>
                      <a:r>
                        <a:rPr lang="en-US" sz="1400" b="0" i="0" u="none" strike="noStrike" dirty="0">
                          <a:solidFill>
                            <a:srgbClr val="000000"/>
                          </a:solidFill>
                          <a:effectLst/>
                          <a:latin typeface="+mn-lt"/>
                        </a:rPr>
                        <a:t>Experimental/Investigational </a:t>
                      </a:r>
                    </a:p>
                  </a:txBody>
                  <a:tcPr marL="482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 $        37,344.30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rgbClr val="000000"/>
                          </a:solidFill>
                          <a:effectLst/>
                          <a:latin typeface="+mn-lt"/>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rgbClr val="000000"/>
                          </a:solidFill>
                          <a:effectLst/>
                          <a:latin typeface="+mn-lt"/>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1568237"/>
                  </a:ext>
                </a:extLst>
              </a:tr>
              <a:tr h="440268">
                <a:tc>
                  <a:txBody>
                    <a:bodyPr/>
                    <a:lstStyle/>
                    <a:p>
                      <a:pPr algn="l" fontAlgn="b"/>
                      <a:r>
                        <a:rPr lang="en-US" sz="1400" b="0" i="0" u="none" strike="noStrike" dirty="0">
                          <a:solidFill>
                            <a:srgbClr val="000000"/>
                          </a:solidFill>
                          <a:effectLst/>
                          <a:latin typeface="+mn-lt"/>
                        </a:rPr>
                        <a:t>Administrative</a:t>
                      </a:r>
                    </a:p>
                  </a:txBody>
                  <a:tcPr marL="482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 $        34,414.31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rgbClr val="000000"/>
                          </a:solidFill>
                          <a:effectLst/>
                          <a:latin typeface="+mn-lt"/>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rgbClr val="000000"/>
                          </a:solidFill>
                          <a:effectLst/>
                          <a:latin typeface="+mn-lt"/>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2224599"/>
                  </a:ext>
                </a:extLst>
              </a:tr>
              <a:tr h="440268">
                <a:tc>
                  <a:txBody>
                    <a:bodyPr/>
                    <a:lstStyle/>
                    <a:p>
                      <a:pPr algn="l" fontAlgn="b"/>
                      <a:r>
                        <a:rPr lang="en-US" sz="1400" b="0" i="0" u="none" strike="noStrike" dirty="0">
                          <a:solidFill>
                            <a:srgbClr val="000000"/>
                          </a:solidFill>
                          <a:effectLst/>
                          <a:latin typeface="+mn-lt"/>
                        </a:rPr>
                        <a:t>Charges</a:t>
                      </a:r>
                    </a:p>
                  </a:txBody>
                  <a:tcPr marL="482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 $        23,361.12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rgbClr val="000000"/>
                          </a:solidFill>
                          <a:effectLst/>
                          <a:latin typeface="+mn-lt"/>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rgbClr val="000000"/>
                          </a:solidFill>
                          <a:effectLst/>
                          <a:latin typeface="+mn-lt"/>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0695984"/>
                  </a:ext>
                </a:extLst>
              </a:tr>
              <a:tr h="466506">
                <a:tc>
                  <a:txBody>
                    <a:bodyPr/>
                    <a:lstStyle/>
                    <a:p>
                      <a:pPr algn="l" fontAlgn="b"/>
                      <a:r>
                        <a:rPr lang="en-US" sz="1400" b="0" i="0" u="none" strike="noStrike" dirty="0">
                          <a:solidFill>
                            <a:srgbClr val="000000"/>
                          </a:solidFill>
                          <a:effectLst/>
                          <a:latin typeface="+mn-lt"/>
                        </a:rPr>
                        <a:t>Authorization Obtained for Different Service</a:t>
                      </a:r>
                    </a:p>
                  </a:txBody>
                  <a:tcPr marL="482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 $        18,551.66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rgbClr val="000000"/>
                          </a:solidFill>
                          <a:effectLst/>
                          <a:latin typeface="+mn-lt"/>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rgbClr val="000000"/>
                          </a:solidFill>
                          <a:effectLst/>
                          <a:latin typeface="+mn-lt"/>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0452601"/>
                  </a:ext>
                </a:extLst>
              </a:tr>
              <a:tr h="440268">
                <a:tc>
                  <a:txBody>
                    <a:bodyPr/>
                    <a:lstStyle/>
                    <a:p>
                      <a:pPr algn="l" fontAlgn="b"/>
                      <a:r>
                        <a:rPr lang="en-US" sz="1400" b="0" i="0" u="none" strike="noStrike" dirty="0">
                          <a:solidFill>
                            <a:srgbClr val="000000"/>
                          </a:solidFill>
                          <a:effectLst/>
                          <a:latin typeface="+mn-lt"/>
                        </a:rPr>
                        <a:t>Clinical Validation</a:t>
                      </a:r>
                    </a:p>
                  </a:txBody>
                  <a:tcPr marL="482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 $        16,362.24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rgbClr val="000000"/>
                          </a:solidFill>
                          <a:effectLst/>
                          <a:latin typeface="+mn-lt"/>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rgbClr val="000000"/>
                          </a:solidFill>
                          <a:effectLst/>
                          <a:latin typeface="+mn-lt"/>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8651634"/>
                  </a:ext>
                </a:extLst>
              </a:tr>
              <a:tr h="440268">
                <a:tc>
                  <a:txBody>
                    <a:bodyPr/>
                    <a:lstStyle/>
                    <a:p>
                      <a:pPr algn="ctr" fontAlgn="b"/>
                      <a:r>
                        <a:rPr lang="en-US" sz="1400" b="1" i="0" u="none" strike="noStrike" dirty="0">
                          <a:solidFill>
                            <a:srgbClr val="FFFFFF"/>
                          </a:solidFill>
                          <a:effectLst/>
                          <a:latin typeface="+mn-lt"/>
                        </a:rPr>
                        <a:t>Grand 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ctr" fontAlgn="b"/>
                      <a:r>
                        <a:rPr lang="en-US" sz="1400" b="1" i="0" u="none" strike="noStrike" dirty="0">
                          <a:solidFill>
                            <a:srgbClr val="FFFFFF"/>
                          </a:solidFill>
                          <a:effectLst/>
                          <a:latin typeface="+mn-lt"/>
                        </a:rPr>
                        <a:t> $        3,164,314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ctr" fontAlgn="t"/>
                      <a:r>
                        <a:rPr lang="en-US" sz="1400" b="1" i="0" u="none" strike="noStrike" dirty="0">
                          <a:solidFill>
                            <a:srgbClr val="FFFFFF"/>
                          </a:solidFill>
                          <a:effectLst/>
                          <a:latin typeface="+mn-lt"/>
                        </a:rPr>
                        <a:t>147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ctr" fontAlgn="t"/>
                      <a:r>
                        <a:rPr lang="en-US" sz="1400" b="1" i="0" u="none" strike="noStrike" dirty="0">
                          <a:solidFill>
                            <a:srgbClr val="FFFFFF"/>
                          </a:solidFill>
                          <a:effectLst/>
                          <a:latin typeface="+mn-lt"/>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extLst>
                  <a:ext uri="{0D108BD9-81ED-4DB2-BD59-A6C34878D82A}">
                    <a16:rowId xmlns:a16="http://schemas.microsoft.com/office/drawing/2014/main" val="3597775049"/>
                  </a:ext>
                </a:extLst>
              </a:tr>
            </a:tbl>
          </a:graphicData>
        </a:graphic>
      </p:graphicFrame>
      <p:pic>
        <p:nvPicPr>
          <p:cNvPr id="10" name="Picture 9">
            <a:extLst>
              <a:ext uri="{FF2B5EF4-FFF2-40B4-BE49-F238E27FC236}">
                <a16:creationId xmlns:a16="http://schemas.microsoft.com/office/drawing/2014/main" id="{CAC4096B-33AC-4222-80C4-C288A4263E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82087" y="1436914"/>
            <a:ext cx="5309913" cy="4311197"/>
          </a:xfrm>
          <a:prstGeom prst="rect">
            <a:avLst/>
          </a:prstGeom>
        </p:spPr>
      </p:pic>
    </p:spTree>
    <p:extLst>
      <p:ext uri="{BB962C8B-B14F-4D97-AF65-F5344CB8AC3E}">
        <p14:creationId xmlns:p14="http://schemas.microsoft.com/office/powerpoint/2010/main" val="3470535588"/>
      </p:ext>
    </p:extLst>
  </p:cSld>
  <p:clrMapOvr>
    <a:masterClrMapping/>
  </p:clrMapOvr>
  <p:transition spd="slow" advTm="20480">
    <p:cove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90317-9250-47C9-958A-AAEC87C78097}"/>
              </a:ext>
            </a:extLst>
          </p:cNvPr>
          <p:cNvSpPr>
            <a:spLocks noGrp="1"/>
          </p:cNvSpPr>
          <p:nvPr>
            <p:ph type="title"/>
          </p:nvPr>
        </p:nvSpPr>
        <p:spPr>
          <a:xfrm>
            <a:off x="661292" y="475115"/>
            <a:ext cx="8644690" cy="703847"/>
          </a:xfrm>
        </p:spPr>
        <p:txBody>
          <a:bodyPr>
            <a:normAutofit/>
          </a:bodyPr>
          <a:lstStyle/>
          <a:p>
            <a:r>
              <a:rPr lang="en-US" dirty="0"/>
              <a:t>Monthly clinical denials by payor</a:t>
            </a:r>
          </a:p>
        </p:txBody>
      </p:sp>
      <p:sp>
        <p:nvSpPr>
          <p:cNvPr id="3" name="Content Placeholder 2">
            <a:extLst>
              <a:ext uri="{FF2B5EF4-FFF2-40B4-BE49-F238E27FC236}">
                <a16:creationId xmlns:a16="http://schemas.microsoft.com/office/drawing/2014/main" id="{66EB1566-9D15-4A9B-9766-F3B62D3FDA63}"/>
              </a:ext>
            </a:extLst>
          </p:cNvPr>
          <p:cNvSpPr>
            <a:spLocks noGrp="1"/>
          </p:cNvSpPr>
          <p:nvPr>
            <p:ph idx="1"/>
          </p:nvPr>
        </p:nvSpPr>
        <p:spPr>
          <a:xfrm>
            <a:off x="4892279" y="3566614"/>
            <a:ext cx="2972364" cy="374483"/>
          </a:xfrm>
        </p:spPr>
        <p:txBody>
          <a:bodyPr>
            <a:normAutofit fontScale="62500" lnSpcReduction="20000"/>
          </a:bodyPr>
          <a:lstStyle/>
          <a:p>
            <a:pPr marL="0" indent="0">
              <a:buNone/>
            </a:pPr>
            <a:endParaRPr lang="en-US" dirty="0"/>
          </a:p>
          <a:p>
            <a:pPr marL="0" indent="0">
              <a:buNone/>
            </a:pPr>
            <a:r>
              <a:rPr lang="en-US" dirty="0"/>
              <a:t> </a:t>
            </a:r>
          </a:p>
          <a:p>
            <a:pPr marL="0" indent="0">
              <a:buNone/>
            </a:pPr>
            <a:endParaRPr lang="en-US" dirty="0"/>
          </a:p>
        </p:txBody>
      </p:sp>
      <p:graphicFrame>
        <p:nvGraphicFramePr>
          <p:cNvPr id="4" name="Table 3">
            <a:extLst>
              <a:ext uri="{FF2B5EF4-FFF2-40B4-BE49-F238E27FC236}">
                <a16:creationId xmlns:a16="http://schemas.microsoft.com/office/drawing/2014/main" id="{7E9CEF2B-04D9-45DB-8199-4A5FC02DA4B6}"/>
              </a:ext>
            </a:extLst>
          </p:cNvPr>
          <p:cNvGraphicFramePr>
            <a:graphicFrameLocks noGrp="1"/>
          </p:cNvGraphicFramePr>
          <p:nvPr>
            <p:extLst>
              <p:ext uri="{D42A27DB-BD31-4B8C-83A1-F6EECF244321}">
                <p14:modId xmlns:p14="http://schemas.microsoft.com/office/powerpoint/2010/main" val="2974249758"/>
              </p:ext>
            </p:extLst>
          </p:nvPr>
        </p:nvGraphicFramePr>
        <p:xfrm>
          <a:off x="2565074" y="1071615"/>
          <a:ext cx="7061851" cy="5364480"/>
        </p:xfrm>
        <a:graphic>
          <a:graphicData uri="http://schemas.openxmlformats.org/drawingml/2006/table">
            <a:tbl>
              <a:tblPr/>
              <a:tblGrid>
                <a:gridCol w="3307639">
                  <a:extLst>
                    <a:ext uri="{9D8B030D-6E8A-4147-A177-3AD203B41FA5}">
                      <a16:colId xmlns:a16="http://schemas.microsoft.com/office/drawing/2014/main" val="1474141429"/>
                    </a:ext>
                  </a:extLst>
                </a:gridCol>
                <a:gridCol w="2607800">
                  <a:extLst>
                    <a:ext uri="{9D8B030D-6E8A-4147-A177-3AD203B41FA5}">
                      <a16:colId xmlns:a16="http://schemas.microsoft.com/office/drawing/2014/main" val="1629419282"/>
                    </a:ext>
                  </a:extLst>
                </a:gridCol>
                <a:gridCol w="1146412">
                  <a:extLst>
                    <a:ext uri="{9D8B030D-6E8A-4147-A177-3AD203B41FA5}">
                      <a16:colId xmlns:a16="http://schemas.microsoft.com/office/drawing/2014/main" val="1403255217"/>
                    </a:ext>
                  </a:extLst>
                </a:gridCol>
              </a:tblGrid>
              <a:tr h="154781">
                <a:tc>
                  <a:txBody>
                    <a:bodyPr/>
                    <a:lstStyle/>
                    <a:p>
                      <a:pPr algn="l" fontAlgn="b"/>
                      <a:r>
                        <a:rPr lang="en-US" sz="1100" b="1" i="0" u="none" strike="noStrike" dirty="0">
                          <a:solidFill>
                            <a:srgbClr val="FFFFFF"/>
                          </a:solidFill>
                          <a:effectLst/>
                          <a:latin typeface="+mn-lt"/>
                        </a:rPr>
                        <a:t>Denial Reasons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100" b="1" i="0" u="none" strike="noStrike" dirty="0">
                          <a:solidFill>
                            <a:srgbClr val="FFFFFF"/>
                          </a:solidFill>
                          <a:effectLst/>
                          <a:latin typeface="+mn-lt"/>
                        </a:rPr>
                        <a:t>Account Balance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US" sz="1100" b="1" i="0" u="none" strike="noStrike" dirty="0">
                          <a:solidFill>
                            <a:srgbClr val="FFFFFF"/>
                          </a:solidFill>
                          <a:effectLst/>
                          <a:latin typeface="+mn-lt"/>
                        </a:rPr>
                        <a:t>Total</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3142949364"/>
                  </a:ext>
                </a:extLst>
              </a:tr>
              <a:tr h="154781">
                <a:tc>
                  <a:txBody>
                    <a:bodyPr/>
                    <a:lstStyle/>
                    <a:p>
                      <a:pPr algn="l" fontAlgn="b"/>
                      <a:r>
                        <a:rPr lang="en-US" sz="1100" b="1" i="0" u="none" strike="noStrike" dirty="0">
                          <a:solidFill>
                            <a:srgbClr val="000000"/>
                          </a:solidFill>
                          <a:effectLst/>
                          <a:latin typeface="+mn-lt"/>
                        </a:rPr>
                        <a:t>Aetna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100" b="1" i="0" u="none" strike="noStrike" dirty="0">
                          <a:solidFill>
                            <a:srgbClr val="000000"/>
                          </a:solidFill>
                          <a:effectLst/>
                          <a:latin typeface="+mn-lt"/>
                        </a:rPr>
                        <a:t> $            541,431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1100" b="1" i="0" u="none" strike="noStrike" dirty="0">
                          <a:solidFill>
                            <a:srgbClr val="000000"/>
                          </a:solidFill>
                          <a:effectLst/>
                          <a:latin typeface="+mn-lt"/>
                        </a:rPr>
                        <a:t>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55396341"/>
                  </a:ext>
                </a:extLst>
              </a:tr>
              <a:tr h="154781">
                <a:tc>
                  <a:txBody>
                    <a:bodyPr/>
                    <a:lstStyle/>
                    <a:p>
                      <a:pPr algn="l" fontAlgn="b"/>
                      <a:r>
                        <a:rPr lang="en-US" sz="1100" b="0" i="0" u="none" strike="noStrike" dirty="0">
                          <a:solidFill>
                            <a:srgbClr val="000000"/>
                          </a:solidFill>
                          <a:effectLst/>
                          <a:latin typeface="+mn-lt"/>
                        </a:rPr>
                        <a:t>Medical Necessity</a:t>
                      </a:r>
                    </a:p>
                  </a:txBody>
                  <a:tcPr marL="72331"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mn-lt"/>
                        </a:rPr>
                        <a:t> $            457,802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dirty="0">
                          <a:solidFill>
                            <a:srgbClr val="000000"/>
                          </a:solidFill>
                          <a:effectLst/>
                          <a:latin typeface="+mn-lt"/>
                        </a:rPr>
                        <a:t>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7892127"/>
                  </a:ext>
                </a:extLst>
              </a:tr>
              <a:tr h="154781">
                <a:tc>
                  <a:txBody>
                    <a:bodyPr/>
                    <a:lstStyle/>
                    <a:p>
                      <a:pPr algn="l" fontAlgn="b"/>
                      <a:r>
                        <a:rPr lang="en-US" sz="1100" b="0" i="0" u="none" strike="noStrike" dirty="0">
                          <a:solidFill>
                            <a:srgbClr val="000000"/>
                          </a:solidFill>
                          <a:effectLst/>
                          <a:latin typeface="+mn-lt"/>
                        </a:rPr>
                        <a:t>Authorization Missing </a:t>
                      </a:r>
                    </a:p>
                  </a:txBody>
                  <a:tcPr marL="72331"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mn-lt"/>
                        </a:rPr>
                        <a:t> $              57,425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dirty="0">
                          <a:solidFill>
                            <a:srgbClr val="000000"/>
                          </a:solidFill>
                          <a:effectLst/>
                          <a:latin typeface="+mn-lt"/>
                        </a:rPr>
                        <a:t>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4699608"/>
                  </a:ext>
                </a:extLst>
              </a:tr>
              <a:tr h="154781">
                <a:tc>
                  <a:txBody>
                    <a:bodyPr/>
                    <a:lstStyle/>
                    <a:p>
                      <a:pPr algn="l" fontAlgn="b"/>
                      <a:r>
                        <a:rPr lang="en-US" sz="1100" b="0" i="0" u="none" strike="noStrike" dirty="0">
                          <a:solidFill>
                            <a:srgbClr val="000000"/>
                          </a:solidFill>
                          <a:effectLst/>
                          <a:latin typeface="+mn-lt"/>
                        </a:rPr>
                        <a:t>Administrative</a:t>
                      </a:r>
                    </a:p>
                  </a:txBody>
                  <a:tcPr marL="72331"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mn-lt"/>
                        </a:rPr>
                        <a:t> $              12,537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dirty="0">
                          <a:solidFill>
                            <a:srgbClr val="000000"/>
                          </a:solidFill>
                          <a:effectLst/>
                          <a:latin typeface="+mn-lt"/>
                        </a:rPr>
                        <a:t>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402725"/>
                  </a:ext>
                </a:extLst>
              </a:tr>
              <a:tr h="154781">
                <a:tc>
                  <a:txBody>
                    <a:bodyPr/>
                    <a:lstStyle/>
                    <a:p>
                      <a:pPr algn="l" fontAlgn="b"/>
                      <a:r>
                        <a:rPr lang="en-US" sz="1100" b="0" i="0" u="none" strike="noStrike" dirty="0">
                          <a:solidFill>
                            <a:srgbClr val="000000"/>
                          </a:solidFill>
                          <a:effectLst/>
                          <a:latin typeface="+mn-lt"/>
                        </a:rPr>
                        <a:t>Authorization Obtained for Different Service</a:t>
                      </a:r>
                    </a:p>
                  </a:txBody>
                  <a:tcPr marL="72331"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mn-lt"/>
                        </a:rPr>
                        <a:t> $              11,235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dirty="0">
                          <a:solidFill>
                            <a:srgbClr val="000000"/>
                          </a:solidFill>
                          <a:effectLst/>
                          <a:latin typeface="+mn-lt"/>
                        </a:rPr>
                        <a:t>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5856600"/>
                  </a:ext>
                </a:extLst>
              </a:tr>
              <a:tr h="154781">
                <a:tc>
                  <a:txBody>
                    <a:bodyPr/>
                    <a:lstStyle/>
                    <a:p>
                      <a:pPr algn="l" fontAlgn="b"/>
                      <a:r>
                        <a:rPr lang="en-US" sz="1100" b="0" i="0" u="none" strike="noStrike" dirty="0">
                          <a:solidFill>
                            <a:srgbClr val="000000"/>
                          </a:solidFill>
                          <a:effectLst/>
                          <a:latin typeface="+mn-lt"/>
                        </a:rPr>
                        <a:t>Medical Necessity Partial DOS</a:t>
                      </a:r>
                    </a:p>
                  </a:txBody>
                  <a:tcPr marL="72331"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mn-lt"/>
                        </a:rPr>
                        <a:t> $                2,432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dirty="0">
                          <a:solidFill>
                            <a:srgbClr val="000000"/>
                          </a:solidFill>
                          <a:effectLst/>
                          <a:latin typeface="+mn-lt"/>
                        </a:rPr>
                        <a:t>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7101538"/>
                  </a:ext>
                </a:extLst>
              </a:tr>
              <a:tr h="154781">
                <a:tc>
                  <a:txBody>
                    <a:bodyPr/>
                    <a:lstStyle/>
                    <a:p>
                      <a:pPr algn="l" fontAlgn="b"/>
                      <a:r>
                        <a:rPr lang="en-US" sz="1100" b="1" i="0" u="none" strike="noStrike" dirty="0">
                          <a:solidFill>
                            <a:srgbClr val="000000"/>
                          </a:solidFill>
                          <a:effectLst/>
                          <a:latin typeface="+mn-lt"/>
                        </a:rPr>
                        <a:t>Amerigroup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100" b="1" i="0" u="none" strike="noStrike" dirty="0">
                          <a:solidFill>
                            <a:srgbClr val="000000"/>
                          </a:solidFill>
                          <a:effectLst/>
                          <a:latin typeface="+mn-lt"/>
                        </a:rPr>
                        <a:t> $            554,863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1100" b="1" i="0" u="none" strike="noStrike" dirty="0">
                          <a:solidFill>
                            <a:srgbClr val="000000"/>
                          </a:solidFill>
                          <a:effectLst/>
                          <a:latin typeface="+mn-lt"/>
                        </a:rPr>
                        <a:t>22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100884503"/>
                  </a:ext>
                </a:extLst>
              </a:tr>
              <a:tr h="154781">
                <a:tc>
                  <a:txBody>
                    <a:bodyPr/>
                    <a:lstStyle/>
                    <a:p>
                      <a:pPr algn="l" fontAlgn="b"/>
                      <a:r>
                        <a:rPr lang="en-US" sz="1100" b="0" i="0" u="none" strike="noStrike" dirty="0">
                          <a:solidFill>
                            <a:srgbClr val="000000"/>
                          </a:solidFill>
                          <a:effectLst/>
                          <a:latin typeface="+mn-lt"/>
                        </a:rPr>
                        <a:t>Medical Necessity</a:t>
                      </a:r>
                    </a:p>
                  </a:txBody>
                  <a:tcPr marL="72331"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mn-lt"/>
                        </a:rPr>
                        <a:t> $            478,339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dirty="0">
                          <a:solidFill>
                            <a:srgbClr val="000000"/>
                          </a:solidFill>
                          <a:effectLst/>
                          <a:latin typeface="+mn-lt"/>
                        </a:rPr>
                        <a:t>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7199871"/>
                  </a:ext>
                </a:extLst>
              </a:tr>
              <a:tr h="149966">
                <a:tc>
                  <a:txBody>
                    <a:bodyPr/>
                    <a:lstStyle/>
                    <a:p>
                      <a:pPr algn="l" fontAlgn="b"/>
                      <a:r>
                        <a:rPr lang="en-US" sz="1100" b="0" i="0" u="none" strike="noStrike" dirty="0">
                          <a:solidFill>
                            <a:srgbClr val="000000"/>
                          </a:solidFill>
                          <a:effectLst/>
                          <a:latin typeface="+mn-lt"/>
                        </a:rPr>
                        <a:t>Lack of Notification</a:t>
                      </a:r>
                    </a:p>
                  </a:txBody>
                  <a:tcPr marL="72331"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r>
                        <a:rPr lang="en-US" sz="1100" b="0" i="0" u="none" strike="noStrike" dirty="0">
                          <a:solidFill>
                            <a:srgbClr val="000000"/>
                          </a:solidFill>
                          <a:effectLst/>
                          <a:latin typeface="+mn-lt"/>
                        </a:rPr>
                        <a:t> $              64,664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t"/>
                      <a:r>
                        <a:rPr lang="en-US" sz="1100" b="0" i="0" u="none" strike="noStrike" dirty="0">
                          <a:solidFill>
                            <a:srgbClr val="000000"/>
                          </a:solidFill>
                          <a:effectLst/>
                          <a:latin typeface="+mn-lt"/>
                        </a:rPr>
                        <a:t>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409045476"/>
                  </a:ext>
                </a:extLst>
              </a:tr>
              <a:tr h="154781">
                <a:tc>
                  <a:txBody>
                    <a:bodyPr/>
                    <a:lstStyle/>
                    <a:p>
                      <a:pPr algn="l" fontAlgn="b"/>
                      <a:r>
                        <a:rPr lang="en-US" sz="1100" b="0" i="0" u="none" strike="noStrike" dirty="0">
                          <a:solidFill>
                            <a:srgbClr val="000000"/>
                          </a:solidFill>
                          <a:effectLst/>
                          <a:latin typeface="+mn-lt"/>
                        </a:rPr>
                        <a:t>Authorization Missing </a:t>
                      </a:r>
                    </a:p>
                  </a:txBody>
                  <a:tcPr marL="72331"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mn-lt"/>
                        </a:rPr>
                        <a:t> $              11,860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dirty="0">
                          <a:solidFill>
                            <a:srgbClr val="000000"/>
                          </a:solidFill>
                          <a:effectLst/>
                          <a:latin typeface="+mn-lt"/>
                        </a:rPr>
                        <a:t>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1429234"/>
                  </a:ext>
                </a:extLst>
              </a:tr>
              <a:tr h="154781">
                <a:tc>
                  <a:txBody>
                    <a:bodyPr/>
                    <a:lstStyle/>
                    <a:p>
                      <a:pPr algn="l" fontAlgn="b"/>
                      <a:r>
                        <a:rPr lang="en-US" sz="1100" b="1" i="0" u="none" strike="noStrike" dirty="0">
                          <a:solidFill>
                            <a:srgbClr val="000000"/>
                          </a:solidFill>
                          <a:effectLst/>
                          <a:latin typeface="+mn-lt"/>
                        </a:rPr>
                        <a:t>BCBS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100" b="1" i="0" u="none" strike="noStrike" dirty="0">
                          <a:solidFill>
                            <a:srgbClr val="000000"/>
                          </a:solidFill>
                          <a:effectLst/>
                          <a:latin typeface="+mn-lt"/>
                        </a:rPr>
                        <a:t> $            813,716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1100" b="1" i="0" u="none" strike="noStrike" dirty="0">
                          <a:solidFill>
                            <a:srgbClr val="000000"/>
                          </a:solidFill>
                          <a:effectLst/>
                          <a:latin typeface="+mn-lt"/>
                        </a:rPr>
                        <a:t>30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839734706"/>
                  </a:ext>
                </a:extLst>
              </a:tr>
              <a:tr h="154781">
                <a:tc>
                  <a:txBody>
                    <a:bodyPr/>
                    <a:lstStyle/>
                    <a:p>
                      <a:pPr algn="l" fontAlgn="b"/>
                      <a:r>
                        <a:rPr lang="en-US" sz="1100" b="0" i="0" u="none" strike="noStrike" dirty="0">
                          <a:solidFill>
                            <a:srgbClr val="000000"/>
                          </a:solidFill>
                          <a:effectLst/>
                          <a:latin typeface="+mn-lt"/>
                        </a:rPr>
                        <a:t>Medical Necessity</a:t>
                      </a:r>
                    </a:p>
                  </a:txBody>
                  <a:tcPr marL="72331"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mn-lt"/>
                        </a:rPr>
                        <a:t> $            556,279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dirty="0">
                          <a:solidFill>
                            <a:srgbClr val="000000"/>
                          </a:solidFill>
                          <a:effectLst/>
                          <a:latin typeface="+mn-lt"/>
                        </a:rPr>
                        <a:t>20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2289729"/>
                  </a:ext>
                </a:extLst>
              </a:tr>
              <a:tr h="154781">
                <a:tc>
                  <a:txBody>
                    <a:bodyPr/>
                    <a:lstStyle/>
                    <a:p>
                      <a:pPr algn="l" fontAlgn="b"/>
                      <a:r>
                        <a:rPr lang="en-US" sz="1100" b="0" i="0" u="none" strike="noStrike" dirty="0">
                          <a:solidFill>
                            <a:srgbClr val="000000"/>
                          </a:solidFill>
                          <a:effectLst/>
                          <a:latin typeface="+mn-lt"/>
                        </a:rPr>
                        <a:t>Authorization Missing </a:t>
                      </a:r>
                    </a:p>
                  </a:txBody>
                  <a:tcPr marL="72331"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mn-lt"/>
                        </a:rPr>
                        <a:t> $            195,869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dirty="0">
                          <a:solidFill>
                            <a:srgbClr val="000000"/>
                          </a:solidFill>
                          <a:effectLst/>
                          <a:latin typeface="+mn-lt"/>
                        </a:rPr>
                        <a:t>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5336510"/>
                  </a:ext>
                </a:extLst>
              </a:tr>
              <a:tr h="154781">
                <a:tc>
                  <a:txBody>
                    <a:bodyPr/>
                    <a:lstStyle/>
                    <a:p>
                      <a:pPr algn="l" fontAlgn="b"/>
                      <a:r>
                        <a:rPr lang="en-US" sz="1100" b="0" i="0" u="none" strike="noStrike" dirty="0">
                          <a:solidFill>
                            <a:srgbClr val="000000"/>
                          </a:solidFill>
                          <a:effectLst/>
                          <a:latin typeface="+mn-lt"/>
                        </a:rPr>
                        <a:t>Administrative</a:t>
                      </a:r>
                    </a:p>
                  </a:txBody>
                  <a:tcPr marL="72331"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mn-lt"/>
                        </a:rPr>
                        <a:t> $              21,877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dirty="0">
                          <a:solidFill>
                            <a:srgbClr val="000000"/>
                          </a:solidFill>
                          <a:effectLst/>
                          <a:latin typeface="+mn-lt"/>
                        </a:rPr>
                        <a:t>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6488231"/>
                  </a:ext>
                </a:extLst>
              </a:tr>
              <a:tr h="154781">
                <a:tc>
                  <a:txBody>
                    <a:bodyPr/>
                    <a:lstStyle/>
                    <a:p>
                      <a:pPr algn="l" fontAlgn="b"/>
                      <a:r>
                        <a:rPr lang="en-US" sz="1100" b="0" i="0" u="none" strike="noStrike" dirty="0">
                          <a:solidFill>
                            <a:srgbClr val="000000"/>
                          </a:solidFill>
                          <a:effectLst/>
                          <a:latin typeface="+mn-lt"/>
                        </a:rPr>
                        <a:t>Medical Necessity Partial DOS</a:t>
                      </a:r>
                    </a:p>
                  </a:txBody>
                  <a:tcPr marL="72331"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mn-lt"/>
                        </a:rPr>
                        <a:t> $              18,338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dirty="0">
                          <a:solidFill>
                            <a:srgbClr val="000000"/>
                          </a:solidFill>
                          <a:effectLst/>
                          <a:latin typeface="+mn-lt"/>
                        </a:rPr>
                        <a:t>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9339128"/>
                  </a:ext>
                </a:extLst>
              </a:tr>
              <a:tr h="154781">
                <a:tc>
                  <a:txBody>
                    <a:bodyPr/>
                    <a:lstStyle/>
                    <a:p>
                      <a:pPr algn="l" fontAlgn="b"/>
                      <a:r>
                        <a:rPr lang="en-US" sz="1100" b="0" i="0" u="none" strike="noStrike" dirty="0">
                          <a:solidFill>
                            <a:srgbClr val="000000"/>
                          </a:solidFill>
                          <a:effectLst/>
                          <a:latin typeface="+mn-lt"/>
                        </a:rPr>
                        <a:t>Clinical Validation</a:t>
                      </a:r>
                    </a:p>
                  </a:txBody>
                  <a:tcPr marL="72331"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mn-lt"/>
                        </a:rPr>
                        <a:t> $              16,362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dirty="0">
                          <a:solidFill>
                            <a:srgbClr val="000000"/>
                          </a:solidFill>
                          <a:effectLst/>
                          <a:latin typeface="+mn-lt"/>
                        </a:rPr>
                        <a:t>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7376005"/>
                  </a:ext>
                </a:extLst>
              </a:tr>
              <a:tr h="154781">
                <a:tc>
                  <a:txBody>
                    <a:bodyPr/>
                    <a:lstStyle/>
                    <a:p>
                      <a:pPr algn="l" fontAlgn="b"/>
                      <a:r>
                        <a:rPr lang="en-US" sz="1100" b="0" i="0" u="none" strike="noStrike" dirty="0">
                          <a:solidFill>
                            <a:schemeClr val="tx1"/>
                          </a:solidFill>
                          <a:effectLst/>
                          <a:latin typeface="+mn-lt"/>
                        </a:rPr>
                        <a:t>ED Visit Nonemergent </a:t>
                      </a:r>
                    </a:p>
                  </a:txBody>
                  <a:tcPr marL="36166"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chemeClr val="tx1"/>
                          </a:solidFill>
                          <a:effectLst/>
                          <a:latin typeface="+mn-lt"/>
                        </a:rPr>
                        <a:t> $                4,990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dirty="0">
                          <a:solidFill>
                            <a:schemeClr val="tx1"/>
                          </a:solidFill>
                          <a:effectLst/>
                          <a:latin typeface="+mn-lt"/>
                        </a:rPr>
                        <a:t>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0930351"/>
                  </a:ext>
                </a:extLst>
              </a:tr>
              <a:tr h="154781">
                <a:tc>
                  <a:txBody>
                    <a:bodyPr/>
                    <a:lstStyle/>
                    <a:p>
                      <a:pPr algn="l" fontAlgn="b"/>
                      <a:r>
                        <a:rPr lang="en-US" sz="1100" b="1" i="0" u="none" strike="noStrike" dirty="0">
                          <a:solidFill>
                            <a:srgbClr val="000000"/>
                          </a:solidFill>
                          <a:effectLst/>
                          <a:latin typeface="+mn-lt"/>
                        </a:rPr>
                        <a:t>Cigna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dirty="0">
                          <a:solidFill>
                            <a:srgbClr val="000000"/>
                          </a:solidFill>
                          <a:effectLst/>
                          <a:latin typeface="+mn-lt"/>
                        </a:rPr>
                        <a:t> $            162,148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1" i="0" u="none" strike="noStrike" dirty="0">
                          <a:solidFill>
                            <a:srgbClr val="000000"/>
                          </a:solidFill>
                          <a:effectLst/>
                          <a:latin typeface="+mn-lt"/>
                        </a:rPr>
                        <a:t>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6442842"/>
                  </a:ext>
                </a:extLst>
              </a:tr>
              <a:tr h="154781">
                <a:tc>
                  <a:txBody>
                    <a:bodyPr/>
                    <a:lstStyle/>
                    <a:p>
                      <a:pPr algn="l" fontAlgn="b"/>
                      <a:r>
                        <a:rPr lang="en-US" sz="1100" b="1" i="0" u="none" strike="noStrike" dirty="0">
                          <a:solidFill>
                            <a:srgbClr val="000000"/>
                          </a:solidFill>
                          <a:effectLst/>
                          <a:latin typeface="+mn-lt"/>
                        </a:rPr>
                        <a:t>Humana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dirty="0">
                          <a:solidFill>
                            <a:srgbClr val="000000"/>
                          </a:solidFill>
                          <a:effectLst/>
                          <a:latin typeface="+mn-lt"/>
                        </a:rPr>
                        <a:t> $            278,741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1" i="0" u="none" strike="noStrike" dirty="0">
                          <a:solidFill>
                            <a:srgbClr val="000000"/>
                          </a:solidFill>
                          <a:effectLst/>
                          <a:latin typeface="+mn-lt"/>
                        </a:rPr>
                        <a:t>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227328"/>
                  </a:ext>
                </a:extLst>
              </a:tr>
              <a:tr h="154781">
                <a:tc>
                  <a:txBody>
                    <a:bodyPr/>
                    <a:lstStyle/>
                    <a:p>
                      <a:pPr algn="l" fontAlgn="b"/>
                      <a:r>
                        <a:rPr lang="en-US" sz="1100" b="1" i="0" u="none" strike="noStrike" dirty="0">
                          <a:solidFill>
                            <a:srgbClr val="000000"/>
                          </a:solidFill>
                          <a:effectLst/>
                          <a:latin typeface="+mn-lt"/>
                        </a:rPr>
                        <a:t>Medicaid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dirty="0">
                          <a:solidFill>
                            <a:srgbClr val="000000"/>
                          </a:solidFill>
                          <a:effectLst/>
                          <a:latin typeface="+mn-lt"/>
                        </a:rPr>
                        <a:t> $              18,989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1" i="0" u="none" strike="noStrike" dirty="0">
                          <a:solidFill>
                            <a:srgbClr val="000000"/>
                          </a:solidFill>
                          <a:effectLst/>
                          <a:latin typeface="+mn-lt"/>
                        </a:rPr>
                        <a:t>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1312918"/>
                  </a:ext>
                </a:extLst>
              </a:tr>
              <a:tr h="154781">
                <a:tc>
                  <a:txBody>
                    <a:bodyPr/>
                    <a:lstStyle/>
                    <a:p>
                      <a:pPr algn="l" fontAlgn="b"/>
                      <a:r>
                        <a:rPr lang="en-US" sz="1100" b="1" i="0" u="none" strike="noStrike" dirty="0">
                          <a:solidFill>
                            <a:srgbClr val="000000"/>
                          </a:solidFill>
                          <a:effectLst/>
                          <a:latin typeface="+mn-lt"/>
                        </a:rPr>
                        <a:t>Medicare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dirty="0">
                          <a:solidFill>
                            <a:srgbClr val="000000"/>
                          </a:solidFill>
                          <a:effectLst/>
                          <a:latin typeface="+mn-lt"/>
                        </a:rPr>
                        <a:t> $                8,404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1" i="0" u="none" strike="noStrike" dirty="0">
                          <a:solidFill>
                            <a:srgbClr val="000000"/>
                          </a:solidFill>
                          <a:effectLst/>
                          <a:latin typeface="+mn-lt"/>
                        </a:rPr>
                        <a:t>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3713200"/>
                  </a:ext>
                </a:extLst>
              </a:tr>
              <a:tr h="154781">
                <a:tc>
                  <a:txBody>
                    <a:bodyPr/>
                    <a:lstStyle/>
                    <a:p>
                      <a:pPr algn="l" fontAlgn="b"/>
                      <a:r>
                        <a:rPr lang="en-US" sz="1100" b="1" i="0" u="none" strike="noStrike" dirty="0">
                          <a:solidFill>
                            <a:srgbClr val="000000"/>
                          </a:solidFill>
                          <a:effectLst/>
                          <a:latin typeface="+mn-lt"/>
                        </a:rPr>
                        <a:t>UHC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100" b="1" i="0" u="none" strike="noStrike" dirty="0">
                          <a:solidFill>
                            <a:srgbClr val="000000"/>
                          </a:solidFill>
                          <a:effectLst/>
                          <a:latin typeface="+mn-lt"/>
                        </a:rPr>
                        <a:t> $            726,479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1100" b="1" i="0" u="none" strike="noStrike" dirty="0">
                          <a:solidFill>
                            <a:srgbClr val="000000"/>
                          </a:solidFill>
                          <a:effectLst/>
                          <a:latin typeface="+mn-lt"/>
                        </a:rPr>
                        <a:t>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378357518"/>
                  </a:ext>
                </a:extLst>
              </a:tr>
              <a:tr h="154781">
                <a:tc>
                  <a:txBody>
                    <a:bodyPr/>
                    <a:lstStyle/>
                    <a:p>
                      <a:pPr algn="l" fontAlgn="b"/>
                      <a:r>
                        <a:rPr lang="en-US" sz="1100" b="0" i="0" u="none" strike="noStrike" dirty="0">
                          <a:solidFill>
                            <a:srgbClr val="000000"/>
                          </a:solidFill>
                          <a:effectLst/>
                          <a:latin typeface="+mn-lt"/>
                        </a:rPr>
                        <a:t>Medical Necessity</a:t>
                      </a:r>
                    </a:p>
                  </a:txBody>
                  <a:tcPr marL="72331"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mn-lt"/>
                        </a:rPr>
                        <a:t> $            537,236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dirty="0">
                          <a:solidFill>
                            <a:srgbClr val="000000"/>
                          </a:solidFill>
                          <a:effectLst/>
                          <a:latin typeface="+mn-lt"/>
                        </a:rPr>
                        <a:t>41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5278369"/>
                  </a:ext>
                </a:extLst>
              </a:tr>
              <a:tr h="154781">
                <a:tc>
                  <a:txBody>
                    <a:bodyPr/>
                    <a:lstStyle/>
                    <a:p>
                      <a:pPr algn="l" fontAlgn="b"/>
                      <a:r>
                        <a:rPr lang="en-US" sz="1100" b="0" i="0" u="none" strike="noStrike" dirty="0">
                          <a:solidFill>
                            <a:srgbClr val="000000"/>
                          </a:solidFill>
                          <a:effectLst/>
                          <a:latin typeface="+mn-lt"/>
                        </a:rPr>
                        <a:t>Authorization Missing </a:t>
                      </a:r>
                    </a:p>
                  </a:txBody>
                  <a:tcPr marL="72331"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mn-lt"/>
                        </a:rPr>
                        <a:t> $            154,896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dirty="0">
                          <a:solidFill>
                            <a:srgbClr val="000000"/>
                          </a:solidFill>
                          <a:effectLst/>
                          <a:latin typeface="+mn-lt"/>
                        </a:rPr>
                        <a:t>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8112034"/>
                  </a:ext>
                </a:extLst>
              </a:tr>
              <a:tr h="154781">
                <a:tc>
                  <a:txBody>
                    <a:bodyPr/>
                    <a:lstStyle/>
                    <a:p>
                      <a:pPr algn="l" fontAlgn="b"/>
                      <a:r>
                        <a:rPr lang="en-US" sz="1100" b="0" i="0" u="none" strike="noStrike" dirty="0">
                          <a:solidFill>
                            <a:srgbClr val="000000"/>
                          </a:solidFill>
                          <a:effectLst/>
                          <a:latin typeface="+mn-lt"/>
                        </a:rPr>
                        <a:t>Charges</a:t>
                      </a:r>
                    </a:p>
                  </a:txBody>
                  <a:tcPr marL="72331"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mn-lt"/>
                        </a:rPr>
                        <a:t> $              23,361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dirty="0">
                          <a:solidFill>
                            <a:srgbClr val="000000"/>
                          </a:solidFill>
                          <a:effectLst/>
                          <a:latin typeface="+mn-lt"/>
                        </a:rPr>
                        <a:t>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3585855"/>
                  </a:ext>
                </a:extLst>
              </a:tr>
              <a:tr h="154781">
                <a:tc>
                  <a:txBody>
                    <a:bodyPr/>
                    <a:lstStyle/>
                    <a:p>
                      <a:pPr algn="l" fontAlgn="b"/>
                      <a:r>
                        <a:rPr lang="en-US" sz="1100" b="0" i="0" u="none" strike="noStrike" dirty="0">
                          <a:solidFill>
                            <a:srgbClr val="000000"/>
                          </a:solidFill>
                          <a:effectLst/>
                          <a:latin typeface="+mn-lt"/>
                        </a:rPr>
                        <a:t>Authorization Obtained for Different Service</a:t>
                      </a:r>
                    </a:p>
                  </a:txBody>
                  <a:tcPr marL="72331"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mn-lt"/>
                        </a:rPr>
                        <a:t> $                7,317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dirty="0">
                          <a:solidFill>
                            <a:srgbClr val="000000"/>
                          </a:solidFill>
                          <a:effectLst/>
                          <a:latin typeface="+mn-lt"/>
                        </a:rPr>
                        <a:t>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4944158"/>
                  </a:ext>
                </a:extLst>
              </a:tr>
              <a:tr h="154781">
                <a:tc>
                  <a:txBody>
                    <a:bodyPr/>
                    <a:lstStyle/>
                    <a:p>
                      <a:pPr algn="l" fontAlgn="b"/>
                      <a:r>
                        <a:rPr lang="en-US" sz="1100" b="0" i="0" u="none" strike="noStrike" dirty="0">
                          <a:solidFill>
                            <a:srgbClr val="000000"/>
                          </a:solidFill>
                          <a:effectLst/>
                          <a:latin typeface="+mn-lt"/>
                        </a:rPr>
                        <a:t>Medical Necessity Partial DOS</a:t>
                      </a:r>
                    </a:p>
                  </a:txBody>
                  <a:tcPr marL="72331"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mn-lt"/>
                        </a:rPr>
                        <a:t> $                3,668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dirty="0">
                          <a:solidFill>
                            <a:srgbClr val="000000"/>
                          </a:solidFill>
                          <a:effectLst/>
                          <a:latin typeface="+mn-lt"/>
                        </a:rPr>
                        <a:t>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2814409"/>
                  </a:ext>
                </a:extLst>
              </a:tr>
              <a:tr h="154781">
                <a:tc>
                  <a:txBody>
                    <a:bodyPr/>
                    <a:lstStyle/>
                    <a:p>
                      <a:pPr algn="l" fontAlgn="b"/>
                      <a:r>
                        <a:rPr lang="en-US" sz="1100" b="1" i="0" u="none" strike="noStrike" dirty="0">
                          <a:solidFill>
                            <a:srgbClr val="000000"/>
                          </a:solidFill>
                          <a:effectLst/>
                          <a:latin typeface="+mn-lt"/>
                        </a:rPr>
                        <a:t>WellCare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dirty="0">
                          <a:solidFill>
                            <a:srgbClr val="000000"/>
                          </a:solidFill>
                          <a:effectLst/>
                          <a:latin typeface="+mn-lt"/>
                        </a:rPr>
                        <a:t> $              59,543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1" i="0" u="none" strike="noStrike" dirty="0">
                          <a:solidFill>
                            <a:srgbClr val="000000"/>
                          </a:solidFill>
                          <a:effectLst/>
                          <a:latin typeface="+mn-lt"/>
                        </a:rPr>
                        <a:t>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7235953"/>
                  </a:ext>
                </a:extLst>
              </a:tr>
              <a:tr h="154781">
                <a:tc>
                  <a:txBody>
                    <a:bodyPr/>
                    <a:lstStyle/>
                    <a:p>
                      <a:pPr algn="l" fontAlgn="b"/>
                      <a:r>
                        <a:rPr lang="en-US" sz="1100" b="0" i="0" u="none" strike="noStrike" dirty="0">
                          <a:solidFill>
                            <a:srgbClr val="000000"/>
                          </a:solidFill>
                          <a:effectLst/>
                          <a:latin typeface="+mn-lt"/>
                        </a:rPr>
                        <a:t>Lack of Notification</a:t>
                      </a:r>
                    </a:p>
                  </a:txBody>
                  <a:tcPr marL="72331"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r>
                        <a:rPr lang="en-US" sz="1100" b="0" i="0" u="none" strike="noStrike" dirty="0">
                          <a:solidFill>
                            <a:srgbClr val="000000"/>
                          </a:solidFill>
                          <a:effectLst/>
                          <a:latin typeface="+mn-lt"/>
                        </a:rPr>
                        <a:t> $              31,695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t"/>
                      <a:r>
                        <a:rPr lang="en-US" sz="1100" b="0" i="0" u="none" strike="noStrike" dirty="0">
                          <a:solidFill>
                            <a:srgbClr val="000000"/>
                          </a:solidFill>
                          <a:effectLst/>
                          <a:latin typeface="+mn-lt"/>
                        </a:rPr>
                        <a:t>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505743057"/>
                  </a:ext>
                </a:extLst>
              </a:tr>
              <a:tr h="154781">
                <a:tc>
                  <a:txBody>
                    <a:bodyPr/>
                    <a:lstStyle/>
                    <a:p>
                      <a:pPr algn="l" fontAlgn="b"/>
                      <a:r>
                        <a:rPr lang="en-US" sz="1100" b="0" i="0" u="none" strike="noStrike" dirty="0">
                          <a:solidFill>
                            <a:srgbClr val="000000"/>
                          </a:solidFill>
                          <a:effectLst/>
                          <a:latin typeface="+mn-lt"/>
                        </a:rPr>
                        <a:t>Medical Necessity</a:t>
                      </a:r>
                    </a:p>
                  </a:txBody>
                  <a:tcPr marL="72331"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mn-lt"/>
                        </a:rPr>
                        <a:t> $              27,848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dirty="0">
                          <a:solidFill>
                            <a:srgbClr val="000000"/>
                          </a:solidFill>
                          <a:effectLst/>
                          <a:latin typeface="+mn-lt"/>
                        </a:rPr>
                        <a:t>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3216043"/>
                  </a:ext>
                </a:extLst>
              </a:tr>
              <a:tr h="154781">
                <a:tc>
                  <a:txBody>
                    <a:bodyPr/>
                    <a:lstStyle/>
                    <a:p>
                      <a:pPr algn="l" fontAlgn="b"/>
                      <a:r>
                        <a:rPr lang="en-US" sz="1100" b="1" i="0" u="none" strike="noStrike" dirty="0">
                          <a:solidFill>
                            <a:srgbClr val="FFFFFF"/>
                          </a:solidFill>
                          <a:effectLst/>
                          <a:latin typeface="+mn-lt"/>
                        </a:rPr>
                        <a:t>Grand 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100" b="1" i="0" u="none" strike="noStrike" dirty="0">
                          <a:solidFill>
                            <a:srgbClr val="FFFFFF"/>
                          </a:solidFill>
                          <a:effectLst/>
                          <a:latin typeface="+mn-lt"/>
                        </a:rPr>
                        <a:t> $         3,164,314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US" sz="1100" b="1" i="0" u="none" strike="noStrike" dirty="0">
                          <a:solidFill>
                            <a:srgbClr val="FFFFFF"/>
                          </a:solidFill>
                          <a:effectLst/>
                          <a:latin typeface="+mn-lt"/>
                        </a:rPr>
                        <a:t>147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709969753"/>
                  </a:ext>
                </a:extLst>
              </a:tr>
            </a:tbl>
          </a:graphicData>
        </a:graphic>
      </p:graphicFrame>
    </p:spTree>
    <p:extLst>
      <p:ext uri="{BB962C8B-B14F-4D97-AF65-F5344CB8AC3E}">
        <p14:creationId xmlns:p14="http://schemas.microsoft.com/office/powerpoint/2010/main" val="1748687633"/>
      </p:ext>
    </p:extLst>
  </p:cSld>
  <p:clrMapOvr>
    <a:masterClrMapping/>
  </p:clrMapOvr>
  <p:transition spd="slow" advTm="23870">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9F21D468-DB32-42A7-B6A6-DA85A08EC599}"/>
              </a:ext>
            </a:extLst>
          </p:cNvPr>
          <p:cNvPicPr>
            <a:picLocks noChangeAspect="1"/>
          </p:cNvPicPr>
          <p:nvPr/>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16667" t="16626" r="16667" b="16494"/>
          <a:stretch/>
        </p:blipFill>
        <p:spPr>
          <a:xfrm>
            <a:off x="0" y="-13590"/>
            <a:ext cx="12192000" cy="6871589"/>
          </a:xfrm>
          <a:prstGeom prst="rect">
            <a:avLst/>
          </a:prstGeom>
        </p:spPr>
      </p:pic>
      <p:sp>
        <p:nvSpPr>
          <p:cNvPr id="2" name="Title 1"/>
          <p:cNvSpPr>
            <a:spLocks noGrp="1"/>
          </p:cNvSpPr>
          <p:nvPr>
            <p:ph type="title"/>
          </p:nvPr>
        </p:nvSpPr>
        <p:spPr>
          <a:xfrm>
            <a:off x="671945" y="484633"/>
            <a:ext cx="8229600" cy="680025"/>
          </a:xfrm>
        </p:spPr>
        <p:txBody>
          <a:bodyPr/>
          <a:lstStyle/>
          <a:p>
            <a:r>
              <a:rPr lang="en-US" dirty="0">
                <a:solidFill>
                  <a:schemeClr val="bg1"/>
                </a:solidFill>
              </a:rPr>
              <a:t>Agenda</a:t>
            </a:r>
          </a:p>
        </p:txBody>
      </p:sp>
      <p:pic>
        <p:nvPicPr>
          <p:cNvPr id="8" name="Picture 7">
            <a:extLst>
              <a:ext uri="{FF2B5EF4-FFF2-40B4-BE49-F238E27FC236}">
                <a16:creationId xmlns:a16="http://schemas.microsoft.com/office/drawing/2014/main" id="{FF55CC03-50C3-42A4-8AD3-159FD558B5A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5758" y="333941"/>
            <a:ext cx="10970748" cy="62333"/>
          </a:xfrm>
          <a:prstGeom prst="rect">
            <a:avLst/>
          </a:prstGeom>
        </p:spPr>
      </p:pic>
      <p:pic>
        <p:nvPicPr>
          <p:cNvPr id="4" name="Graphic 3">
            <a:extLst>
              <a:ext uri="{FF2B5EF4-FFF2-40B4-BE49-F238E27FC236}">
                <a16:creationId xmlns:a16="http://schemas.microsoft.com/office/drawing/2014/main" id="{4741D653-E80F-453B-8E06-6043ED9DDA7B}"/>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a:fillRect/>
          </a:stretch>
        </p:blipFill>
        <p:spPr>
          <a:xfrm>
            <a:off x="4905159" y="-602382"/>
            <a:ext cx="8229600" cy="8049174"/>
          </a:xfrm>
          <a:prstGeom prst="rect">
            <a:avLst/>
          </a:prstGeom>
        </p:spPr>
      </p:pic>
      <p:sp>
        <p:nvSpPr>
          <p:cNvPr id="9" name="TextBox 8">
            <a:extLst>
              <a:ext uri="{FF2B5EF4-FFF2-40B4-BE49-F238E27FC236}">
                <a16:creationId xmlns:a16="http://schemas.microsoft.com/office/drawing/2014/main" id="{4EF4B7F8-7149-49FE-A7A3-91D1872A2780}"/>
              </a:ext>
            </a:extLst>
          </p:cNvPr>
          <p:cNvSpPr txBox="1"/>
          <p:nvPr/>
        </p:nvSpPr>
        <p:spPr>
          <a:xfrm>
            <a:off x="11265500" y="6548398"/>
            <a:ext cx="696619" cy="246221"/>
          </a:xfrm>
          <a:prstGeom prst="rect">
            <a:avLst/>
          </a:prstGeom>
          <a:noFill/>
        </p:spPr>
        <p:txBody>
          <a:bodyPr wrap="square" lIns="0" rIns="0" rtlCol="0">
            <a:noAutofit/>
          </a:bodyPr>
          <a:lstStyle/>
          <a:p>
            <a:pPr algn="r"/>
            <a:fld id="{8EF3A903-7F25-E440-BA55-7115C69D9986}" type="slidenum">
              <a:rPr lang="en-US" sz="800" smtClean="0">
                <a:solidFill>
                  <a:schemeClr val="bg1"/>
                </a:solidFill>
              </a:rPr>
              <a:t>3</a:t>
            </a:fld>
            <a:endParaRPr lang="en-US" sz="800" dirty="0">
              <a:solidFill>
                <a:schemeClr val="bg1"/>
              </a:solidFill>
            </a:endParaRPr>
          </a:p>
        </p:txBody>
      </p:sp>
      <p:sp>
        <p:nvSpPr>
          <p:cNvPr id="10" name="TextBox 9">
            <a:extLst>
              <a:ext uri="{FF2B5EF4-FFF2-40B4-BE49-F238E27FC236}">
                <a16:creationId xmlns:a16="http://schemas.microsoft.com/office/drawing/2014/main" id="{D8AF5302-EF35-4778-B6C5-475A68E9F716}"/>
              </a:ext>
            </a:extLst>
          </p:cNvPr>
          <p:cNvSpPr txBox="1"/>
          <p:nvPr/>
        </p:nvSpPr>
        <p:spPr>
          <a:xfrm>
            <a:off x="476898" y="6581692"/>
            <a:ext cx="3132589" cy="184666"/>
          </a:xfrm>
          <a:prstGeom prst="rect">
            <a:avLst/>
          </a:prstGeom>
          <a:noFill/>
        </p:spPr>
        <p:txBody>
          <a:bodyPr wrap="none" rtlCol="0">
            <a:spAutoFit/>
          </a:bodyPr>
          <a:lstStyle/>
          <a:p>
            <a:pPr algn="l"/>
            <a:r>
              <a:rPr lang="en-US" sz="600" dirty="0">
                <a:solidFill>
                  <a:schemeClr val="bg1"/>
                </a:solidFill>
              </a:rPr>
              <a:t>Confidential and proprietary information</a:t>
            </a:r>
            <a:r>
              <a:rPr lang="en-US" sz="600" baseline="0" dirty="0">
                <a:solidFill>
                  <a:schemeClr val="bg1"/>
                </a:solidFill>
              </a:rPr>
              <a:t> </a:t>
            </a:r>
            <a:r>
              <a:rPr lang="en-US" sz="600" dirty="0">
                <a:solidFill>
                  <a:schemeClr val="bg1"/>
                </a:solidFill>
              </a:rPr>
              <a:t> © 2022 Xtend Healthcare. All rights reserved.</a:t>
            </a:r>
          </a:p>
        </p:txBody>
      </p:sp>
      <p:sp>
        <p:nvSpPr>
          <p:cNvPr id="14" name="TextBox 13">
            <a:extLst>
              <a:ext uri="{FF2B5EF4-FFF2-40B4-BE49-F238E27FC236}">
                <a16:creationId xmlns:a16="http://schemas.microsoft.com/office/drawing/2014/main" id="{63B0A45D-DDD9-4212-9B26-4DDEA59A870B}"/>
              </a:ext>
            </a:extLst>
          </p:cNvPr>
          <p:cNvSpPr txBox="1"/>
          <p:nvPr/>
        </p:nvSpPr>
        <p:spPr>
          <a:xfrm>
            <a:off x="615758" y="1679020"/>
            <a:ext cx="4233214" cy="3785652"/>
          </a:xfrm>
          <a:prstGeom prst="rect">
            <a:avLst/>
          </a:prstGeom>
          <a:noFill/>
        </p:spPr>
        <p:txBody>
          <a:bodyPr wrap="square">
            <a:spAutoFit/>
          </a:bodyPr>
          <a:lstStyle/>
          <a:p>
            <a:pPr marL="457200" indent="-457200">
              <a:buFont typeface="Arial" panose="020B0604020202020204" pitchFamily="34" charset="0"/>
              <a:buChar char="•"/>
            </a:pPr>
            <a:r>
              <a:rPr lang="en-US" sz="2400" dirty="0">
                <a:solidFill>
                  <a:schemeClr val="bg1"/>
                </a:solidFill>
              </a:rPr>
              <a:t>Impact of denials</a:t>
            </a:r>
          </a:p>
          <a:p>
            <a:pPr marL="457200" indent="-457200">
              <a:buFont typeface="Arial" panose="020B0604020202020204" pitchFamily="34" charset="0"/>
              <a:buChar char="•"/>
            </a:pPr>
            <a:r>
              <a:rPr lang="en-US" sz="2400" dirty="0">
                <a:solidFill>
                  <a:schemeClr val="bg1"/>
                </a:solidFill>
              </a:rPr>
              <a:t>Know your denial rates</a:t>
            </a:r>
          </a:p>
          <a:p>
            <a:pPr marL="457200" indent="-457200">
              <a:buFont typeface="Arial" panose="020B0604020202020204" pitchFamily="34" charset="0"/>
              <a:buChar char="•"/>
            </a:pPr>
            <a:r>
              <a:rPr lang="en-US" sz="2400" dirty="0">
                <a:solidFill>
                  <a:schemeClr val="bg1"/>
                </a:solidFill>
              </a:rPr>
              <a:t>Get to the root cause</a:t>
            </a:r>
          </a:p>
          <a:p>
            <a:pPr marL="457200" indent="-457200">
              <a:buFont typeface="Arial" panose="020B0604020202020204" pitchFamily="34" charset="0"/>
              <a:buChar char="•"/>
            </a:pPr>
            <a:r>
              <a:rPr lang="en-US" sz="2400" dirty="0">
                <a:solidFill>
                  <a:schemeClr val="bg1"/>
                </a:solidFill>
              </a:rPr>
              <a:t>Trends</a:t>
            </a:r>
          </a:p>
          <a:p>
            <a:pPr marL="457200" indent="-457200">
              <a:buFont typeface="Arial" panose="020B0604020202020204" pitchFamily="34" charset="0"/>
              <a:buChar char="•"/>
            </a:pPr>
            <a:r>
              <a:rPr lang="en-US" sz="2400" dirty="0">
                <a:solidFill>
                  <a:schemeClr val="bg1"/>
                </a:solidFill>
              </a:rPr>
              <a:t>Collaboration</a:t>
            </a:r>
          </a:p>
          <a:p>
            <a:pPr marL="457200" indent="-457200">
              <a:buFont typeface="Arial" panose="020B0604020202020204" pitchFamily="34" charset="0"/>
              <a:buChar char="•"/>
            </a:pPr>
            <a:r>
              <a:rPr lang="en-US" sz="2400" dirty="0">
                <a:solidFill>
                  <a:schemeClr val="bg1"/>
                </a:solidFill>
              </a:rPr>
              <a:t>Workflow assessment</a:t>
            </a:r>
          </a:p>
          <a:p>
            <a:pPr marL="457200" indent="-457200">
              <a:buFont typeface="Arial" panose="020B0604020202020204" pitchFamily="34" charset="0"/>
              <a:buChar char="•"/>
            </a:pPr>
            <a:r>
              <a:rPr lang="en-US" sz="2400" dirty="0">
                <a:solidFill>
                  <a:schemeClr val="bg1"/>
                </a:solidFill>
              </a:rPr>
              <a:t>Writing successful appeal letters</a:t>
            </a:r>
          </a:p>
          <a:p>
            <a:pPr marL="457200" indent="-457200">
              <a:buFont typeface="Arial" panose="020B0604020202020204" pitchFamily="34" charset="0"/>
              <a:buChar char="•"/>
            </a:pPr>
            <a:r>
              <a:rPr lang="en-US" sz="2400" dirty="0">
                <a:solidFill>
                  <a:schemeClr val="bg1"/>
                </a:solidFill>
              </a:rPr>
              <a:t>Measure your success</a:t>
            </a:r>
          </a:p>
          <a:p>
            <a:pPr marL="457200" indent="-457200">
              <a:buFont typeface="Arial" panose="020B0604020202020204" pitchFamily="34" charset="0"/>
              <a:buChar char="•"/>
            </a:pPr>
            <a:r>
              <a:rPr lang="en-US" sz="2400" dirty="0">
                <a:solidFill>
                  <a:schemeClr val="bg1"/>
                </a:solidFill>
              </a:rPr>
              <a:t>Sample reports</a:t>
            </a:r>
          </a:p>
        </p:txBody>
      </p:sp>
      <p:grpSp>
        <p:nvGrpSpPr>
          <p:cNvPr id="15" name="Group 4">
            <a:extLst>
              <a:ext uri="{FF2B5EF4-FFF2-40B4-BE49-F238E27FC236}">
                <a16:creationId xmlns:a16="http://schemas.microsoft.com/office/drawing/2014/main" id="{D90838A1-A46D-4C7C-AB8B-F262D27EF9B3}"/>
              </a:ext>
            </a:extLst>
          </p:cNvPr>
          <p:cNvGrpSpPr>
            <a:grpSpLocks noChangeAspect="1"/>
          </p:cNvGrpSpPr>
          <p:nvPr/>
        </p:nvGrpSpPr>
        <p:grpSpPr>
          <a:xfrm>
            <a:off x="5572496" y="-13590"/>
            <a:ext cx="7019380" cy="7019352"/>
            <a:chOff x="0" y="0"/>
            <a:chExt cx="6350000" cy="6349975"/>
          </a:xfrm>
        </p:grpSpPr>
        <p:sp>
          <p:nvSpPr>
            <p:cNvPr id="16" name="Freeform 5">
              <a:extLst>
                <a:ext uri="{FF2B5EF4-FFF2-40B4-BE49-F238E27FC236}">
                  <a16:creationId xmlns:a16="http://schemas.microsoft.com/office/drawing/2014/main" id="{641FB9FB-5211-4562-AAD4-88A1B8BDD638}"/>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8" cstate="email">
                <a:extLst>
                  <a:ext uri="{28A0092B-C50C-407E-A947-70E740481C1C}">
                    <a14:useLocalDpi xmlns:a14="http://schemas.microsoft.com/office/drawing/2010/main"/>
                  </a:ext>
                </a:extLst>
              </a:blip>
              <a:stretch>
                <a:fillRect/>
              </a:stretch>
            </a:blipFill>
          </p:spPr>
        </p:sp>
      </p:grpSp>
      <p:pic>
        <p:nvPicPr>
          <p:cNvPr id="11" name="Picture 10" descr="A picture containing text, clipart&#10;&#10;Description automatically generated">
            <a:extLst>
              <a:ext uri="{FF2B5EF4-FFF2-40B4-BE49-F238E27FC236}">
                <a16:creationId xmlns:a16="http://schemas.microsoft.com/office/drawing/2014/main" id="{BCD3623E-9750-4D39-9AE6-D5311C740E1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936161" y="6078225"/>
            <a:ext cx="1778941" cy="584668"/>
          </a:xfrm>
          <a:prstGeom prst="rect">
            <a:avLst/>
          </a:prstGeom>
        </p:spPr>
      </p:pic>
    </p:spTree>
  </p:cSld>
  <p:clrMapOvr>
    <a:masterClrMapping/>
  </p:clrMapOvr>
  <p:transition spd="slow">
    <p:cove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AF2E3F-2393-4ACE-8FCF-E83A3AE151C7}"/>
              </a:ext>
            </a:extLst>
          </p:cNvPr>
          <p:cNvSpPr>
            <a:spLocks noGrp="1"/>
          </p:cNvSpPr>
          <p:nvPr>
            <p:ph type="title"/>
          </p:nvPr>
        </p:nvSpPr>
        <p:spPr>
          <a:xfrm>
            <a:off x="605398" y="428915"/>
            <a:ext cx="7886700" cy="583406"/>
          </a:xfrm>
        </p:spPr>
        <p:txBody>
          <a:bodyPr>
            <a:noAutofit/>
          </a:bodyPr>
          <a:lstStyle/>
          <a:p>
            <a:r>
              <a:rPr lang="en-US" dirty="0"/>
              <a:t>Monthly nurse determination</a:t>
            </a:r>
          </a:p>
        </p:txBody>
      </p:sp>
      <p:graphicFrame>
        <p:nvGraphicFramePr>
          <p:cNvPr id="3" name="Table 2">
            <a:extLst>
              <a:ext uri="{FF2B5EF4-FFF2-40B4-BE49-F238E27FC236}">
                <a16:creationId xmlns:a16="http://schemas.microsoft.com/office/drawing/2014/main" id="{6D58F44C-CCB5-4FA7-9DBA-849C81314746}"/>
              </a:ext>
            </a:extLst>
          </p:cNvPr>
          <p:cNvGraphicFramePr>
            <a:graphicFrameLocks noGrp="1"/>
          </p:cNvGraphicFramePr>
          <p:nvPr>
            <p:extLst>
              <p:ext uri="{D42A27DB-BD31-4B8C-83A1-F6EECF244321}">
                <p14:modId xmlns:p14="http://schemas.microsoft.com/office/powerpoint/2010/main" val="1334158148"/>
              </p:ext>
            </p:extLst>
          </p:nvPr>
        </p:nvGraphicFramePr>
        <p:xfrm>
          <a:off x="2004120" y="1012321"/>
          <a:ext cx="8183760" cy="4663440"/>
        </p:xfrm>
        <a:graphic>
          <a:graphicData uri="http://schemas.openxmlformats.org/drawingml/2006/table">
            <a:tbl>
              <a:tblPr/>
              <a:tblGrid>
                <a:gridCol w="5495505">
                  <a:extLst>
                    <a:ext uri="{9D8B030D-6E8A-4147-A177-3AD203B41FA5}">
                      <a16:colId xmlns:a16="http://schemas.microsoft.com/office/drawing/2014/main" val="3234209501"/>
                    </a:ext>
                  </a:extLst>
                </a:gridCol>
                <a:gridCol w="1995908">
                  <a:extLst>
                    <a:ext uri="{9D8B030D-6E8A-4147-A177-3AD203B41FA5}">
                      <a16:colId xmlns:a16="http://schemas.microsoft.com/office/drawing/2014/main" val="1834041579"/>
                    </a:ext>
                  </a:extLst>
                </a:gridCol>
                <a:gridCol w="692347">
                  <a:extLst>
                    <a:ext uri="{9D8B030D-6E8A-4147-A177-3AD203B41FA5}">
                      <a16:colId xmlns:a16="http://schemas.microsoft.com/office/drawing/2014/main" val="3328253666"/>
                    </a:ext>
                  </a:extLst>
                </a:gridCol>
              </a:tblGrid>
              <a:tr h="244711">
                <a:tc>
                  <a:txBody>
                    <a:bodyPr/>
                    <a:lstStyle/>
                    <a:p>
                      <a:pPr algn="l" fontAlgn="b"/>
                      <a:r>
                        <a:rPr lang="en-US" sz="1800" b="1" i="0" u="none" strike="noStrike" dirty="0">
                          <a:solidFill>
                            <a:srgbClr val="FFFFFF"/>
                          </a:solidFill>
                          <a:effectLst/>
                          <a:latin typeface="+mn-lt"/>
                        </a:rPr>
                        <a:t>Denial Reasons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70A68"/>
                    </a:solidFill>
                  </a:tcPr>
                </a:tc>
                <a:tc>
                  <a:txBody>
                    <a:bodyPr/>
                    <a:lstStyle/>
                    <a:p>
                      <a:pPr algn="l" fontAlgn="b"/>
                      <a:r>
                        <a:rPr lang="en-US" sz="1800" b="1" i="0" u="none" strike="noStrike" dirty="0">
                          <a:solidFill>
                            <a:srgbClr val="FFFFFF"/>
                          </a:solidFill>
                          <a:effectLst/>
                          <a:latin typeface="+mn-lt"/>
                        </a:rPr>
                        <a:t>Account Balance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70A68"/>
                    </a:solidFill>
                  </a:tcPr>
                </a:tc>
                <a:tc>
                  <a:txBody>
                    <a:bodyPr/>
                    <a:lstStyle/>
                    <a:p>
                      <a:pPr algn="l" fontAlgn="b"/>
                      <a:r>
                        <a:rPr lang="en-US" sz="1800" b="1" i="0" u="none" strike="noStrike" dirty="0">
                          <a:solidFill>
                            <a:srgbClr val="FFFFFF"/>
                          </a:solidFill>
                          <a:effectLst/>
                          <a:latin typeface="+mn-lt"/>
                        </a:rPr>
                        <a:t>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70A68"/>
                    </a:solidFill>
                  </a:tcPr>
                </a:tc>
                <a:extLst>
                  <a:ext uri="{0D108BD9-81ED-4DB2-BD59-A6C34878D82A}">
                    <a16:rowId xmlns:a16="http://schemas.microsoft.com/office/drawing/2014/main" val="2991844476"/>
                  </a:ext>
                </a:extLst>
              </a:tr>
              <a:tr h="244711">
                <a:tc>
                  <a:txBody>
                    <a:bodyPr/>
                    <a:lstStyle/>
                    <a:p>
                      <a:pPr algn="l" fontAlgn="b"/>
                      <a:r>
                        <a:rPr lang="en-US" sz="1800" b="1" i="0" u="none" strike="noStrike" dirty="0">
                          <a:solidFill>
                            <a:srgbClr val="000000"/>
                          </a:solidFill>
                          <a:effectLst/>
                          <a:latin typeface="+mn-lt"/>
                        </a:rPr>
                        <a:t>Appealed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800" b="1" i="0" u="none" strike="noStrike" dirty="0">
                          <a:solidFill>
                            <a:srgbClr val="000000"/>
                          </a:solidFill>
                          <a:effectLst/>
                          <a:latin typeface="+mn-lt"/>
                        </a:rPr>
                        <a:t> $         2,750,651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800" b="1" i="0" u="none" strike="noStrike" dirty="0">
                          <a:solidFill>
                            <a:srgbClr val="000000"/>
                          </a:solidFill>
                          <a:effectLst/>
                          <a:latin typeface="+mn-lt"/>
                        </a:rPr>
                        <a:t>119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738436413"/>
                  </a:ext>
                </a:extLst>
              </a:tr>
              <a:tr h="244711">
                <a:tc>
                  <a:txBody>
                    <a:bodyPr/>
                    <a:lstStyle/>
                    <a:p>
                      <a:pPr algn="l" fontAlgn="b"/>
                      <a:r>
                        <a:rPr lang="en-US" sz="1800" b="0" i="0" u="none" strike="noStrike" dirty="0">
                          <a:solidFill>
                            <a:srgbClr val="000000"/>
                          </a:solidFill>
                          <a:effectLst/>
                          <a:latin typeface="+mn-lt"/>
                        </a:rPr>
                        <a:t>Medical Necessity</a:t>
                      </a:r>
                    </a:p>
                  </a:txBody>
                  <a:tcPr marL="96441"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800" b="0" i="0" u="none" strike="noStrike" dirty="0">
                          <a:solidFill>
                            <a:srgbClr val="000000"/>
                          </a:solidFill>
                          <a:effectLst/>
                          <a:latin typeface="+mn-lt"/>
                        </a:rPr>
                        <a:t> $    1,967,953.61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800" b="0" i="0" u="none" strike="noStrike" dirty="0">
                          <a:solidFill>
                            <a:srgbClr val="000000"/>
                          </a:solidFill>
                          <a:effectLst/>
                          <a:latin typeface="+mn-lt"/>
                        </a:rPr>
                        <a:t>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30127152"/>
                  </a:ext>
                </a:extLst>
              </a:tr>
              <a:tr h="244711">
                <a:tc>
                  <a:txBody>
                    <a:bodyPr/>
                    <a:lstStyle/>
                    <a:p>
                      <a:pPr algn="l" fontAlgn="b"/>
                      <a:r>
                        <a:rPr lang="en-US" sz="1800" b="0" i="0" u="none" strike="noStrike" dirty="0">
                          <a:solidFill>
                            <a:srgbClr val="000000"/>
                          </a:solidFill>
                          <a:effectLst/>
                          <a:latin typeface="+mn-lt"/>
                        </a:rPr>
                        <a:t>Authorization Missing </a:t>
                      </a:r>
                    </a:p>
                  </a:txBody>
                  <a:tcPr marL="96441"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800" b="0" i="0" u="none" strike="noStrike" dirty="0">
                          <a:solidFill>
                            <a:srgbClr val="000000"/>
                          </a:solidFill>
                          <a:effectLst/>
                          <a:latin typeface="+mn-lt"/>
                        </a:rPr>
                        <a:t> $       541,160.93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800" b="0" i="0" u="none" strike="noStrike" dirty="0">
                          <a:solidFill>
                            <a:srgbClr val="000000"/>
                          </a:solidFill>
                          <a:effectLst/>
                          <a:latin typeface="+mn-lt"/>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754224630"/>
                  </a:ext>
                </a:extLst>
              </a:tr>
              <a:tr h="244711">
                <a:tc>
                  <a:txBody>
                    <a:bodyPr/>
                    <a:lstStyle/>
                    <a:p>
                      <a:pPr algn="l" fontAlgn="b"/>
                      <a:r>
                        <a:rPr lang="en-US" sz="1800" b="0" i="0" u="none" strike="noStrike" dirty="0">
                          <a:solidFill>
                            <a:srgbClr val="000000"/>
                          </a:solidFill>
                          <a:effectLst/>
                          <a:latin typeface="+mn-lt"/>
                        </a:rPr>
                        <a:t>Lack of Notification</a:t>
                      </a:r>
                    </a:p>
                  </a:txBody>
                  <a:tcPr marL="96441"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800" b="0" i="0" u="none" strike="noStrike" dirty="0">
                          <a:solidFill>
                            <a:srgbClr val="000000"/>
                          </a:solidFill>
                          <a:effectLst/>
                          <a:latin typeface="+mn-lt"/>
                        </a:rPr>
                        <a:t> $         96,358.67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800" b="0" i="0" u="none" strike="noStrike" dirty="0">
                          <a:solidFill>
                            <a:srgbClr val="000000"/>
                          </a:solidFill>
                          <a:effectLst/>
                          <a:latin typeface="+mn-lt"/>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354379424"/>
                  </a:ext>
                </a:extLst>
              </a:tr>
              <a:tr h="244711">
                <a:tc>
                  <a:txBody>
                    <a:bodyPr/>
                    <a:lstStyle/>
                    <a:p>
                      <a:pPr algn="l" fontAlgn="b"/>
                      <a:r>
                        <a:rPr lang="en-US" sz="1800" b="0" i="0" u="none" strike="noStrike" dirty="0">
                          <a:solidFill>
                            <a:srgbClr val="000000"/>
                          </a:solidFill>
                          <a:effectLst/>
                          <a:latin typeface="+mn-lt"/>
                        </a:rPr>
                        <a:t>Medical Necessity Partial DOS</a:t>
                      </a:r>
                    </a:p>
                  </a:txBody>
                  <a:tcPr marL="96441"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800" b="0" i="0" u="none" strike="noStrike" dirty="0">
                          <a:solidFill>
                            <a:srgbClr val="000000"/>
                          </a:solidFill>
                          <a:effectLst/>
                          <a:latin typeface="+mn-lt"/>
                        </a:rPr>
                        <a:t> $         43,427.06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800" b="0" i="0" u="none" strike="noStrike" dirty="0">
                          <a:solidFill>
                            <a:srgbClr val="000000"/>
                          </a:solidFill>
                          <a:effectLst/>
                          <a:latin typeface="+mn-lt"/>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357622614"/>
                  </a:ext>
                </a:extLst>
              </a:tr>
              <a:tr h="244711">
                <a:tc>
                  <a:txBody>
                    <a:bodyPr/>
                    <a:lstStyle/>
                    <a:p>
                      <a:pPr algn="l" fontAlgn="b"/>
                      <a:r>
                        <a:rPr lang="en-US" sz="1800" b="0" i="0" u="none" strike="noStrike" dirty="0">
                          <a:solidFill>
                            <a:srgbClr val="000000"/>
                          </a:solidFill>
                          <a:effectLst/>
                          <a:latin typeface="+mn-lt"/>
                        </a:rPr>
                        <a:t>Experimental/Investigational </a:t>
                      </a:r>
                    </a:p>
                  </a:txBody>
                  <a:tcPr marL="96441"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800" b="0" i="0" u="none" strike="noStrike" dirty="0">
                          <a:solidFill>
                            <a:srgbClr val="000000"/>
                          </a:solidFill>
                          <a:effectLst/>
                          <a:latin typeface="+mn-lt"/>
                        </a:rPr>
                        <a:t> $         37,344.30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800" b="0" i="0" u="none" strike="noStrike" dirty="0">
                          <a:solidFill>
                            <a:srgbClr val="000000"/>
                          </a:solidFill>
                          <a:effectLst/>
                          <a:latin typeface="+mn-lt"/>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44448307"/>
                  </a:ext>
                </a:extLst>
              </a:tr>
              <a:tr h="244711">
                <a:tc>
                  <a:txBody>
                    <a:bodyPr/>
                    <a:lstStyle/>
                    <a:p>
                      <a:pPr algn="l" fontAlgn="b"/>
                      <a:r>
                        <a:rPr lang="en-US" sz="1800" b="0" i="0" u="none" strike="noStrike" dirty="0">
                          <a:solidFill>
                            <a:srgbClr val="000000"/>
                          </a:solidFill>
                          <a:effectLst/>
                          <a:latin typeface="+mn-lt"/>
                        </a:rPr>
                        <a:t>Administrative</a:t>
                      </a:r>
                    </a:p>
                  </a:txBody>
                  <a:tcPr marL="96441"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800" b="0" i="0" u="none" strike="noStrike" dirty="0">
                          <a:solidFill>
                            <a:srgbClr val="000000"/>
                          </a:solidFill>
                          <a:effectLst/>
                          <a:latin typeface="+mn-lt"/>
                        </a:rPr>
                        <a:t> $         21,877.28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800" b="0" i="0" u="none" strike="noStrike" dirty="0">
                          <a:solidFill>
                            <a:srgbClr val="000000"/>
                          </a:solidFill>
                          <a:effectLst/>
                          <a:latin typeface="+mn-lt"/>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239535493"/>
                  </a:ext>
                </a:extLst>
              </a:tr>
              <a:tr h="244711">
                <a:tc>
                  <a:txBody>
                    <a:bodyPr/>
                    <a:lstStyle/>
                    <a:p>
                      <a:pPr algn="l" fontAlgn="b"/>
                      <a:r>
                        <a:rPr lang="en-US" sz="1800" b="0" i="0" u="none" strike="noStrike" dirty="0">
                          <a:solidFill>
                            <a:srgbClr val="000000"/>
                          </a:solidFill>
                          <a:effectLst/>
                          <a:latin typeface="+mn-lt"/>
                        </a:rPr>
                        <a:t>Authorization Obtained for Different Service</a:t>
                      </a:r>
                    </a:p>
                  </a:txBody>
                  <a:tcPr marL="96441"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800" b="0" i="0" u="none" strike="noStrike" dirty="0">
                          <a:solidFill>
                            <a:srgbClr val="000000"/>
                          </a:solidFill>
                          <a:effectLst/>
                          <a:latin typeface="+mn-lt"/>
                        </a:rPr>
                        <a:t> $         18,551.66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800" b="0" i="0" u="none" strike="noStrike" dirty="0">
                          <a:solidFill>
                            <a:srgbClr val="000000"/>
                          </a:solidFill>
                          <a:effectLst/>
                          <a:latin typeface="+mn-lt"/>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54335023"/>
                  </a:ext>
                </a:extLst>
              </a:tr>
              <a:tr h="244711">
                <a:tc>
                  <a:txBody>
                    <a:bodyPr/>
                    <a:lstStyle/>
                    <a:p>
                      <a:pPr algn="l" fontAlgn="b"/>
                      <a:r>
                        <a:rPr lang="en-US" sz="1800" b="0" i="0" u="none" strike="noStrike" dirty="0">
                          <a:solidFill>
                            <a:srgbClr val="000000"/>
                          </a:solidFill>
                          <a:effectLst/>
                          <a:latin typeface="+mn-lt"/>
                        </a:rPr>
                        <a:t>Clinical Validation</a:t>
                      </a:r>
                    </a:p>
                  </a:txBody>
                  <a:tcPr marL="96441"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800" b="0" i="0" u="none" strike="noStrike" dirty="0">
                          <a:solidFill>
                            <a:srgbClr val="000000"/>
                          </a:solidFill>
                          <a:effectLst/>
                          <a:latin typeface="+mn-lt"/>
                        </a:rPr>
                        <a:t> $         16,362.24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800" b="0" i="0" u="none" strike="noStrike" dirty="0">
                          <a:solidFill>
                            <a:srgbClr val="000000"/>
                          </a:solidFill>
                          <a:effectLst/>
                          <a:latin typeface="+mn-lt"/>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53470368"/>
                  </a:ext>
                </a:extLst>
              </a:tr>
              <a:tr h="244711">
                <a:tc>
                  <a:txBody>
                    <a:bodyPr/>
                    <a:lstStyle/>
                    <a:p>
                      <a:pPr algn="l" fontAlgn="b"/>
                      <a:r>
                        <a:rPr lang="en-US" sz="1800" b="0" i="0" u="none" strike="noStrike" dirty="0">
                          <a:solidFill>
                            <a:schemeClr val="tx1"/>
                          </a:solidFill>
                          <a:effectLst/>
                          <a:latin typeface="+mn-lt"/>
                        </a:rPr>
                        <a:t>ED Visit Nonemergent </a:t>
                      </a:r>
                    </a:p>
                  </a:txBody>
                  <a:tcPr marL="48221"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800" b="0" i="0" u="none" strike="noStrike" dirty="0">
                          <a:solidFill>
                            <a:schemeClr val="tx1"/>
                          </a:solidFill>
                          <a:effectLst/>
                          <a:latin typeface="+mn-lt"/>
                        </a:rPr>
                        <a:t> $           7,615.31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800" b="0" i="0" u="none" strike="noStrike" dirty="0">
                          <a:solidFill>
                            <a:schemeClr val="tx1"/>
                          </a:solidFill>
                          <a:effectLst/>
                          <a:latin typeface="+mn-lt"/>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30144223"/>
                  </a:ext>
                </a:extLst>
              </a:tr>
              <a:tr h="244711">
                <a:tc>
                  <a:txBody>
                    <a:bodyPr/>
                    <a:lstStyle/>
                    <a:p>
                      <a:pPr algn="l" fontAlgn="b"/>
                      <a:r>
                        <a:rPr lang="en-US" sz="1800" b="1" i="0" u="none" strike="noStrike" dirty="0">
                          <a:solidFill>
                            <a:srgbClr val="000000"/>
                          </a:solidFill>
                          <a:effectLst/>
                          <a:latin typeface="+mn-lt"/>
                        </a:rPr>
                        <a:t>No Appeal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800" b="1" i="0" u="none" strike="noStrike" dirty="0">
                          <a:solidFill>
                            <a:srgbClr val="000000"/>
                          </a:solidFill>
                          <a:effectLst/>
                          <a:latin typeface="+mn-lt"/>
                        </a:rPr>
                        <a:t> $            413,662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800" b="1" i="0" u="none" strike="noStrike" dirty="0">
                          <a:solidFill>
                            <a:srgbClr val="000000"/>
                          </a:solidFill>
                          <a:effectLst/>
                          <a:latin typeface="+mn-lt"/>
                        </a:rPr>
                        <a:t>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22293960"/>
                  </a:ext>
                </a:extLst>
              </a:tr>
              <a:tr h="244711">
                <a:tc>
                  <a:txBody>
                    <a:bodyPr/>
                    <a:lstStyle/>
                    <a:p>
                      <a:pPr algn="l" fontAlgn="b"/>
                      <a:r>
                        <a:rPr lang="en-US" sz="1800" b="0" i="0" u="none" strike="noStrike" dirty="0">
                          <a:solidFill>
                            <a:srgbClr val="000000"/>
                          </a:solidFill>
                          <a:effectLst/>
                          <a:latin typeface="+mn-lt"/>
                        </a:rPr>
                        <a:t>Medical Necessity</a:t>
                      </a:r>
                    </a:p>
                  </a:txBody>
                  <a:tcPr marL="96441"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800" b="0" i="0" u="none" strike="noStrike" dirty="0">
                          <a:solidFill>
                            <a:srgbClr val="000000"/>
                          </a:solidFill>
                          <a:effectLst/>
                          <a:latin typeface="+mn-lt"/>
                        </a:rPr>
                        <a:t> $       350,242.30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800" b="0" i="0" u="none" strike="noStrike" dirty="0">
                          <a:solidFill>
                            <a:srgbClr val="000000"/>
                          </a:solidFill>
                          <a:effectLst/>
                          <a:latin typeface="+mn-lt"/>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95428581"/>
                  </a:ext>
                </a:extLst>
              </a:tr>
              <a:tr h="244711">
                <a:tc>
                  <a:txBody>
                    <a:bodyPr/>
                    <a:lstStyle/>
                    <a:p>
                      <a:pPr algn="l" fontAlgn="b"/>
                      <a:r>
                        <a:rPr lang="en-US" sz="1800" b="0" i="0" u="none" strike="noStrike" dirty="0">
                          <a:solidFill>
                            <a:srgbClr val="000000"/>
                          </a:solidFill>
                          <a:effectLst/>
                          <a:latin typeface="+mn-lt"/>
                        </a:rPr>
                        <a:t>Authorization Missing </a:t>
                      </a:r>
                    </a:p>
                  </a:txBody>
                  <a:tcPr marL="96441"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800" b="0" i="0" u="none" strike="noStrike" dirty="0">
                          <a:solidFill>
                            <a:srgbClr val="000000"/>
                          </a:solidFill>
                          <a:effectLst/>
                          <a:latin typeface="+mn-lt"/>
                        </a:rPr>
                        <a:t> $         27,522.04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800" b="0" i="0" u="none" strike="noStrike" dirty="0">
                          <a:solidFill>
                            <a:srgbClr val="000000"/>
                          </a:solidFill>
                          <a:effectLst/>
                          <a:latin typeface="+mn-lt"/>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162376237"/>
                  </a:ext>
                </a:extLst>
              </a:tr>
              <a:tr h="244711">
                <a:tc>
                  <a:txBody>
                    <a:bodyPr/>
                    <a:lstStyle/>
                    <a:p>
                      <a:pPr algn="l" fontAlgn="b"/>
                      <a:r>
                        <a:rPr lang="en-US" sz="1800" b="0" i="0" u="none" strike="noStrike" dirty="0">
                          <a:solidFill>
                            <a:srgbClr val="000000"/>
                          </a:solidFill>
                          <a:effectLst/>
                          <a:latin typeface="+mn-lt"/>
                        </a:rPr>
                        <a:t>Charges</a:t>
                      </a:r>
                    </a:p>
                  </a:txBody>
                  <a:tcPr marL="96441"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800" b="0" i="0" u="none" strike="noStrike" dirty="0">
                          <a:solidFill>
                            <a:srgbClr val="000000"/>
                          </a:solidFill>
                          <a:effectLst/>
                          <a:latin typeface="+mn-lt"/>
                        </a:rPr>
                        <a:t> $         23,361.12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800" b="0" i="0" u="none" strike="noStrike" dirty="0">
                          <a:solidFill>
                            <a:srgbClr val="000000"/>
                          </a:solidFill>
                          <a:effectLst/>
                          <a:latin typeface="+mn-lt"/>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988727326"/>
                  </a:ext>
                </a:extLst>
              </a:tr>
              <a:tr h="244711">
                <a:tc>
                  <a:txBody>
                    <a:bodyPr/>
                    <a:lstStyle/>
                    <a:p>
                      <a:pPr algn="l" fontAlgn="b"/>
                      <a:r>
                        <a:rPr lang="en-US" sz="1800" b="0" i="0" u="none" strike="noStrike" dirty="0">
                          <a:solidFill>
                            <a:srgbClr val="000000"/>
                          </a:solidFill>
                          <a:effectLst/>
                          <a:latin typeface="+mn-lt"/>
                        </a:rPr>
                        <a:t>Administrative</a:t>
                      </a:r>
                    </a:p>
                  </a:txBody>
                  <a:tcPr marL="96441"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800" b="0" i="0" u="none" strike="noStrike" dirty="0">
                          <a:solidFill>
                            <a:srgbClr val="000000"/>
                          </a:solidFill>
                          <a:effectLst/>
                          <a:latin typeface="+mn-lt"/>
                        </a:rPr>
                        <a:t> $         12,537.03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800" b="0" i="0" u="none" strike="noStrike" dirty="0">
                          <a:solidFill>
                            <a:srgbClr val="000000"/>
                          </a:solidFill>
                          <a:effectLst/>
                          <a:latin typeface="+mn-lt"/>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49591256"/>
                  </a:ext>
                </a:extLst>
              </a:tr>
              <a:tr h="225006">
                <a:tc>
                  <a:txBody>
                    <a:bodyPr/>
                    <a:lstStyle/>
                    <a:p>
                      <a:pPr algn="l" fontAlgn="b"/>
                      <a:r>
                        <a:rPr lang="en-US" sz="1800" b="1" i="0" u="none" strike="noStrike" dirty="0">
                          <a:solidFill>
                            <a:srgbClr val="FFFFFF"/>
                          </a:solidFill>
                          <a:effectLst/>
                          <a:latin typeface="+mn-lt"/>
                        </a:rPr>
                        <a:t>Grand 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70A68"/>
                    </a:solidFill>
                  </a:tcPr>
                </a:tc>
                <a:tc>
                  <a:txBody>
                    <a:bodyPr/>
                    <a:lstStyle/>
                    <a:p>
                      <a:pPr algn="l" fontAlgn="b"/>
                      <a:r>
                        <a:rPr lang="en-US" sz="1800" b="1" i="0" u="none" strike="noStrike" dirty="0">
                          <a:solidFill>
                            <a:srgbClr val="FFFFFF"/>
                          </a:solidFill>
                          <a:effectLst/>
                          <a:latin typeface="+mn-lt"/>
                        </a:rPr>
                        <a:t> $         3,164,314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70A68"/>
                    </a:solidFill>
                  </a:tcPr>
                </a:tc>
                <a:tc>
                  <a:txBody>
                    <a:bodyPr/>
                    <a:lstStyle/>
                    <a:p>
                      <a:pPr algn="ctr" fontAlgn="ctr"/>
                      <a:r>
                        <a:rPr lang="en-US" sz="1800" b="1" i="0" u="none" strike="noStrike" dirty="0">
                          <a:solidFill>
                            <a:srgbClr val="FFFFFF"/>
                          </a:solidFill>
                          <a:effectLst/>
                          <a:latin typeface="+mn-lt"/>
                        </a:rPr>
                        <a:t>147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70A68"/>
                    </a:solidFill>
                  </a:tcPr>
                </a:tc>
                <a:extLst>
                  <a:ext uri="{0D108BD9-81ED-4DB2-BD59-A6C34878D82A}">
                    <a16:rowId xmlns:a16="http://schemas.microsoft.com/office/drawing/2014/main" val="2015468274"/>
                  </a:ext>
                </a:extLst>
              </a:tr>
            </a:tbl>
          </a:graphicData>
        </a:graphic>
      </p:graphicFrame>
    </p:spTree>
    <p:extLst>
      <p:ext uri="{BB962C8B-B14F-4D97-AF65-F5344CB8AC3E}">
        <p14:creationId xmlns:p14="http://schemas.microsoft.com/office/powerpoint/2010/main" val="3202277606"/>
      </p:ext>
    </p:extLst>
  </p:cSld>
  <p:clrMapOvr>
    <a:masterClrMapping/>
  </p:clrMapOvr>
  <p:transition spd="slow" advTm="31354">
    <p:cove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E21B9A6-B699-4C79-BB70-B1D89B8A1285}"/>
              </a:ext>
            </a:extLst>
          </p:cNvPr>
          <p:cNvSpPr txBox="1"/>
          <p:nvPr/>
        </p:nvSpPr>
        <p:spPr>
          <a:xfrm>
            <a:off x="577627" y="417659"/>
            <a:ext cx="6709374" cy="2569934"/>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ts val="1800"/>
              </a:spcAft>
              <a:buClrTx/>
              <a:buSzTx/>
              <a:buFontTx/>
              <a:buNone/>
              <a:tabLst/>
              <a:defRPr/>
            </a:pPr>
            <a:r>
              <a:rPr kumimoji="0" lang="en-US" sz="4400" b="1" i="0" u="none" strike="noStrike" kern="1200" cap="none" spc="0" normalizeH="0" baseline="0" noProof="0" dirty="0">
                <a:ln>
                  <a:noFill/>
                </a:ln>
                <a:solidFill>
                  <a:srgbClr val="007377"/>
                </a:solidFill>
                <a:effectLst/>
                <a:uLnTx/>
                <a:uFillTx/>
                <a:latin typeface="Arial"/>
                <a:ea typeface="+mn-ea"/>
                <a:cs typeface="+mn-cs"/>
              </a:rPr>
              <a:t>Thank you for your time. </a:t>
            </a:r>
          </a:p>
          <a:p>
            <a:pPr marL="0" marR="0" lvl="0" indent="0" algn="l" defTabSz="457200" rtl="0" eaLnBrk="1" fontAlgn="base" latinLnBrk="0" hangingPunct="1">
              <a:lnSpc>
                <a:spcPct val="100000"/>
              </a:lnSpc>
              <a:spcBef>
                <a:spcPct val="0"/>
              </a:spcBef>
              <a:spcAft>
                <a:spcPts val="1800"/>
              </a:spcAft>
              <a:buClrTx/>
              <a:buSzTx/>
              <a:buFontTx/>
              <a:buNone/>
              <a:tabLst/>
              <a:defRPr/>
            </a:pPr>
            <a:r>
              <a:rPr kumimoji="0" lang="en-US" sz="3200" b="1" i="0" u="none" strike="noStrike" kern="1200" cap="none" spc="0" normalizeH="0" baseline="0" noProof="0" dirty="0">
                <a:ln>
                  <a:noFill/>
                </a:ln>
                <a:solidFill>
                  <a:srgbClr val="007377"/>
                </a:solidFill>
                <a:effectLst/>
                <a:uLnTx/>
                <a:uFillTx/>
                <a:latin typeface="Arial"/>
                <a:ea typeface="+mn-ea"/>
                <a:cs typeface="+mn-cs"/>
              </a:rPr>
              <a:t>Contact Information:</a:t>
            </a:r>
          </a:p>
          <a:p>
            <a:pPr marL="0" marR="0" lvl="0" indent="0" algn="l" defTabSz="457200" rtl="0" eaLnBrk="1" fontAlgn="base" latinLnBrk="0" hangingPunct="1">
              <a:lnSpc>
                <a:spcPct val="100000"/>
              </a:lnSpc>
              <a:spcBef>
                <a:spcPct val="0"/>
              </a:spcBef>
              <a:spcAft>
                <a:spcPts val="1800"/>
              </a:spcAft>
              <a:buClrTx/>
              <a:buSzTx/>
              <a:buFontTx/>
              <a:buNone/>
              <a:tabLst/>
              <a:defRPr/>
            </a:pPr>
            <a:endParaRPr kumimoji="0" lang="en-US" sz="2000" b="1" i="0" u="none" strike="noStrike" kern="1200" cap="none" spc="0" normalizeH="0" baseline="0" noProof="0" dirty="0">
              <a:ln>
                <a:noFill/>
              </a:ln>
              <a:solidFill>
                <a:srgbClr val="007377"/>
              </a:solidFill>
              <a:effectLst/>
              <a:uLnTx/>
              <a:uFillTx/>
              <a:latin typeface="Arial"/>
              <a:ea typeface="+mn-ea"/>
              <a:cs typeface="+mn-cs"/>
            </a:endParaRPr>
          </a:p>
          <a:p>
            <a:pPr marL="0" marR="0" lvl="0" indent="0" algn="l" defTabSz="457200" rtl="0" eaLnBrk="1" fontAlgn="base" latinLnBrk="0" hangingPunct="1">
              <a:lnSpc>
                <a:spcPct val="100000"/>
              </a:lnSpc>
              <a:spcBef>
                <a:spcPct val="0"/>
              </a:spcBef>
              <a:spcAft>
                <a:spcPts val="1800"/>
              </a:spcAft>
              <a:buClrTx/>
              <a:buSzTx/>
              <a:buFontTx/>
              <a:buNone/>
              <a:tabLst/>
              <a:defRPr/>
            </a:pPr>
            <a:endParaRPr kumimoji="0" lang="en-US" sz="2000" b="1" i="0" u="none" strike="noStrike" kern="1200" cap="none" spc="0" normalizeH="0" baseline="0" noProof="0" dirty="0">
              <a:ln>
                <a:noFill/>
              </a:ln>
              <a:solidFill>
                <a:srgbClr val="007377"/>
              </a:solidFill>
              <a:effectLst/>
              <a:uLnTx/>
              <a:uFillTx/>
              <a:latin typeface="Arial"/>
              <a:ea typeface="+mn-ea"/>
              <a:cs typeface="+mn-cs"/>
            </a:endParaRPr>
          </a:p>
        </p:txBody>
      </p:sp>
      <p:sp>
        <p:nvSpPr>
          <p:cNvPr id="7" name="Subtitle 2">
            <a:extLst>
              <a:ext uri="{FF2B5EF4-FFF2-40B4-BE49-F238E27FC236}">
                <a16:creationId xmlns:a16="http://schemas.microsoft.com/office/drawing/2014/main" id="{00109DDB-A1F0-4D17-B8F4-9C1FA7C66D6E}"/>
              </a:ext>
            </a:extLst>
          </p:cNvPr>
          <p:cNvSpPr txBox="1">
            <a:spLocks/>
          </p:cNvSpPr>
          <p:nvPr/>
        </p:nvSpPr>
        <p:spPr>
          <a:xfrm>
            <a:off x="1085088" y="2044521"/>
            <a:ext cx="5010912" cy="1163776"/>
          </a:xfrm>
          <a:prstGeom prst="rect">
            <a:avLst/>
          </a:prstGeom>
        </p:spPr>
        <p:txBody>
          <a:bodyPr>
            <a:normAutofit fontScale="92500"/>
          </a:bodyPr>
          <a:lstStyle>
            <a:lvl1pPr marL="169863" indent="-169863" algn="l" defTabSz="457200" rtl="0" eaLnBrk="1" latinLnBrk="0" hangingPunct="1">
              <a:spcBef>
                <a:spcPts val="0"/>
              </a:spcBef>
              <a:spcAft>
                <a:spcPts val="0"/>
              </a:spcAft>
              <a:buFont typeface="Arial"/>
              <a:buChar char="•"/>
              <a:defRPr sz="1800" kern="1200">
                <a:solidFill>
                  <a:schemeClr val="tx1"/>
                </a:solidFill>
                <a:latin typeface="+mn-lt"/>
                <a:ea typeface="+mn-ea"/>
                <a:cs typeface="+mn-cs"/>
              </a:defRPr>
            </a:lvl1pPr>
            <a:lvl2pPr marL="346075" indent="-176213" algn="l" defTabSz="457200" rtl="0" eaLnBrk="1" latinLnBrk="0" hangingPunct="1">
              <a:spcBef>
                <a:spcPts val="0"/>
              </a:spcBef>
              <a:spcAft>
                <a:spcPts val="0"/>
              </a:spcAft>
              <a:buFont typeface="Lucida Grande"/>
              <a:buChar char="-"/>
              <a:defRPr sz="1800" kern="1200">
                <a:solidFill>
                  <a:schemeClr val="tx1"/>
                </a:solidFill>
                <a:latin typeface="+mn-lt"/>
                <a:ea typeface="+mn-ea"/>
                <a:cs typeface="+mn-cs"/>
              </a:defRPr>
            </a:lvl2pPr>
            <a:lvl3pPr marL="514350" indent="-168275" algn="l" defTabSz="457200" rtl="0" eaLnBrk="1" latinLnBrk="0" hangingPunct="1">
              <a:spcBef>
                <a:spcPts val="0"/>
              </a:spcBef>
              <a:spcAft>
                <a:spcPts val="0"/>
              </a:spcAft>
              <a:buFont typeface="Arial"/>
              <a:buChar char="•"/>
              <a:defRPr sz="1800" kern="1200">
                <a:solidFill>
                  <a:schemeClr val="tx1"/>
                </a:solidFill>
                <a:latin typeface="+mn-lt"/>
                <a:ea typeface="+mn-ea"/>
                <a:cs typeface="+mn-cs"/>
              </a:defRPr>
            </a:lvl3pPr>
            <a:lvl4pPr marL="684213" indent="-169863" algn="l" defTabSz="457200" rtl="0" eaLnBrk="1" latinLnBrk="0" hangingPunct="1">
              <a:spcBef>
                <a:spcPts val="0"/>
              </a:spcBef>
              <a:spcAft>
                <a:spcPts val="0"/>
              </a:spcAft>
              <a:buFont typeface="Lucida Grande"/>
              <a:buChar char="-"/>
              <a:defRPr sz="1800" kern="1200">
                <a:solidFill>
                  <a:schemeClr val="tx1"/>
                </a:solidFill>
                <a:latin typeface="+mn-lt"/>
                <a:ea typeface="+mn-ea"/>
                <a:cs typeface="+mn-cs"/>
              </a:defRPr>
            </a:lvl4pPr>
            <a:lvl5pPr marL="860425" indent="-176213" algn="l" defTabSz="457200" rtl="0" eaLnBrk="1" latinLnBrk="0" hangingPunct="1">
              <a:spcBef>
                <a:spcPts val="0"/>
              </a:spcBef>
              <a:spcAft>
                <a:spcPts val="0"/>
              </a:spcAft>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dirty="0"/>
              <a:t>Colleen Goethals, MS, RHIA, FAHIMA</a:t>
            </a:r>
          </a:p>
          <a:p>
            <a:pPr marL="0" indent="0">
              <a:buNone/>
            </a:pPr>
            <a:r>
              <a:rPr lang="en-US" sz="2400" dirty="0">
                <a:hlinkClick r:id="rId3"/>
              </a:rPr>
              <a:t>cgoethals@xtendhealthcare.net</a:t>
            </a:r>
            <a:endParaRPr lang="en-US" sz="2400" dirty="0"/>
          </a:p>
          <a:p>
            <a:pPr marL="0" indent="0">
              <a:buNone/>
            </a:pPr>
            <a:r>
              <a:rPr lang="en-US" sz="2400" dirty="0"/>
              <a:t>xtendhealthcare.net</a:t>
            </a:r>
          </a:p>
        </p:txBody>
      </p:sp>
      <p:pic>
        <p:nvPicPr>
          <p:cNvPr id="8" name="Picture 7">
            <a:extLst>
              <a:ext uri="{FF2B5EF4-FFF2-40B4-BE49-F238E27FC236}">
                <a16:creationId xmlns:a16="http://schemas.microsoft.com/office/drawing/2014/main" id="{0A29CCCE-B3EE-4748-86A7-2A832126C53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867955" y="85241"/>
            <a:ext cx="3231056" cy="6690096"/>
          </a:xfrm>
          <a:prstGeom prst="rect">
            <a:avLst/>
          </a:prstGeom>
        </p:spPr>
      </p:pic>
      <p:pic>
        <p:nvPicPr>
          <p:cNvPr id="2" name="Picture 1">
            <a:extLst>
              <a:ext uri="{FF2B5EF4-FFF2-40B4-BE49-F238E27FC236}">
                <a16:creationId xmlns:a16="http://schemas.microsoft.com/office/drawing/2014/main" id="{F8341411-F56D-40E8-9538-45383DEDB02E}"/>
              </a:ext>
            </a:extLst>
          </p:cNvPr>
          <p:cNvPicPr>
            <a:picLocks noChangeAspect="1"/>
          </p:cNvPicPr>
          <p:nvPr/>
        </p:nvPicPr>
        <p:blipFill>
          <a:blip r:embed="rId5"/>
          <a:stretch>
            <a:fillRect/>
          </a:stretch>
        </p:blipFill>
        <p:spPr>
          <a:xfrm>
            <a:off x="1595086" y="3394628"/>
            <a:ext cx="6482392" cy="2881062"/>
          </a:xfrm>
          <a:prstGeom prst="rect">
            <a:avLst/>
          </a:prstGeom>
        </p:spPr>
      </p:pic>
    </p:spTree>
    <p:extLst>
      <p:ext uri="{BB962C8B-B14F-4D97-AF65-F5344CB8AC3E}">
        <p14:creationId xmlns:p14="http://schemas.microsoft.com/office/powerpoint/2010/main" val="3526827038"/>
      </p:ext>
    </p:extLst>
  </p:cSld>
  <p:clrMapOvr>
    <a:masterClrMapping/>
  </p:clrMapOvr>
  <p:transition spd="slow">
    <p:cove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610957" y="1266372"/>
            <a:ext cx="9766757" cy="4560971"/>
          </a:xfrm>
        </p:spPr>
        <p:txBody>
          <a:bodyPr>
            <a:normAutofit fontScale="40000" lnSpcReduction="20000"/>
          </a:bodyPr>
          <a:lstStyle/>
          <a:p>
            <a:r>
              <a:rPr lang="en-US" altLang="en-US" sz="4800" i="1" dirty="0"/>
              <a:t>7 Crazy Stats About Healthcare Claims Denial, Sift, Bethany Grabher, 2019</a:t>
            </a:r>
          </a:p>
          <a:p>
            <a:endParaRPr lang="en-US" altLang="en-US" sz="4800" i="1" dirty="0"/>
          </a:p>
          <a:p>
            <a:r>
              <a:rPr lang="en-US" altLang="en-US" sz="4800" i="1" dirty="0"/>
              <a:t>Success in Proactive Denials Management and Prevention, HFMA, 5/1/2021</a:t>
            </a:r>
          </a:p>
          <a:p>
            <a:endParaRPr lang="en-US" altLang="en-US" sz="4800" i="1" dirty="0"/>
          </a:p>
          <a:p>
            <a:r>
              <a:rPr lang="en-US" altLang="en-US" sz="4800" i="1" dirty="0"/>
              <a:t>Medical Claim Denial Rates Rising, Highest in Initial COVID-19 Hotspots, M. Gavidia, January 21, 2021</a:t>
            </a:r>
          </a:p>
          <a:p>
            <a:endParaRPr lang="en-US" altLang="en-US" sz="4800" i="1" dirty="0"/>
          </a:p>
          <a:p>
            <a:r>
              <a:rPr lang="en-US" altLang="en-US" sz="4800" i="1" dirty="0"/>
              <a:t>Coding Denials: Effective Appeals  HFMA 3/1/2020</a:t>
            </a:r>
          </a:p>
          <a:p>
            <a:endParaRPr lang="en-US" altLang="en-US" sz="4800" i="1" dirty="0"/>
          </a:p>
          <a:p>
            <a:r>
              <a:rPr lang="en-US" altLang="en-US" sz="4800" i="1" dirty="0"/>
              <a:t>Denials Management: Getting to the Root Cause, Denise Wilson &amp; Tracey A. Tomak, Nov. 2019</a:t>
            </a:r>
          </a:p>
          <a:p>
            <a:endParaRPr lang="en-US" altLang="en-US" sz="4800" i="1" dirty="0"/>
          </a:p>
          <a:p>
            <a:r>
              <a:rPr lang="en-US" altLang="en-US" sz="4800" i="1" dirty="0"/>
              <a:t>Top Ten Tips for Denials Management, Kathryn DeVault, AHIMA Journal, April 1, 2020</a:t>
            </a:r>
          </a:p>
          <a:p>
            <a:endParaRPr lang="en-US" dirty="0"/>
          </a:p>
        </p:txBody>
      </p:sp>
    </p:spTree>
    <p:extLst>
      <p:ext uri="{BB962C8B-B14F-4D97-AF65-F5344CB8AC3E}">
        <p14:creationId xmlns:p14="http://schemas.microsoft.com/office/powerpoint/2010/main" val="1633495165"/>
      </p:ext>
    </p:extLst>
  </p:cSld>
  <p:clrMapOvr>
    <a:masterClrMapping/>
  </p:clrMapOvr>
  <p:transition spd="slow">
    <p:cove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7" name="Group 6">
            <a:extLst>
              <a:ext uri="{FF2B5EF4-FFF2-40B4-BE49-F238E27FC236}">
                <a16:creationId xmlns:a16="http://schemas.microsoft.com/office/drawing/2014/main" id="{AD2D4943-6EBB-4F08-A89C-66B23320A28F}"/>
              </a:ext>
            </a:extLst>
          </p:cNvPr>
          <p:cNvGrpSpPr/>
          <p:nvPr/>
        </p:nvGrpSpPr>
        <p:grpSpPr>
          <a:xfrm>
            <a:off x="4678454" y="3860394"/>
            <a:ext cx="2305717" cy="1456851"/>
            <a:chOff x="0" y="0"/>
            <a:chExt cx="1580354" cy="1152416"/>
          </a:xfrm>
        </p:grpSpPr>
        <p:sp>
          <p:nvSpPr>
            <p:cNvPr id="88" name="Freeform 7">
              <a:extLst>
                <a:ext uri="{FF2B5EF4-FFF2-40B4-BE49-F238E27FC236}">
                  <a16:creationId xmlns:a16="http://schemas.microsoft.com/office/drawing/2014/main" id="{D6462391-7860-47E0-ABF3-0470B54C429E}"/>
                </a:ext>
              </a:extLst>
            </p:cNvPr>
            <p:cNvSpPr/>
            <p:nvPr/>
          </p:nvSpPr>
          <p:spPr>
            <a:xfrm>
              <a:off x="0" y="0"/>
              <a:ext cx="1580354" cy="1152416"/>
            </a:xfrm>
            <a:custGeom>
              <a:avLst/>
              <a:gdLst/>
              <a:ahLst/>
              <a:cxnLst/>
              <a:rect l="l" t="t" r="r" b="b"/>
              <a:pathLst>
                <a:path w="1580354" h="1619460">
                  <a:moveTo>
                    <a:pt x="1455894" y="1619460"/>
                  </a:moveTo>
                  <a:lnTo>
                    <a:pt x="124460" y="1619460"/>
                  </a:lnTo>
                  <a:cubicBezTo>
                    <a:pt x="55880" y="1619460"/>
                    <a:pt x="0" y="1563580"/>
                    <a:pt x="0" y="1495000"/>
                  </a:cubicBezTo>
                  <a:lnTo>
                    <a:pt x="0" y="124460"/>
                  </a:lnTo>
                  <a:cubicBezTo>
                    <a:pt x="0" y="55880"/>
                    <a:pt x="55880" y="0"/>
                    <a:pt x="124460" y="0"/>
                  </a:cubicBezTo>
                  <a:lnTo>
                    <a:pt x="1455894" y="0"/>
                  </a:lnTo>
                  <a:cubicBezTo>
                    <a:pt x="1524474" y="0"/>
                    <a:pt x="1580354" y="55880"/>
                    <a:pt x="1580354" y="124460"/>
                  </a:cubicBezTo>
                  <a:lnTo>
                    <a:pt x="1580354" y="1495000"/>
                  </a:lnTo>
                  <a:cubicBezTo>
                    <a:pt x="1580354" y="1563580"/>
                    <a:pt x="1524474" y="1619460"/>
                    <a:pt x="1455894" y="1619460"/>
                  </a:cubicBezTo>
                  <a:close/>
                </a:path>
              </a:pathLst>
            </a:custGeom>
          </p:spPr>
          <p:style>
            <a:lnRef idx="2">
              <a:schemeClr val="accent3"/>
            </a:lnRef>
            <a:fillRef idx="1">
              <a:schemeClr val="lt1"/>
            </a:fillRef>
            <a:effectRef idx="0">
              <a:schemeClr val="accent3"/>
            </a:effectRef>
            <a:fontRef idx="minor">
              <a:schemeClr val="dk1"/>
            </a:fontRef>
          </p:style>
        </p:sp>
      </p:grpSp>
      <p:grpSp>
        <p:nvGrpSpPr>
          <p:cNvPr id="89" name="Group 6">
            <a:extLst>
              <a:ext uri="{FF2B5EF4-FFF2-40B4-BE49-F238E27FC236}">
                <a16:creationId xmlns:a16="http://schemas.microsoft.com/office/drawing/2014/main" id="{ABF9048C-4710-4522-9EAF-61E55B28C454}"/>
              </a:ext>
            </a:extLst>
          </p:cNvPr>
          <p:cNvGrpSpPr/>
          <p:nvPr/>
        </p:nvGrpSpPr>
        <p:grpSpPr>
          <a:xfrm>
            <a:off x="7241425" y="3860394"/>
            <a:ext cx="2305717" cy="1456851"/>
            <a:chOff x="0" y="0"/>
            <a:chExt cx="1580354" cy="1152416"/>
          </a:xfrm>
        </p:grpSpPr>
        <p:sp>
          <p:nvSpPr>
            <p:cNvPr id="90" name="Freeform 7">
              <a:extLst>
                <a:ext uri="{FF2B5EF4-FFF2-40B4-BE49-F238E27FC236}">
                  <a16:creationId xmlns:a16="http://schemas.microsoft.com/office/drawing/2014/main" id="{2FD9968A-F014-441E-8832-D06FD0BD9114}"/>
                </a:ext>
              </a:extLst>
            </p:cNvPr>
            <p:cNvSpPr/>
            <p:nvPr/>
          </p:nvSpPr>
          <p:spPr>
            <a:xfrm>
              <a:off x="0" y="0"/>
              <a:ext cx="1580354" cy="1152416"/>
            </a:xfrm>
            <a:custGeom>
              <a:avLst/>
              <a:gdLst/>
              <a:ahLst/>
              <a:cxnLst/>
              <a:rect l="l" t="t" r="r" b="b"/>
              <a:pathLst>
                <a:path w="1580354" h="1619460">
                  <a:moveTo>
                    <a:pt x="1455894" y="1619460"/>
                  </a:moveTo>
                  <a:lnTo>
                    <a:pt x="124460" y="1619460"/>
                  </a:lnTo>
                  <a:cubicBezTo>
                    <a:pt x="55880" y="1619460"/>
                    <a:pt x="0" y="1563580"/>
                    <a:pt x="0" y="1495000"/>
                  </a:cubicBezTo>
                  <a:lnTo>
                    <a:pt x="0" y="124460"/>
                  </a:lnTo>
                  <a:cubicBezTo>
                    <a:pt x="0" y="55880"/>
                    <a:pt x="55880" y="0"/>
                    <a:pt x="124460" y="0"/>
                  </a:cubicBezTo>
                  <a:lnTo>
                    <a:pt x="1455894" y="0"/>
                  </a:lnTo>
                  <a:cubicBezTo>
                    <a:pt x="1524474" y="0"/>
                    <a:pt x="1580354" y="55880"/>
                    <a:pt x="1580354" y="124460"/>
                  </a:cubicBezTo>
                  <a:lnTo>
                    <a:pt x="1580354" y="1495000"/>
                  </a:lnTo>
                  <a:cubicBezTo>
                    <a:pt x="1580354" y="1563580"/>
                    <a:pt x="1524474" y="1619460"/>
                    <a:pt x="1455894" y="1619460"/>
                  </a:cubicBezTo>
                  <a:close/>
                </a:path>
              </a:pathLst>
            </a:custGeom>
          </p:spPr>
          <p:style>
            <a:lnRef idx="2">
              <a:schemeClr val="accent3"/>
            </a:lnRef>
            <a:fillRef idx="1">
              <a:schemeClr val="lt1"/>
            </a:fillRef>
            <a:effectRef idx="0">
              <a:schemeClr val="accent3"/>
            </a:effectRef>
            <a:fontRef idx="minor">
              <a:schemeClr val="dk1"/>
            </a:fontRef>
          </p:style>
        </p:sp>
      </p:grpSp>
      <p:grpSp>
        <p:nvGrpSpPr>
          <p:cNvPr id="91" name="Group 6">
            <a:extLst>
              <a:ext uri="{FF2B5EF4-FFF2-40B4-BE49-F238E27FC236}">
                <a16:creationId xmlns:a16="http://schemas.microsoft.com/office/drawing/2014/main" id="{AA767D8D-4E12-4445-AF6C-7A6433D250BC}"/>
              </a:ext>
            </a:extLst>
          </p:cNvPr>
          <p:cNvGrpSpPr/>
          <p:nvPr/>
        </p:nvGrpSpPr>
        <p:grpSpPr>
          <a:xfrm>
            <a:off x="9817017" y="3840967"/>
            <a:ext cx="2305717" cy="1456851"/>
            <a:chOff x="0" y="0"/>
            <a:chExt cx="1580354" cy="1152416"/>
          </a:xfrm>
        </p:grpSpPr>
        <p:sp>
          <p:nvSpPr>
            <p:cNvPr id="92" name="Freeform 7">
              <a:extLst>
                <a:ext uri="{FF2B5EF4-FFF2-40B4-BE49-F238E27FC236}">
                  <a16:creationId xmlns:a16="http://schemas.microsoft.com/office/drawing/2014/main" id="{BCD12C7E-5005-41B3-BF64-6E5FCB1ECA94}"/>
                </a:ext>
              </a:extLst>
            </p:cNvPr>
            <p:cNvSpPr/>
            <p:nvPr/>
          </p:nvSpPr>
          <p:spPr>
            <a:xfrm>
              <a:off x="0" y="0"/>
              <a:ext cx="1580354" cy="1152416"/>
            </a:xfrm>
            <a:custGeom>
              <a:avLst/>
              <a:gdLst/>
              <a:ahLst/>
              <a:cxnLst/>
              <a:rect l="l" t="t" r="r" b="b"/>
              <a:pathLst>
                <a:path w="1580354" h="1619460">
                  <a:moveTo>
                    <a:pt x="1455894" y="1619460"/>
                  </a:moveTo>
                  <a:lnTo>
                    <a:pt x="124460" y="1619460"/>
                  </a:lnTo>
                  <a:cubicBezTo>
                    <a:pt x="55880" y="1619460"/>
                    <a:pt x="0" y="1563580"/>
                    <a:pt x="0" y="1495000"/>
                  </a:cubicBezTo>
                  <a:lnTo>
                    <a:pt x="0" y="124460"/>
                  </a:lnTo>
                  <a:cubicBezTo>
                    <a:pt x="0" y="55880"/>
                    <a:pt x="55880" y="0"/>
                    <a:pt x="124460" y="0"/>
                  </a:cubicBezTo>
                  <a:lnTo>
                    <a:pt x="1455894" y="0"/>
                  </a:lnTo>
                  <a:cubicBezTo>
                    <a:pt x="1524474" y="0"/>
                    <a:pt x="1580354" y="55880"/>
                    <a:pt x="1580354" y="124460"/>
                  </a:cubicBezTo>
                  <a:lnTo>
                    <a:pt x="1580354" y="1495000"/>
                  </a:lnTo>
                  <a:cubicBezTo>
                    <a:pt x="1580354" y="1563580"/>
                    <a:pt x="1524474" y="1619460"/>
                    <a:pt x="1455894" y="1619460"/>
                  </a:cubicBezTo>
                  <a:close/>
                </a:path>
              </a:pathLst>
            </a:custGeom>
          </p:spPr>
          <p:style>
            <a:lnRef idx="2">
              <a:schemeClr val="accent3"/>
            </a:lnRef>
            <a:fillRef idx="1">
              <a:schemeClr val="lt1"/>
            </a:fillRef>
            <a:effectRef idx="0">
              <a:schemeClr val="accent3"/>
            </a:effectRef>
            <a:fontRef idx="minor">
              <a:schemeClr val="dk1"/>
            </a:fontRef>
          </p:style>
        </p:sp>
      </p:grpSp>
      <p:pic>
        <p:nvPicPr>
          <p:cNvPr id="3" name="Picture 3"/>
          <p:cNvPicPr>
            <a:picLocks noChangeAspect="1"/>
          </p:cNvPicPr>
          <p:nvPr/>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25866" t="41766"/>
          <a:stretch/>
        </p:blipFill>
        <p:spPr>
          <a:xfrm rot="16200000">
            <a:off x="-619528" y="1735545"/>
            <a:ext cx="5777023" cy="4537966"/>
          </a:xfrm>
          <a:prstGeom prst="rect">
            <a:avLst/>
          </a:prstGeom>
        </p:spPr>
      </p:pic>
      <p:grpSp>
        <p:nvGrpSpPr>
          <p:cNvPr id="6" name="Group 6"/>
          <p:cNvGrpSpPr/>
          <p:nvPr/>
        </p:nvGrpSpPr>
        <p:grpSpPr>
          <a:xfrm>
            <a:off x="4226721" y="2011158"/>
            <a:ext cx="2305717" cy="1456851"/>
            <a:chOff x="0" y="0"/>
            <a:chExt cx="1580354" cy="1152416"/>
          </a:xfrm>
        </p:grpSpPr>
        <p:sp>
          <p:nvSpPr>
            <p:cNvPr id="7" name="Freeform 7"/>
            <p:cNvSpPr/>
            <p:nvPr/>
          </p:nvSpPr>
          <p:spPr>
            <a:xfrm>
              <a:off x="0" y="0"/>
              <a:ext cx="1580354" cy="1152416"/>
            </a:xfrm>
            <a:custGeom>
              <a:avLst/>
              <a:gdLst/>
              <a:ahLst/>
              <a:cxnLst/>
              <a:rect l="l" t="t" r="r" b="b"/>
              <a:pathLst>
                <a:path w="1580354" h="1619460">
                  <a:moveTo>
                    <a:pt x="1455894" y="1619460"/>
                  </a:moveTo>
                  <a:lnTo>
                    <a:pt x="124460" y="1619460"/>
                  </a:lnTo>
                  <a:cubicBezTo>
                    <a:pt x="55880" y="1619460"/>
                    <a:pt x="0" y="1563580"/>
                    <a:pt x="0" y="1495000"/>
                  </a:cubicBezTo>
                  <a:lnTo>
                    <a:pt x="0" y="124460"/>
                  </a:lnTo>
                  <a:cubicBezTo>
                    <a:pt x="0" y="55880"/>
                    <a:pt x="55880" y="0"/>
                    <a:pt x="124460" y="0"/>
                  </a:cubicBezTo>
                  <a:lnTo>
                    <a:pt x="1455894" y="0"/>
                  </a:lnTo>
                  <a:cubicBezTo>
                    <a:pt x="1524474" y="0"/>
                    <a:pt x="1580354" y="55880"/>
                    <a:pt x="1580354" y="124460"/>
                  </a:cubicBezTo>
                  <a:lnTo>
                    <a:pt x="1580354" y="1495000"/>
                  </a:lnTo>
                  <a:cubicBezTo>
                    <a:pt x="1580354" y="1563580"/>
                    <a:pt x="1524474" y="1619460"/>
                    <a:pt x="1455894" y="1619460"/>
                  </a:cubicBezTo>
                  <a:close/>
                </a:path>
              </a:pathLst>
            </a:custGeom>
          </p:spPr>
          <p:style>
            <a:lnRef idx="2">
              <a:schemeClr val="accent3"/>
            </a:lnRef>
            <a:fillRef idx="1">
              <a:schemeClr val="lt1"/>
            </a:fillRef>
            <a:effectRef idx="0">
              <a:schemeClr val="accent3"/>
            </a:effectRef>
            <a:fontRef idx="minor">
              <a:schemeClr val="dk1"/>
            </a:fontRef>
          </p:style>
        </p:sp>
      </p:grpSp>
      <p:pic>
        <p:nvPicPr>
          <p:cNvPr id="18" name="Picture 18"/>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10190400" y="3317685"/>
            <a:ext cx="392385" cy="464111"/>
          </a:xfrm>
          <a:prstGeom prst="rect">
            <a:avLst/>
          </a:prstGeom>
        </p:spPr>
      </p:pic>
      <p:pic>
        <p:nvPicPr>
          <p:cNvPr id="26" name="Picture 25">
            <a:extLst>
              <a:ext uri="{FF2B5EF4-FFF2-40B4-BE49-F238E27FC236}">
                <a16:creationId xmlns:a16="http://schemas.microsoft.com/office/drawing/2014/main" id="{3D996DFA-BD2E-4A2B-8F73-01DCA382A61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15758" y="333941"/>
            <a:ext cx="10970748" cy="62333"/>
          </a:xfrm>
          <a:prstGeom prst="rect">
            <a:avLst/>
          </a:prstGeom>
        </p:spPr>
      </p:pic>
      <p:grpSp>
        <p:nvGrpSpPr>
          <p:cNvPr id="39" name="Group 6">
            <a:extLst>
              <a:ext uri="{FF2B5EF4-FFF2-40B4-BE49-F238E27FC236}">
                <a16:creationId xmlns:a16="http://schemas.microsoft.com/office/drawing/2014/main" id="{A6BAC748-37FF-428F-A008-3A69FA1EE388}"/>
              </a:ext>
            </a:extLst>
          </p:cNvPr>
          <p:cNvGrpSpPr/>
          <p:nvPr/>
        </p:nvGrpSpPr>
        <p:grpSpPr>
          <a:xfrm>
            <a:off x="6725791" y="2011158"/>
            <a:ext cx="2305717" cy="1456851"/>
            <a:chOff x="0" y="0"/>
            <a:chExt cx="1580354" cy="1152416"/>
          </a:xfrm>
        </p:grpSpPr>
        <p:sp>
          <p:nvSpPr>
            <p:cNvPr id="40" name="Freeform 7">
              <a:extLst>
                <a:ext uri="{FF2B5EF4-FFF2-40B4-BE49-F238E27FC236}">
                  <a16:creationId xmlns:a16="http://schemas.microsoft.com/office/drawing/2014/main" id="{CF01FF09-A071-451F-BCEA-4E0290FC5BBF}"/>
                </a:ext>
              </a:extLst>
            </p:cNvPr>
            <p:cNvSpPr/>
            <p:nvPr/>
          </p:nvSpPr>
          <p:spPr>
            <a:xfrm>
              <a:off x="0" y="0"/>
              <a:ext cx="1580354" cy="1152416"/>
            </a:xfrm>
            <a:custGeom>
              <a:avLst/>
              <a:gdLst/>
              <a:ahLst/>
              <a:cxnLst/>
              <a:rect l="l" t="t" r="r" b="b"/>
              <a:pathLst>
                <a:path w="1580354" h="1619460">
                  <a:moveTo>
                    <a:pt x="1455894" y="1619460"/>
                  </a:moveTo>
                  <a:lnTo>
                    <a:pt x="124460" y="1619460"/>
                  </a:lnTo>
                  <a:cubicBezTo>
                    <a:pt x="55880" y="1619460"/>
                    <a:pt x="0" y="1563580"/>
                    <a:pt x="0" y="1495000"/>
                  </a:cubicBezTo>
                  <a:lnTo>
                    <a:pt x="0" y="124460"/>
                  </a:lnTo>
                  <a:cubicBezTo>
                    <a:pt x="0" y="55880"/>
                    <a:pt x="55880" y="0"/>
                    <a:pt x="124460" y="0"/>
                  </a:cubicBezTo>
                  <a:lnTo>
                    <a:pt x="1455894" y="0"/>
                  </a:lnTo>
                  <a:cubicBezTo>
                    <a:pt x="1524474" y="0"/>
                    <a:pt x="1580354" y="55880"/>
                    <a:pt x="1580354" y="124460"/>
                  </a:cubicBezTo>
                  <a:lnTo>
                    <a:pt x="1580354" y="1495000"/>
                  </a:lnTo>
                  <a:cubicBezTo>
                    <a:pt x="1580354" y="1563580"/>
                    <a:pt x="1524474" y="1619460"/>
                    <a:pt x="1455894" y="1619460"/>
                  </a:cubicBezTo>
                  <a:close/>
                </a:path>
              </a:pathLst>
            </a:custGeom>
          </p:spPr>
          <p:style>
            <a:lnRef idx="2">
              <a:schemeClr val="accent3"/>
            </a:lnRef>
            <a:fillRef idx="1">
              <a:schemeClr val="lt1"/>
            </a:fillRef>
            <a:effectRef idx="0">
              <a:schemeClr val="accent3"/>
            </a:effectRef>
            <a:fontRef idx="minor">
              <a:schemeClr val="dk1"/>
            </a:fontRef>
          </p:style>
        </p:sp>
      </p:grpSp>
      <p:grpSp>
        <p:nvGrpSpPr>
          <p:cNvPr id="41" name="Group 6">
            <a:extLst>
              <a:ext uri="{FF2B5EF4-FFF2-40B4-BE49-F238E27FC236}">
                <a16:creationId xmlns:a16="http://schemas.microsoft.com/office/drawing/2014/main" id="{227F0EDE-67EE-4783-84A7-DFAEE143945D}"/>
              </a:ext>
            </a:extLst>
          </p:cNvPr>
          <p:cNvGrpSpPr/>
          <p:nvPr/>
        </p:nvGrpSpPr>
        <p:grpSpPr>
          <a:xfrm>
            <a:off x="9287961" y="1986541"/>
            <a:ext cx="2305717" cy="1505390"/>
            <a:chOff x="0" y="0"/>
            <a:chExt cx="1580354" cy="1152416"/>
          </a:xfrm>
        </p:grpSpPr>
        <p:sp>
          <p:nvSpPr>
            <p:cNvPr id="42" name="Freeform 7">
              <a:extLst>
                <a:ext uri="{FF2B5EF4-FFF2-40B4-BE49-F238E27FC236}">
                  <a16:creationId xmlns:a16="http://schemas.microsoft.com/office/drawing/2014/main" id="{2870C0DA-835F-4406-B7F9-9905AF41DE42}"/>
                </a:ext>
              </a:extLst>
            </p:cNvPr>
            <p:cNvSpPr/>
            <p:nvPr/>
          </p:nvSpPr>
          <p:spPr>
            <a:xfrm>
              <a:off x="0" y="0"/>
              <a:ext cx="1580354" cy="1152416"/>
            </a:xfrm>
            <a:custGeom>
              <a:avLst/>
              <a:gdLst/>
              <a:ahLst/>
              <a:cxnLst/>
              <a:rect l="l" t="t" r="r" b="b"/>
              <a:pathLst>
                <a:path w="1580354" h="1619460">
                  <a:moveTo>
                    <a:pt x="1455894" y="1619460"/>
                  </a:moveTo>
                  <a:lnTo>
                    <a:pt x="124460" y="1619460"/>
                  </a:lnTo>
                  <a:cubicBezTo>
                    <a:pt x="55880" y="1619460"/>
                    <a:pt x="0" y="1563580"/>
                    <a:pt x="0" y="1495000"/>
                  </a:cubicBezTo>
                  <a:lnTo>
                    <a:pt x="0" y="124460"/>
                  </a:lnTo>
                  <a:cubicBezTo>
                    <a:pt x="0" y="55880"/>
                    <a:pt x="55880" y="0"/>
                    <a:pt x="124460" y="0"/>
                  </a:cubicBezTo>
                  <a:lnTo>
                    <a:pt x="1455894" y="0"/>
                  </a:lnTo>
                  <a:cubicBezTo>
                    <a:pt x="1524474" y="0"/>
                    <a:pt x="1580354" y="55880"/>
                    <a:pt x="1580354" y="124460"/>
                  </a:cubicBezTo>
                  <a:lnTo>
                    <a:pt x="1580354" y="1495000"/>
                  </a:lnTo>
                  <a:cubicBezTo>
                    <a:pt x="1580354" y="1563580"/>
                    <a:pt x="1524474" y="1619460"/>
                    <a:pt x="1455894" y="1619460"/>
                  </a:cubicBezTo>
                  <a:close/>
                </a:path>
              </a:pathLst>
            </a:custGeom>
          </p:spPr>
          <p:style>
            <a:lnRef idx="2">
              <a:schemeClr val="accent3"/>
            </a:lnRef>
            <a:fillRef idx="1">
              <a:schemeClr val="lt1"/>
            </a:fillRef>
            <a:effectRef idx="0">
              <a:schemeClr val="accent3"/>
            </a:effectRef>
            <a:fontRef idx="minor">
              <a:schemeClr val="dk1"/>
            </a:fontRef>
          </p:style>
        </p:sp>
      </p:grpSp>
      <p:pic>
        <p:nvPicPr>
          <p:cNvPr id="52" name="Picture 16">
            <a:extLst>
              <a:ext uri="{FF2B5EF4-FFF2-40B4-BE49-F238E27FC236}">
                <a16:creationId xmlns:a16="http://schemas.microsoft.com/office/drawing/2014/main" id="{FFF12A14-0D32-4C8C-83A6-08F58D0CE45E}"/>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rot="-5491404">
            <a:off x="7032088" y="3539902"/>
            <a:ext cx="752773" cy="752773"/>
          </a:xfrm>
          <a:prstGeom prst="rect">
            <a:avLst/>
          </a:prstGeom>
        </p:spPr>
      </p:pic>
      <p:sp>
        <p:nvSpPr>
          <p:cNvPr id="57" name="Title 2">
            <a:extLst>
              <a:ext uri="{FF2B5EF4-FFF2-40B4-BE49-F238E27FC236}">
                <a16:creationId xmlns:a16="http://schemas.microsoft.com/office/drawing/2014/main" id="{7EF0D065-49F7-42B9-9C3C-A51AEE5DBA37}"/>
              </a:ext>
            </a:extLst>
          </p:cNvPr>
          <p:cNvSpPr txBox="1">
            <a:spLocks/>
          </p:cNvSpPr>
          <p:nvPr/>
        </p:nvSpPr>
        <p:spPr>
          <a:xfrm>
            <a:off x="632545" y="539204"/>
            <a:ext cx="8229600" cy="450914"/>
          </a:xfrm>
          <a:prstGeom prst="rect">
            <a:avLst/>
          </a:prstGeom>
        </p:spPr>
        <p:txBody>
          <a:bodyPr/>
          <a:lstStyle>
            <a:lvl1pPr algn="l" defTabSz="457200" rtl="0" eaLnBrk="1" latinLnBrk="0" hangingPunct="1">
              <a:spcBef>
                <a:spcPct val="0"/>
              </a:spcBef>
              <a:buNone/>
              <a:defRPr sz="2800" kern="1200">
                <a:solidFill>
                  <a:srgbClr val="0F3B57"/>
                </a:solidFill>
                <a:latin typeface="+mj-lt"/>
                <a:ea typeface="+mj-ea"/>
                <a:cs typeface="+mj-cs"/>
              </a:defRPr>
            </a:lvl1pPr>
          </a:lstStyle>
          <a:p>
            <a:r>
              <a:rPr lang="en-US" dirty="0"/>
              <a:t>About Xtend Healthcare</a:t>
            </a:r>
          </a:p>
        </p:txBody>
      </p:sp>
      <p:sp>
        <p:nvSpPr>
          <p:cNvPr id="58" name="Rectangle 57">
            <a:extLst>
              <a:ext uri="{FF2B5EF4-FFF2-40B4-BE49-F238E27FC236}">
                <a16:creationId xmlns:a16="http://schemas.microsoft.com/office/drawing/2014/main" id="{298F4320-1D53-46F8-A1D1-7C3462C34841}"/>
              </a:ext>
            </a:extLst>
          </p:cNvPr>
          <p:cNvSpPr/>
          <p:nvPr/>
        </p:nvSpPr>
        <p:spPr>
          <a:xfrm>
            <a:off x="181430" y="3186908"/>
            <a:ext cx="3514475" cy="2308324"/>
          </a:xfrm>
          <a:prstGeom prst="rect">
            <a:avLst/>
          </a:prstGeom>
        </p:spPr>
        <p:txBody>
          <a:bodyPr wrap="square">
            <a:spAutoFit/>
          </a:bodyPr>
          <a:lstStyle/>
          <a:p>
            <a:pPr algn="ctr"/>
            <a:r>
              <a:rPr lang="en-US" sz="4800" b="1" dirty="0">
                <a:solidFill>
                  <a:schemeClr val="bg1"/>
                </a:solidFill>
                <a:ea typeface="Calibri" panose="020F0502020204030204" pitchFamily="34" charset="0"/>
                <a:cs typeface="Times New Roman" panose="02020603050405020304" pitchFamily="18" charset="0"/>
              </a:rPr>
              <a:t>Healthcare</a:t>
            </a:r>
            <a:endParaRPr lang="en-US" sz="4800" dirty="0">
              <a:solidFill>
                <a:schemeClr val="bg1"/>
              </a:solidFill>
              <a:ea typeface="Calibri" panose="020F0502020204030204" pitchFamily="34" charset="0"/>
              <a:cs typeface="Times New Roman" panose="02020603050405020304" pitchFamily="18" charset="0"/>
            </a:endParaRPr>
          </a:p>
          <a:p>
            <a:pPr algn="ctr"/>
            <a:r>
              <a:rPr lang="en-US" sz="4800" b="1" dirty="0">
                <a:solidFill>
                  <a:schemeClr val="bg1"/>
                </a:solidFill>
                <a:ea typeface="Calibri" panose="020F0502020204030204" pitchFamily="34" charset="0"/>
                <a:cs typeface="Times New Roman" panose="02020603050405020304" pitchFamily="18" charset="0"/>
              </a:rPr>
              <a:t>is all we do.</a:t>
            </a:r>
            <a:endParaRPr lang="en-US" sz="4800" dirty="0">
              <a:solidFill>
                <a:schemeClr val="bg1"/>
              </a:solidFill>
              <a:ea typeface="Calibri" panose="020F0502020204030204" pitchFamily="34" charset="0"/>
              <a:cs typeface="Times New Roman" panose="02020603050405020304" pitchFamily="18" charset="0"/>
            </a:endParaRPr>
          </a:p>
        </p:txBody>
      </p:sp>
      <p:sp>
        <p:nvSpPr>
          <p:cNvPr id="59" name="TextBox 58">
            <a:extLst>
              <a:ext uri="{FF2B5EF4-FFF2-40B4-BE49-F238E27FC236}">
                <a16:creationId xmlns:a16="http://schemas.microsoft.com/office/drawing/2014/main" id="{57200162-57AC-4988-9550-AECEF14BDCAD}"/>
              </a:ext>
            </a:extLst>
          </p:cNvPr>
          <p:cNvSpPr txBox="1"/>
          <p:nvPr/>
        </p:nvSpPr>
        <p:spPr>
          <a:xfrm>
            <a:off x="4455592" y="2085979"/>
            <a:ext cx="2081815" cy="1292662"/>
          </a:xfrm>
          <a:prstGeom prst="rect">
            <a:avLst/>
          </a:prstGeom>
          <a:noFill/>
        </p:spPr>
        <p:txBody>
          <a:bodyPr wrap="square">
            <a:spAutoFit/>
          </a:bodyPr>
          <a:lstStyle/>
          <a:p>
            <a:pPr algn="ctr"/>
            <a:r>
              <a:rPr lang="en-US" sz="1400" dirty="0"/>
              <a:t>Senior management has an average of </a:t>
            </a:r>
            <a:r>
              <a:rPr lang="en-US" b="1" dirty="0">
                <a:latin typeface="Arial" panose="020B0604020202020204" pitchFamily="34" charset="0"/>
                <a:cs typeface="Times New Roman" panose="02020603050405020304" pitchFamily="18" charset="0"/>
              </a:rPr>
              <a:t>30+ years experience</a:t>
            </a:r>
            <a:r>
              <a:rPr lang="en-US" sz="1400" dirty="0"/>
              <a:t> in healthcare revenue cycle management</a:t>
            </a:r>
          </a:p>
        </p:txBody>
      </p:sp>
      <p:sp>
        <p:nvSpPr>
          <p:cNvPr id="61" name="TextBox 60">
            <a:extLst>
              <a:ext uri="{FF2B5EF4-FFF2-40B4-BE49-F238E27FC236}">
                <a16:creationId xmlns:a16="http://schemas.microsoft.com/office/drawing/2014/main" id="{71C327C7-71B5-4884-8BE6-7E7719D0B417}"/>
              </a:ext>
            </a:extLst>
          </p:cNvPr>
          <p:cNvSpPr txBox="1"/>
          <p:nvPr/>
        </p:nvSpPr>
        <p:spPr>
          <a:xfrm>
            <a:off x="7085852" y="2227796"/>
            <a:ext cx="1842048" cy="1015663"/>
          </a:xfrm>
          <a:prstGeom prst="rect">
            <a:avLst/>
          </a:prstGeom>
          <a:noFill/>
        </p:spPr>
        <p:txBody>
          <a:bodyPr wrap="square">
            <a:spAutoFit/>
          </a:bodyPr>
          <a:lstStyle/>
          <a:p>
            <a:pPr algn="ctr"/>
            <a:r>
              <a:rPr lang="en-US" sz="1400" dirty="0"/>
              <a:t>Industry-leading, </a:t>
            </a:r>
            <a:r>
              <a:rPr lang="en-US" b="1" dirty="0">
                <a:latin typeface="Arial" panose="020B0604020202020204" pitchFamily="34" charset="0"/>
                <a:cs typeface="Times New Roman" panose="02020603050405020304" pitchFamily="18" charset="0"/>
              </a:rPr>
              <a:t>award-winning </a:t>
            </a:r>
            <a:r>
              <a:rPr lang="en-US" sz="1400" dirty="0"/>
              <a:t>employee training </a:t>
            </a:r>
          </a:p>
          <a:p>
            <a:pPr algn="ctr"/>
            <a:r>
              <a:rPr lang="en-US" sz="1400" dirty="0"/>
              <a:t>and education</a:t>
            </a:r>
          </a:p>
        </p:txBody>
      </p:sp>
      <p:sp>
        <p:nvSpPr>
          <p:cNvPr id="63" name="TextBox 62">
            <a:extLst>
              <a:ext uri="{FF2B5EF4-FFF2-40B4-BE49-F238E27FC236}">
                <a16:creationId xmlns:a16="http://schemas.microsoft.com/office/drawing/2014/main" id="{E20248CF-5804-405C-A7F9-22433E28F12E}"/>
              </a:ext>
            </a:extLst>
          </p:cNvPr>
          <p:cNvSpPr txBox="1"/>
          <p:nvPr/>
        </p:nvSpPr>
        <p:spPr>
          <a:xfrm>
            <a:off x="7405589" y="4030422"/>
            <a:ext cx="2141553" cy="1077218"/>
          </a:xfrm>
          <a:prstGeom prst="rect">
            <a:avLst/>
          </a:prstGeom>
          <a:noFill/>
        </p:spPr>
        <p:txBody>
          <a:bodyPr wrap="square">
            <a:spAutoFit/>
          </a:bodyPr>
          <a:lstStyle/>
          <a:p>
            <a:pPr algn="ctr"/>
            <a:r>
              <a:rPr lang="en-US" sz="1400" dirty="0"/>
              <a:t>Customer service approach that </a:t>
            </a:r>
          </a:p>
          <a:p>
            <a:pPr algn="ctr"/>
            <a:r>
              <a:rPr lang="en-US" sz="1400" dirty="0"/>
              <a:t>enhances the </a:t>
            </a:r>
            <a:r>
              <a:rPr lang="en-US" b="1" dirty="0">
                <a:latin typeface="Arial" panose="020B0604020202020204" pitchFamily="34" charset="0"/>
                <a:cs typeface="Times New Roman" panose="02020603050405020304" pitchFamily="18" charset="0"/>
              </a:rPr>
              <a:t>patient experience</a:t>
            </a:r>
          </a:p>
        </p:txBody>
      </p:sp>
      <p:sp>
        <p:nvSpPr>
          <p:cNvPr id="65" name="TextBox 64">
            <a:extLst>
              <a:ext uri="{FF2B5EF4-FFF2-40B4-BE49-F238E27FC236}">
                <a16:creationId xmlns:a16="http://schemas.microsoft.com/office/drawing/2014/main" id="{033EF37B-7490-4647-A62C-B1CA2E148F51}"/>
              </a:ext>
            </a:extLst>
          </p:cNvPr>
          <p:cNvSpPr txBox="1"/>
          <p:nvPr/>
        </p:nvSpPr>
        <p:spPr>
          <a:xfrm>
            <a:off x="9508776" y="2113943"/>
            <a:ext cx="2105467" cy="1354217"/>
          </a:xfrm>
          <a:prstGeom prst="rect">
            <a:avLst/>
          </a:prstGeom>
          <a:noFill/>
        </p:spPr>
        <p:txBody>
          <a:bodyPr wrap="square">
            <a:spAutoFit/>
          </a:bodyPr>
          <a:lstStyle/>
          <a:p>
            <a:pPr algn="ctr"/>
            <a:r>
              <a:rPr lang="en-US" sz="1400" dirty="0"/>
              <a:t>Heavy technology investment, ($120M annually), </a:t>
            </a:r>
            <a:r>
              <a:rPr lang="en-US" b="1" dirty="0"/>
              <a:t>ensuring data security and compliance</a:t>
            </a:r>
          </a:p>
        </p:txBody>
      </p:sp>
      <p:sp>
        <p:nvSpPr>
          <p:cNvPr id="67" name="TextBox 66">
            <a:extLst>
              <a:ext uri="{FF2B5EF4-FFF2-40B4-BE49-F238E27FC236}">
                <a16:creationId xmlns:a16="http://schemas.microsoft.com/office/drawing/2014/main" id="{B3EC64A8-133D-404A-A23A-633005BEF7A0}"/>
              </a:ext>
            </a:extLst>
          </p:cNvPr>
          <p:cNvSpPr txBox="1"/>
          <p:nvPr/>
        </p:nvSpPr>
        <p:spPr>
          <a:xfrm>
            <a:off x="9766353" y="4030422"/>
            <a:ext cx="2460273" cy="1077218"/>
          </a:xfrm>
          <a:prstGeom prst="rect">
            <a:avLst/>
          </a:prstGeom>
          <a:noFill/>
        </p:spPr>
        <p:txBody>
          <a:bodyPr wrap="square">
            <a:spAutoFit/>
          </a:bodyPr>
          <a:lstStyle/>
          <a:p>
            <a:pPr algn="ctr"/>
            <a:r>
              <a:rPr lang="en-US" sz="1400" dirty="0"/>
              <a:t>Blended </a:t>
            </a:r>
          </a:p>
          <a:p>
            <a:pPr algn="ctr"/>
            <a:r>
              <a:rPr lang="en-US" sz="1400" dirty="0"/>
              <a:t>approach </a:t>
            </a:r>
            <a:r>
              <a:rPr lang="en-US" b="1" dirty="0">
                <a:latin typeface="Arial" panose="020B0604020202020204" pitchFamily="34" charset="0"/>
                <a:cs typeface="Times New Roman" panose="02020603050405020304" pitchFamily="18" charset="0"/>
              </a:rPr>
              <a:t>optimizes recovery</a:t>
            </a:r>
            <a:r>
              <a:rPr lang="en-US" sz="1400" dirty="0"/>
              <a:t> and communication</a:t>
            </a:r>
          </a:p>
        </p:txBody>
      </p:sp>
      <p:sp>
        <p:nvSpPr>
          <p:cNvPr id="69" name="TextBox 68">
            <a:extLst>
              <a:ext uri="{FF2B5EF4-FFF2-40B4-BE49-F238E27FC236}">
                <a16:creationId xmlns:a16="http://schemas.microsoft.com/office/drawing/2014/main" id="{7EBE5394-2445-477D-93CE-0AFBA302616A}"/>
              </a:ext>
            </a:extLst>
          </p:cNvPr>
          <p:cNvSpPr txBox="1"/>
          <p:nvPr/>
        </p:nvSpPr>
        <p:spPr>
          <a:xfrm>
            <a:off x="4723841" y="4135784"/>
            <a:ext cx="2305716" cy="800219"/>
          </a:xfrm>
          <a:prstGeom prst="rect">
            <a:avLst/>
          </a:prstGeom>
          <a:noFill/>
        </p:spPr>
        <p:txBody>
          <a:bodyPr wrap="square">
            <a:spAutoFit/>
          </a:bodyPr>
          <a:lstStyle/>
          <a:p>
            <a:pPr algn="ctr"/>
            <a:r>
              <a:rPr lang="en-US" sz="1400" dirty="0"/>
              <a:t>Proven ability to </a:t>
            </a:r>
          </a:p>
          <a:p>
            <a:pPr algn="ctr"/>
            <a:r>
              <a:rPr lang="en-US" b="1" dirty="0">
                <a:latin typeface="Arial" panose="020B0604020202020204" pitchFamily="34" charset="0"/>
                <a:cs typeface="Times New Roman" panose="02020603050405020304" pitchFamily="18" charset="0"/>
              </a:rPr>
              <a:t>ramp up quickly</a:t>
            </a:r>
          </a:p>
          <a:p>
            <a:pPr algn="ctr"/>
            <a:r>
              <a:rPr lang="en-US" sz="1400" dirty="0"/>
              <a:t>with new clients</a:t>
            </a:r>
          </a:p>
        </p:txBody>
      </p:sp>
      <p:pic>
        <p:nvPicPr>
          <p:cNvPr id="73" name="Graphic 72" descr="Call center">
            <a:extLst>
              <a:ext uri="{FF2B5EF4-FFF2-40B4-BE49-F238E27FC236}">
                <a16:creationId xmlns:a16="http://schemas.microsoft.com/office/drawing/2014/main" id="{43831868-235C-44FC-AFAA-D4ABA34D6374}"/>
              </a:ext>
            </a:extLst>
          </p:cNvPr>
          <p:cNvPicPr>
            <a:picLocks noChangeAspect="1"/>
          </p:cNvPicPr>
          <p:nvPr/>
        </p:nvPicPr>
        <p:blipFill>
          <a:blip r:embed="rId8" cstate="email">
            <a:alphaModFix amt="40000"/>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087139" y="3585657"/>
            <a:ext cx="631858" cy="631858"/>
          </a:xfrm>
          <a:prstGeom prst="rect">
            <a:avLst/>
          </a:prstGeom>
        </p:spPr>
      </p:pic>
      <p:pic>
        <p:nvPicPr>
          <p:cNvPr id="81" name="Picture 16">
            <a:extLst>
              <a:ext uri="{FF2B5EF4-FFF2-40B4-BE49-F238E27FC236}">
                <a16:creationId xmlns:a16="http://schemas.microsoft.com/office/drawing/2014/main" id="{C6992D20-2733-4207-88BD-D9CFD7F8AE55}"/>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rot="-5491404">
            <a:off x="3944111" y="1689166"/>
            <a:ext cx="752773" cy="752773"/>
          </a:xfrm>
          <a:prstGeom prst="rect">
            <a:avLst/>
          </a:prstGeom>
        </p:spPr>
      </p:pic>
      <p:pic>
        <p:nvPicPr>
          <p:cNvPr id="82" name="Picture 81">
            <a:extLst>
              <a:ext uri="{FF2B5EF4-FFF2-40B4-BE49-F238E27FC236}">
                <a16:creationId xmlns:a16="http://schemas.microsoft.com/office/drawing/2014/main" id="{64657B66-D00D-46E6-A3B7-CDAB30EBB660}"/>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646267" y="1679292"/>
            <a:ext cx="774259" cy="774259"/>
          </a:xfrm>
          <a:prstGeom prst="rect">
            <a:avLst/>
          </a:prstGeom>
        </p:spPr>
      </p:pic>
      <p:pic>
        <p:nvPicPr>
          <p:cNvPr id="83" name="Picture 16">
            <a:extLst>
              <a:ext uri="{FF2B5EF4-FFF2-40B4-BE49-F238E27FC236}">
                <a16:creationId xmlns:a16="http://schemas.microsoft.com/office/drawing/2014/main" id="{962C8F57-0AD3-4C1A-B9EF-58609EE951A4}"/>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rot="16108596">
            <a:off x="9113920" y="1671526"/>
            <a:ext cx="752773" cy="752773"/>
          </a:xfrm>
          <a:prstGeom prst="rect">
            <a:avLst/>
          </a:prstGeom>
        </p:spPr>
      </p:pic>
      <p:pic>
        <p:nvPicPr>
          <p:cNvPr id="84" name="Picture 16">
            <a:extLst>
              <a:ext uri="{FF2B5EF4-FFF2-40B4-BE49-F238E27FC236}">
                <a16:creationId xmlns:a16="http://schemas.microsoft.com/office/drawing/2014/main" id="{13F3D7AE-98BF-4C56-A962-CFC1BE0E27B8}"/>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rot="16108596">
            <a:off x="9608270" y="3536128"/>
            <a:ext cx="752773" cy="752773"/>
          </a:xfrm>
          <a:prstGeom prst="rect">
            <a:avLst/>
          </a:prstGeom>
        </p:spPr>
      </p:pic>
      <p:pic>
        <p:nvPicPr>
          <p:cNvPr id="85" name="Picture 16">
            <a:extLst>
              <a:ext uri="{FF2B5EF4-FFF2-40B4-BE49-F238E27FC236}">
                <a16:creationId xmlns:a16="http://schemas.microsoft.com/office/drawing/2014/main" id="{A8120799-D7C5-47CA-B892-995DB9FF2B9A}"/>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rot="16108596">
            <a:off x="4432012" y="3538838"/>
            <a:ext cx="752773" cy="752773"/>
          </a:xfrm>
          <a:prstGeom prst="rect">
            <a:avLst/>
          </a:prstGeom>
        </p:spPr>
      </p:pic>
      <p:pic>
        <p:nvPicPr>
          <p:cNvPr id="74" name="Picture 73">
            <a:extLst>
              <a:ext uri="{FF2B5EF4-FFF2-40B4-BE49-F238E27FC236}">
                <a16:creationId xmlns:a16="http://schemas.microsoft.com/office/drawing/2014/main" id="{C8596978-A2E6-4B3E-8125-228D549334D6}"/>
              </a:ext>
            </a:extLst>
          </p:cNvPr>
          <p:cNvPicPr>
            <a:picLocks noChangeAspect="1"/>
          </p:cNvPicPr>
          <p:nvPr/>
        </p:nvPicPr>
        <p:blipFill>
          <a:blip r:embed="rId11" cstate="email">
            <a:alphaModFix amt="46000"/>
            <a:biLevel thresh="25000"/>
            <a:extLst>
              <a:ext uri="{28A0092B-C50C-407E-A947-70E740481C1C}">
                <a14:useLocalDpi xmlns:a14="http://schemas.microsoft.com/office/drawing/2010/main"/>
              </a:ext>
            </a:extLst>
          </a:blip>
          <a:stretch>
            <a:fillRect/>
          </a:stretch>
        </p:blipFill>
        <p:spPr>
          <a:xfrm>
            <a:off x="9604858" y="3547273"/>
            <a:ext cx="701917" cy="701917"/>
          </a:xfrm>
          <a:prstGeom prst="rect">
            <a:avLst/>
          </a:prstGeom>
        </p:spPr>
      </p:pic>
      <p:pic>
        <p:nvPicPr>
          <p:cNvPr id="72" name="Picture 71">
            <a:extLst>
              <a:ext uri="{FF2B5EF4-FFF2-40B4-BE49-F238E27FC236}">
                <a16:creationId xmlns:a16="http://schemas.microsoft.com/office/drawing/2014/main" id="{2A7587B0-5D2F-49CE-BE02-C4908C799506}"/>
              </a:ext>
            </a:extLst>
          </p:cNvPr>
          <p:cNvPicPr>
            <a:picLocks noChangeAspect="1"/>
          </p:cNvPicPr>
          <p:nvPr/>
        </p:nvPicPr>
        <p:blipFill>
          <a:blip r:embed="rId12" cstate="email">
            <a:alphaModFix amt="27000"/>
            <a:biLevel thresh="75000"/>
            <a:extLst>
              <a:ext uri="{28A0092B-C50C-407E-A947-70E740481C1C}">
                <a14:useLocalDpi xmlns:a14="http://schemas.microsoft.com/office/drawing/2010/main"/>
              </a:ext>
            </a:extLst>
          </a:blip>
          <a:stretch>
            <a:fillRect/>
          </a:stretch>
        </p:blipFill>
        <p:spPr>
          <a:xfrm>
            <a:off x="6718988" y="1758759"/>
            <a:ext cx="581745" cy="581745"/>
          </a:xfrm>
          <a:prstGeom prst="rect">
            <a:avLst/>
          </a:prstGeom>
        </p:spPr>
      </p:pic>
      <p:pic>
        <p:nvPicPr>
          <p:cNvPr id="77" name="Graphic 76" descr="Server with solid fill">
            <a:extLst>
              <a:ext uri="{FF2B5EF4-FFF2-40B4-BE49-F238E27FC236}">
                <a16:creationId xmlns:a16="http://schemas.microsoft.com/office/drawing/2014/main" id="{C3418955-C10E-4291-9247-8C8DC06A6DD8}"/>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9191810" y="1753602"/>
            <a:ext cx="579930" cy="579930"/>
          </a:xfrm>
          <a:prstGeom prst="rect">
            <a:avLst/>
          </a:prstGeom>
        </p:spPr>
      </p:pic>
      <p:pic>
        <p:nvPicPr>
          <p:cNvPr id="70" name="Graphic 69" descr="Group of men">
            <a:extLst>
              <a:ext uri="{FF2B5EF4-FFF2-40B4-BE49-F238E27FC236}">
                <a16:creationId xmlns:a16="http://schemas.microsoft.com/office/drawing/2014/main" id="{65184D49-370E-4810-9686-859FCBE1719C}"/>
              </a:ext>
            </a:extLst>
          </p:cNvPr>
          <p:cNvPicPr>
            <a:picLocks noChangeAspect="1"/>
          </p:cNvPicPr>
          <p:nvPr/>
        </p:nvPicPr>
        <p:blipFill>
          <a:blip r:embed="rId15" cstate="email">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4017439" y="1755697"/>
            <a:ext cx="600878" cy="600878"/>
          </a:xfrm>
          <a:prstGeom prst="rect">
            <a:avLst/>
          </a:prstGeom>
        </p:spPr>
      </p:pic>
      <p:pic>
        <p:nvPicPr>
          <p:cNvPr id="95" name="Picture 94">
            <a:extLst>
              <a:ext uri="{FF2B5EF4-FFF2-40B4-BE49-F238E27FC236}">
                <a16:creationId xmlns:a16="http://schemas.microsoft.com/office/drawing/2014/main" id="{93F10BAE-B48E-4C49-ADF4-2397C0F046B0}"/>
              </a:ext>
            </a:extLst>
          </p:cNvPr>
          <p:cNvPicPr>
            <a:picLocks noChangeAspect="1"/>
          </p:cNvPicPr>
          <p:nvPr/>
        </p:nvPicPr>
        <p:blipFill>
          <a:blip r:embed="rId17" cstate="email">
            <a:alphaModFix amt="20000"/>
            <a:biLevel thresh="25000"/>
            <a:extLst>
              <a:ext uri="{28A0092B-C50C-407E-A947-70E740481C1C}">
                <a14:useLocalDpi xmlns:a14="http://schemas.microsoft.com/office/drawing/2010/main"/>
              </a:ext>
            </a:extLst>
          </a:blip>
          <a:stretch>
            <a:fillRect/>
          </a:stretch>
        </p:blipFill>
        <p:spPr>
          <a:xfrm>
            <a:off x="4378158" y="3571991"/>
            <a:ext cx="858129" cy="651059"/>
          </a:xfrm>
          <a:prstGeom prst="rect">
            <a:avLst/>
          </a:prstGeom>
        </p:spPr>
      </p:pic>
      <p:sp>
        <p:nvSpPr>
          <p:cNvPr id="37" name="TextBox 36">
            <a:extLst>
              <a:ext uri="{FF2B5EF4-FFF2-40B4-BE49-F238E27FC236}">
                <a16:creationId xmlns:a16="http://schemas.microsoft.com/office/drawing/2014/main" id="{373AF66F-E708-49C4-BC05-1E7D65B7614D}"/>
              </a:ext>
            </a:extLst>
          </p:cNvPr>
          <p:cNvSpPr txBox="1"/>
          <p:nvPr/>
        </p:nvSpPr>
        <p:spPr>
          <a:xfrm>
            <a:off x="11265500" y="6548398"/>
            <a:ext cx="696619" cy="246221"/>
          </a:xfrm>
          <a:prstGeom prst="rect">
            <a:avLst/>
          </a:prstGeom>
          <a:noFill/>
        </p:spPr>
        <p:txBody>
          <a:bodyPr wrap="square" lIns="0" rIns="0" rtlCol="0">
            <a:noAutofit/>
          </a:bodyPr>
          <a:lstStyle/>
          <a:p>
            <a:pPr algn="r"/>
            <a:fld id="{8EF3A903-7F25-E440-BA55-7115C69D9986}" type="slidenum">
              <a:rPr lang="en-US" sz="800" smtClean="0">
                <a:solidFill>
                  <a:srgbClr val="838383"/>
                </a:solidFill>
              </a:rPr>
              <a:t>33</a:t>
            </a:fld>
            <a:endParaRPr lang="en-US" sz="800" dirty="0">
              <a:solidFill>
                <a:srgbClr val="838383"/>
              </a:solidFill>
            </a:endParaRPr>
          </a:p>
        </p:txBody>
      </p:sp>
      <p:sp>
        <p:nvSpPr>
          <p:cNvPr id="38" name="TextBox 37">
            <a:extLst>
              <a:ext uri="{FF2B5EF4-FFF2-40B4-BE49-F238E27FC236}">
                <a16:creationId xmlns:a16="http://schemas.microsoft.com/office/drawing/2014/main" id="{05724EBC-93A0-481F-8B98-136D0967BEF9}"/>
              </a:ext>
            </a:extLst>
          </p:cNvPr>
          <p:cNvSpPr txBox="1"/>
          <p:nvPr/>
        </p:nvSpPr>
        <p:spPr>
          <a:xfrm>
            <a:off x="476898" y="6581692"/>
            <a:ext cx="3132589" cy="184666"/>
          </a:xfrm>
          <a:prstGeom prst="rect">
            <a:avLst/>
          </a:prstGeom>
          <a:noFill/>
        </p:spPr>
        <p:txBody>
          <a:bodyPr wrap="none" rtlCol="0">
            <a:spAutoFit/>
          </a:bodyPr>
          <a:lstStyle/>
          <a:p>
            <a:pPr algn="l"/>
            <a:r>
              <a:rPr lang="en-US" sz="600" dirty="0">
                <a:solidFill>
                  <a:srgbClr val="838383"/>
                </a:solidFill>
              </a:rPr>
              <a:t>Confidential and proprietary information</a:t>
            </a:r>
            <a:r>
              <a:rPr lang="en-US" sz="600" baseline="0" dirty="0">
                <a:solidFill>
                  <a:srgbClr val="838383"/>
                </a:solidFill>
              </a:rPr>
              <a:t> </a:t>
            </a:r>
            <a:r>
              <a:rPr lang="en-US" sz="600" dirty="0">
                <a:solidFill>
                  <a:srgbClr val="838383"/>
                </a:solidFill>
              </a:rPr>
              <a:t> © 2022 Xtend Healthcare. All rights reserved.</a:t>
            </a:r>
          </a:p>
        </p:txBody>
      </p:sp>
    </p:spTree>
  </p:cSld>
  <p:clrMapOvr>
    <a:masterClrMapping/>
  </p:clrMapOvr>
  <p:transition spd="slow">
    <p:cove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5135B8E5-DC2D-4650-B31E-397610C128F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1654" y="3143059"/>
            <a:ext cx="6605740" cy="3346398"/>
          </a:xfrm>
          <a:prstGeom prst="rect">
            <a:avLst/>
          </a:prstGeom>
        </p:spPr>
      </p:pic>
      <p:sp>
        <p:nvSpPr>
          <p:cNvPr id="24" name="Rectangle 23">
            <a:extLst>
              <a:ext uri="{FF2B5EF4-FFF2-40B4-BE49-F238E27FC236}">
                <a16:creationId xmlns:a16="http://schemas.microsoft.com/office/drawing/2014/main" id="{E15E41AD-BAFD-6C43-AC9C-B613D5F5056C}"/>
              </a:ext>
            </a:extLst>
          </p:cNvPr>
          <p:cNvSpPr/>
          <p:nvPr/>
        </p:nvSpPr>
        <p:spPr>
          <a:xfrm>
            <a:off x="7029346" y="3548915"/>
            <a:ext cx="248768" cy="584775"/>
          </a:xfrm>
          <a:prstGeom prst="rect">
            <a:avLst/>
          </a:prstGeom>
        </p:spPr>
        <p:txBody>
          <a:bodyPr wrap="square">
            <a:spAutoFit/>
          </a:bodyPr>
          <a:lstStyle/>
          <a:p>
            <a:r>
              <a:rPr lang="is-IS" sz="3200" b="1" dirty="0">
                <a:solidFill>
                  <a:schemeClr val="accent6"/>
                </a:solidFill>
                <a:latin typeface="Arial" panose="020B0604020202020204" pitchFamily="34" charset="0"/>
                <a:ea typeface="Egyptian Slate Pro" charset="0"/>
                <a:cs typeface="Arial" panose="020B0604020202020204" pitchFamily="34" charset="0"/>
              </a:rPr>
              <a:t>3</a:t>
            </a:r>
          </a:p>
        </p:txBody>
      </p:sp>
      <p:sp>
        <p:nvSpPr>
          <p:cNvPr id="2" name="Title 1"/>
          <p:cNvSpPr>
            <a:spLocks noGrp="1"/>
          </p:cNvSpPr>
          <p:nvPr>
            <p:ph type="title"/>
          </p:nvPr>
        </p:nvSpPr>
        <p:spPr>
          <a:xfrm>
            <a:off x="605194" y="491913"/>
            <a:ext cx="6172200" cy="685800"/>
          </a:xfrm>
        </p:spPr>
        <p:txBody>
          <a:bodyPr/>
          <a:lstStyle/>
          <a:p>
            <a:pPr marL="4332"/>
            <a:r>
              <a:rPr lang="en-US" spc="-11" dirty="0">
                <a:latin typeface="+mn-lt"/>
              </a:rPr>
              <a:t>Xtend by the numbers</a:t>
            </a:r>
          </a:p>
        </p:txBody>
      </p:sp>
      <p:grpSp>
        <p:nvGrpSpPr>
          <p:cNvPr id="15" name="Group 14">
            <a:extLst>
              <a:ext uri="{FF2B5EF4-FFF2-40B4-BE49-F238E27FC236}">
                <a16:creationId xmlns:a16="http://schemas.microsoft.com/office/drawing/2014/main" id="{E5715240-289E-1840-BF14-AF7127E680FB}"/>
              </a:ext>
            </a:extLst>
          </p:cNvPr>
          <p:cNvGrpSpPr/>
          <p:nvPr/>
        </p:nvGrpSpPr>
        <p:grpSpPr>
          <a:xfrm>
            <a:off x="1857185" y="1284688"/>
            <a:ext cx="4238815" cy="954107"/>
            <a:chOff x="546183" y="1649797"/>
            <a:chExt cx="4135385" cy="969928"/>
          </a:xfrm>
        </p:grpSpPr>
        <p:sp>
          <p:nvSpPr>
            <p:cNvPr id="4" name="Rectangle 3">
              <a:extLst>
                <a:ext uri="{FF2B5EF4-FFF2-40B4-BE49-F238E27FC236}">
                  <a16:creationId xmlns:a16="http://schemas.microsoft.com/office/drawing/2014/main" id="{432C1EE1-0731-4948-B916-B43081047648}"/>
                </a:ext>
              </a:extLst>
            </p:cNvPr>
            <p:cNvSpPr/>
            <p:nvPr/>
          </p:nvSpPr>
          <p:spPr>
            <a:xfrm>
              <a:off x="1830166" y="1649797"/>
              <a:ext cx="2851402" cy="969928"/>
            </a:xfrm>
            <a:prstGeom prst="rect">
              <a:avLst/>
            </a:prstGeom>
          </p:spPr>
          <p:txBody>
            <a:bodyPr wrap="square">
              <a:spAutoFit/>
            </a:bodyPr>
            <a:lstStyle/>
            <a:p>
              <a:r>
                <a:rPr lang="en-US" sz="1400" b="1" dirty="0">
                  <a:solidFill>
                    <a:srgbClr val="515356"/>
                  </a:solidFill>
                  <a:latin typeface="Arial" panose="020B0604020202020204" pitchFamily="34" charset="0"/>
                  <a:cs typeface="Arial" panose="020B0604020202020204" pitchFamily="34" charset="0"/>
                </a:rPr>
                <a:t>revenue cycle and public health professionals</a:t>
              </a:r>
              <a:r>
                <a:rPr lang="en-US" sz="1400" dirty="0">
                  <a:solidFill>
                    <a:srgbClr val="515356"/>
                  </a:solidFill>
                  <a:latin typeface="Arial" panose="020B0604020202020204" pitchFamily="34" charset="0"/>
                  <a:cs typeface="Arial" panose="020B0604020202020204" pitchFamily="34" charset="0"/>
                </a:rPr>
                <a:t> connected to our service centers as well as at our customer facilities</a:t>
              </a:r>
            </a:p>
          </p:txBody>
        </p:sp>
        <p:sp>
          <p:nvSpPr>
            <p:cNvPr id="8" name="Rectangle 7">
              <a:extLst>
                <a:ext uri="{FF2B5EF4-FFF2-40B4-BE49-F238E27FC236}">
                  <a16:creationId xmlns:a16="http://schemas.microsoft.com/office/drawing/2014/main" id="{FC01F03D-13A2-B945-B3B4-0465AD70E6B5}"/>
                </a:ext>
              </a:extLst>
            </p:cNvPr>
            <p:cNvSpPr/>
            <p:nvPr/>
          </p:nvSpPr>
          <p:spPr>
            <a:xfrm>
              <a:off x="546183" y="1649797"/>
              <a:ext cx="1396825" cy="563184"/>
            </a:xfrm>
            <a:prstGeom prst="rect">
              <a:avLst/>
            </a:prstGeom>
          </p:spPr>
          <p:txBody>
            <a:bodyPr wrap="square">
              <a:spAutoFit/>
            </a:bodyPr>
            <a:lstStyle/>
            <a:p>
              <a:r>
                <a:rPr lang="is-IS" sz="3000" b="1" dirty="0">
                  <a:solidFill>
                    <a:schemeClr val="accent6"/>
                  </a:solidFill>
                  <a:latin typeface="Arial" panose="020B0604020202020204" pitchFamily="34" charset="0"/>
                  <a:ea typeface="Egyptian Slate Pro" charset="0"/>
                  <a:cs typeface="Arial" panose="020B0604020202020204" pitchFamily="34" charset="0"/>
                </a:rPr>
                <a:t>3,200+</a:t>
              </a:r>
            </a:p>
          </p:txBody>
        </p:sp>
      </p:grpSp>
      <p:sp>
        <p:nvSpPr>
          <p:cNvPr id="25" name="Rectangle 24">
            <a:extLst>
              <a:ext uri="{FF2B5EF4-FFF2-40B4-BE49-F238E27FC236}">
                <a16:creationId xmlns:a16="http://schemas.microsoft.com/office/drawing/2014/main" id="{52BC1C8A-2E95-FC43-8992-4B9C2411DBCE}"/>
              </a:ext>
            </a:extLst>
          </p:cNvPr>
          <p:cNvSpPr/>
          <p:nvPr/>
        </p:nvSpPr>
        <p:spPr>
          <a:xfrm>
            <a:off x="7457344" y="3672626"/>
            <a:ext cx="3137973" cy="338554"/>
          </a:xfrm>
          <a:prstGeom prst="rect">
            <a:avLst/>
          </a:prstGeom>
        </p:spPr>
        <p:txBody>
          <a:bodyPr wrap="square">
            <a:spAutoFit/>
          </a:bodyPr>
          <a:lstStyle/>
          <a:p>
            <a:r>
              <a:rPr lang="en-US" sz="1600" dirty="0">
                <a:solidFill>
                  <a:srgbClr val="515356"/>
                </a:solidFill>
                <a:latin typeface="Arial" panose="020B0604020202020204" pitchFamily="34" charset="0"/>
                <a:cs typeface="Arial" panose="020B0604020202020204" pitchFamily="34" charset="0"/>
              </a:rPr>
              <a:t>US-based RCM service centers</a:t>
            </a:r>
          </a:p>
        </p:txBody>
      </p:sp>
      <p:sp>
        <p:nvSpPr>
          <p:cNvPr id="30" name="Rectangle 29">
            <a:extLst>
              <a:ext uri="{FF2B5EF4-FFF2-40B4-BE49-F238E27FC236}">
                <a16:creationId xmlns:a16="http://schemas.microsoft.com/office/drawing/2014/main" id="{4D639955-713F-4240-8BE8-0EE8B9BC57FA}"/>
              </a:ext>
            </a:extLst>
          </p:cNvPr>
          <p:cNvSpPr/>
          <p:nvPr/>
        </p:nvSpPr>
        <p:spPr>
          <a:xfrm>
            <a:off x="6777394" y="625003"/>
            <a:ext cx="1669210" cy="553998"/>
          </a:xfrm>
          <a:prstGeom prst="rect">
            <a:avLst/>
          </a:prstGeom>
        </p:spPr>
        <p:txBody>
          <a:bodyPr wrap="square">
            <a:spAutoFit/>
          </a:bodyPr>
          <a:lstStyle/>
          <a:p>
            <a:r>
              <a:rPr lang="is-IS" sz="3000" b="1" dirty="0">
                <a:solidFill>
                  <a:schemeClr val="accent6"/>
                </a:solidFill>
                <a:latin typeface="Arial" panose="020B0604020202020204" pitchFamily="34" charset="0"/>
                <a:ea typeface="Egyptian Slate Pro" charset="0"/>
                <a:cs typeface="Arial" panose="020B0604020202020204" pitchFamily="34" charset="0"/>
              </a:rPr>
              <a:t> </a:t>
            </a:r>
          </a:p>
        </p:txBody>
      </p:sp>
      <p:sp>
        <p:nvSpPr>
          <p:cNvPr id="3" name="Rectangle 2">
            <a:extLst>
              <a:ext uri="{FF2B5EF4-FFF2-40B4-BE49-F238E27FC236}">
                <a16:creationId xmlns:a16="http://schemas.microsoft.com/office/drawing/2014/main" id="{CE682A45-D957-4B05-89C2-D390547125AD}"/>
              </a:ext>
            </a:extLst>
          </p:cNvPr>
          <p:cNvSpPr/>
          <p:nvPr/>
        </p:nvSpPr>
        <p:spPr>
          <a:xfrm>
            <a:off x="6766052" y="679397"/>
            <a:ext cx="1326004" cy="553998"/>
          </a:xfrm>
          <a:prstGeom prst="rect">
            <a:avLst/>
          </a:prstGeom>
        </p:spPr>
        <p:txBody>
          <a:bodyPr wrap="none">
            <a:spAutoFit/>
          </a:bodyPr>
          <a:lstStyle/>
          <a:p>
            <a:r>
              <a:rPr lang="en-US" sz="3000" b="1" dirty="0">
                <a:solidFill>
                  <a:schemeClr val="accent6"/>
                </a:solidFill>
                <a:latin typeface="Arial" panose="020B0604020202020204" pitchFamily="34" charset="0"/>
                <a:cs typeface="Arial" panose="020B0604020202020204" pitchFamily="34" charset="0"/>
              </a:rPr>
              <a:t>$12B+</a:t>
            </a:r>
            <a:endParaRPr lang="en-US" sz="1200" dirty="0">
              <a:solidFill>
                <a:srgbClr val="515356"/>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EDB4C5C6-4D8E-4DC6-A3C7-080EECB08AB2}"/>
              </a:ext>
            </a:extLst>
          </p:cNvPr>
          <p:cNvSpPr/>
          <p:nvPr/>
        </p:nvSpPr>
        <p:spPr>
          <a:xfrm>
            <a:off x="8076738" y="715859"/>
            <a:ext cx="2369604" cy="584775"/>
          </a:xfrm>
          <a:prstGeom prst="rect">
            <a:avLst/>
          </a:prstGeom>
        </p:spPr>
        <p:txBody>
          <a:bodyPr wrap="square">
            <a:spAutoFit/>
          </a:bodyPr>
          <a:lstStyle/>
          <a:p>
            <a:r>
              <a:rPr lang="en-US" sz="1600" dirty="0">
                <a:solidFill>
                  <a:srgbClr val="515356"/>
                </a:solidFill>
                <a:latin typeface="Arial" panose="020B0604020202020204" pitchFamily="34" charset="0"/>
                <a:cs typeface="Arial" panose="020B0604020202020204" pitchFamily="34" charset="0"/>
              </a:rPr>
              <a:t>net patient revenue </a:t>
            </a:r>
          </a:p>
          <a:p>
            <a:r>
              <a:rPr lang="en-US" sz="1600" dirty="0">
                <a:solidFill>
                  <a:srgbClr val="515356"/>
                </a:solidFill>
                <a:latin typeface="Arial" panose="020B0604020202020204" pitchFamily="34" charset="0"/>
                <a:cs typeface="Arial" panose="020B0604020202020204" pitchFamily="34" charset="0"/>
              </a:rPr>
              <a:t>processed annually</a:t>
            </a:r>
          </a:p>
        </p:txBody>
      </p:sp>
      <p:pic>
        <p:nvPicPr>
          <p:cNvPr id="26" name="Picture 25">
            <a:extLst>
              <a:ext uri="{FF2B5EF4-FFF2-40B4-BE49-F238E27FC236}">
                <a16:creationId xmlns:a16="http://schemas.microsoft.com/office/drawing/2014/main" id="{5FAFD61A-7E97-4B3F-A887-318B81FCE57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10673" y="1202700"/>
            <a:ext cx="1246513" cy="1386014"/>
          </a:xfrm>
          <a:prstGeom prst="rect">
            <a:avLst/>
          </a:prstGeom>
        </p:spPr>
      </p:pic>
      <p:sp>
        <p:nvSpPr>
          <p:cNvPr id="28" name="Rectangle 27">
            <a:extLst>
              <a:ext uri="{FF2B5EF4-FFF2-40B4-BE49-F238E27FC236}">
                <a16:creationId xmlns:a16="http://schemas.microsoft.com/office/drawing/2014/main" id="{8CEA8E91-1DD1-4BD2-A958-AFD4FAAA7228}"/>
              </a:ext>
            </a:extLst>
          </p:cNvPr>
          <p:cNvSpPr/>
          <p:nvPr/>
        </p:nvSpPr>
        <p:spPr>
          <a:xfrm>
            <a:off x="322360" y="2912227"/>
            <a:ext cx="2177894" cy="523220"/>
          </a:xfrm>
          <a:prstGeom prst="rect">
            <a:avLst/>
          </a:prstGeom>
        </p:spPr>
        <p:txBody>
          <a:bodyPr wrap="square">
            <a:spAutoFit/>
          </a:bodyPr>
          <a:lstStyle/>
          <a:p>
            <a:pPr algn="ctr"/>
            <a:r>
              <a:rPr lang="en-US" sz="2800" b="1" dirty="0">
                <a:solidFill>
                  <a:schemeClr val="accent6"/>
                </a:solidFill>
                <a:latin typeface="Arial" panose="020B0604020202020204" pitchFamily="34" charset="0"/>
                <a:cs typeface="Arial" panose="020B0604020202020204" pitchFamily="34" charset="0"/>
              </a:rPr>
              <a:t>Solutions</a:t>
            </a:r>
          </a:p>
        </p:txBody>
      </p:sp>
      <p:pic>
        <p:nvPicPr>
          <p:cNvPr id="6" name="Picture 5">
            <a:extLst>
              <a:ext uri="{FF2B5EF4-FFF2-40B4-BE49-F238E27FC236}">
                <a16:creationId xmlns:a16="http://schemas.microsoft.com/office/drawing/2014/main" id="{A80F2148-472E-4670-BCC0-74DA9F2AD4C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13509" y="4020949"/>
            <a:ext cx="2940350" cy="2751597"/>
          </a:xfrm>
          <a:prstGeom prst="rect">
            <a:avLst/>
          </a:prstGeom>
        </p:spPr>
      </p:pic>
      <p:sp>
        <p:nvSpPr>
          <p:cNvPr id="16" name="Rectangle 15">
            <a:extLst>
              <a:ext uri="{FF2B5EF4-FFF2-40B4-BE49-F238E27FC236}">
                <a16:creationId xmlns:a16="http://schemas.microsoft.com/office/drawing/2014/main" id="{F2CDF452-7F4F-49D6-90B6-693691736268}"/>
              </a:ext>
            </a:extLst>
          </p:cNvPr>
          <p:cNvSpPr/>
          <p:nvPr/>
        </p:nvSpPr>
        <p:spPr>
          <a:xfrm>
            <a:off x="6968766" y="1408854"/>
            <a:ext cx="835485" cy="553998"/>
          </a:xfrm>
          <a:prstGeom prst="rect">
            <a:avLst/>
          </a:prstGeom>
        </p:spPr>
        <p:txBody>
          <a:bodyPr wrap="none">
            <a:spAutoFit/>
          </a:bodyPr>
          <a:lstStyle/>
          <a:p>
            <a:r>
              <a:rPr lang="en-US" sz="3000" b="1" dirty="0">
                <a:solidFill>
                  <a:schemeClr val="accent6"/>
                </a:solidFill>
                <a:latin typeface="Arial" panose="020B0604020202020204" pitchFamily="34" charset="0"/>
                <a:cs typeface="Arial" panose="020B0604020202020204" pitchFamily="34" charset="0"/>
              </a:rPr>
              <a:t>30+</a:t>
            </a:r>
            <a:endParaRPr lang="en-US" sz="1200" dirty="0">
              <a:solidFill>
                <a:srgbClr val="515356"/>
              </a:solidFill>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AD031898-D0DA-4663-B012-B7156279D6E7}"/>
              </a:ext>
            </a:extLst>
          </p:cNvPr>
          <p:cNvSpPr/>
          <p:nvPr/>
        </p:nvSpPr>
        <p:spPr>
          <a:xfrm>
            <a:off x="7889614" y="1486864"/>
            <a:ext cx="2788140" cy="584775"/>
          </a:xfrm>
          <a:prstGeom prst="rect">
            <a:avLst/>
          </a:prstGeom>
        </p:spPr>
        <p:txBody>
          <a:bodyPr wrap="square">
            <a:spAutoFit/>
          </a:bodyPr>
          <a:lstStyle/>
          <a:p>
            <a:r>
              <a:rPr lang="en-US" sz="1600" dirty="0">
                <a:solidFill>
                  <a:srgbClr val="515356"/>
                </a:solidFill>
                <a:latin typeface="Arial" panose="020B0604020202020204" pitchFamily="34" charset="0"/>
                <a:cs typeface="Arial" panose="020B0604020202020204" pitchFamily="34" charset="0"/>
              </a:rPr>
              <a:t>years of revenue cycle experience</a:t>
            </a:r>
          </a:p>
        </p:txBody>
      </p:sp>
      <p:sp>
        <p:nvSpPr>
          <p:cNvPr id="18" name="Rectangle 17">
            <a:extLst>
              <a:ext uri="{FF2B5EF4-FFF2-40B4-BE49-F238E27FC236}">
                <a16:creationId xmlns:a16="http://schemas.microsoft.com/office/drawing/2014/main" id="{9488CB01-837E-4589-B15F-14084B0C95DF}"/>
              </a:ext>
            </a:extLst>
          </p:cNvPr>
          <p:cNvSpPr/>
          <p:nvPr/>
        </p:nvSpPr>
        <p:spPr>
          <a:xfrm>
            <a:off x="6919183" y="2105290"/>
            <a:ext cx="1048685" cy="553998"/>
          </a:xfrm>
          <a:prstGeom prst="rect">
            <a:avLst/>
          </a:prstGeom>
        </p:spPr>
        <p:txBody>
          <a:bodyPr wrap="none">
            <a:spAutoFit/>
          </a:bodyPr>
          <a:lstStyle/>
          <a:p>
            <a:r>
              <a:rPr lang="en-US" sz="3000" b="1" dirty="0">
                <a:solidFill>
                  <a:schemeClr val="accent6"/>
                </a:solidFill>
                <a:latin typeface="Arial" panose="020B0604020202020204" pitchFamily="34" charset="0"/>
                <a:cs typeface="Arial" panose="020B0604020202020204" pitchFamily="34" charset="0"/>
              </a:rPr>
              <a:t>300+</a:t>
            </a:r>
            <a:endParaRPr lang="en-US" sz="1200" dirty="0">
              <a:solidFill>
                <a:srgbClr val="515356"/>
              </a:solidFill>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73EC06FF-648D-47FD-BA94-5EDFC9AB1D71}"/>
              </a:ext>
            </a:extLst>
          </p:cNvPr>
          <p:cNvSpPr/>
          <p:nvPr/>
        </p:nvSpPr>
        <p:spPr>
          <a:xfrm>
            <a:off x="7826079" y="2242358"/>
            <a:ext cx="2788140" cy="338554"/>
          </a:xfrm>
          <a:prstGeom prst="rect">
            <a:avLst/>
          </a:prstGeom>
        </p:spPr>
        <p:txBody>
          <a:bodyPr wrap="square">
            <a:spAutoFit/>
          </a:bodyPr>
          <a:lstStyle/>
          <a:p>
            <a:r>
              <a:rPr lang="en-US" sz="1600" dirty="0">
                <a:solidFill>
                  <a:srgbClr val="515356"/>
                </a:solidFill>
                <a:latin typeface="Arial" panose="020B0604020202020204" pitchFamily="34" charset="0"/>
                <a:cs typeface="Arial" panose="020B0604020202020204" pitchFamily="34" charset="0"/>
              </a:rPr>
              <a:t>contracts in 34 states</a:t>
            </a:r>
          </a:p>
        </p:txBody>
      </p:sp>
      <p:sp>
        <p:nvSpPr>
          <p:cNvPr id="23" name="Rectangle 22">
            <a:extLst>
              <a:ext uri="{FF2B5EF4-FFF2-40B4-BE49-F238E27FC236}">
                <a16:creationId xmlns:a16="http://schemas.microsoft.com/office/drawing/2014/main" id="{30A9122A-7D5E-4760-BE29-917C1B6B7A56}"/>
              </a:ext>
            </a:extLst>
          </p:cNvPr>
          <p:cNvSpPr/>
          <p:nvPr/>
        </p:nvSpPr>
        <p:spPr>
          <a:xfrm>
            <a:off x="6919183" y="2839427"/>
            <a:ext cx="942887" cy="553998"/>
          </a:xfrm>
          <a:prstGeom prst="rect">
            <a:avLst/>
          </a:prstGeom>
        </p:spPr>
        <p:txBody>
          <a:bodyPr wrap="none">
            <a:spAutoFit/>
          </a:bodyPr>
          <a:lstStyle/>
          <a:p>
            <a:r>
              <a:rPr lang="en-US" sz="3000" b="1" dirty="0">
                <a:solidFill>
                  <a:schemeClr val="accent6"/>
                </a:solidFill>
                <a:latin typeface="Arial" panose="020B0604020202020204" pitchFamily="34" charset="0"/>
                <a:cs typeface="Arial" panose="020B0604020202020204" pitchFamily="34" charset="0"/>
              </a:rPr>
              <a:t>5M+</a:t>
            </a:r>
            <a:endParaRPr lang="en-US" sz="1200" dirty="0">
              <a:solidFill>
                <a:srgbClr val="515356"/>
              </a:solidFill>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57A11A74-2D3B-4B01-A191-095162227099}"/>
              </a:ext>
            </a:extLst>
          </p:cNvPr>
          <p:cNvSpPr/>
          <p:nvPr/>
        </p:nvSpPr>
        <p:spPr>
          <a:xfrm>
            <a:off x="7872985" y="2850672"/>
            <a:ext cx="2235146" cy="584775"/>
          </a:xfrm>
          <a:prstGeom prst="rect">
            <a:avLst/>
          </a:prstGeom>
        </p:spPr>
        <p:txBody>
          <a:bodyPr wrap="square">
            <a:spAutoFit/>
          </a:bodyPr>
          <a:lstStyle/>
          <a:p>
            <a:r>
              <a:rPr lang="en-US" sz="1600" dirty="0">
                <a:solidFill>
                  <a:srgbClr val="515356"/>
                </a:solidFill>
                <a:latin typeface="Arial" panose="020B0604020202020204" pitchFamily="34" charset="0"/>
                <a:cs typeface="Arial" panose="020B0604020202020204" pitchFamily="34" charset="0"/>
              </a:rPr>
              <a:t>inbound and outbound calls annually</a:t>
            </a:r>
          </a:p>
        </p:txBody>
      </p:sp>
    </p:spTree>
    <p:extLst>
      <p:ext uri="{BB962C8B-B14F-4D97-AF65-F5344CB8AC3E}">
        <p14:creationId xmlns:p14="http://schemas.microsoft.com/office/powerpoint/2010/main" val="902358834"/>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E24A114-9864-4B59-A5B4-8E4AD5A9CB5E}"/>
              </a:ext>
            </a:extLst>
          </p:cNvPr>
          <p:cNvSpPr>
            <a:spLocks noGrp="1" noChangeArrowheads="1"/>
          </p:cNvSpPr>
          <p:nvPr>
            <p:ph type="title"/>
          </p:nvPr>
        </p:nvSpPr>
        <p:spPr>
          <a:xfrm>
            <a:off x="705989" y="473414"/>
            <a:ext cx="7886700" cy="739035"/>
          </a:xfrm>
        </p:spPr>
        <p:txBody>
          <a:bodyPr/>
          <a:lstStyle/>
          <a:p>
            <a:pPr marL="4332"/>
            <a:r>
              <a:rPr lang="en-US" altLang="en-US" spc="-11" dirty="0">
                <a:latin typeface="+mn-lt"/>
              </a:rPr>
              <a:t>Impact of denials</a:t>
            </a:r>
          </a:p>
        </p:txBody>
      </p:sp>
      <p:sp>
        <p:nvSpPr>
          <p:cNvPr id="9219" name="Content Placeholder 2">
            <a:extLst>
              <a:ext uri="{FF2B5EF4-FFF2-40B4-BE49-F238E27FC236}">
                <a16:creationId xmlns:a16="http://schemas.microsoft.com/office/drawing/2014/main" id="{D041558E-49C4-44A3-AFB0-B332B07DD4A7}"/>
              </a:ext>
            </a:extLst>
          </p:cNvPr>
          <p:cNvSpPr>
            <a:spLocks noGrp="1" noChangeArrowheads="1"/>
          </p:cNvSpPr>
          <p:nvPr>
            <p:ph idx="1"/>
          </p:nvPr>
        </p:nvSpPr>
        <p:spPr>
          <a:xfrm>
            <a:off x="705989" y="1144543"/>
            <a:ext cx="11247713" cy="4908910"/>
          </a:xfrm>
        </p:spPr>
        <p:txBody>
          <a:bodyPr/>
          <a:lstStyle/>
          <a:p>
            <a:r>
              <a:rPr lang="en-US" altLang="en-US" sz="2400" b="1" dirty="0">
                <a:solidFill>
                  <a:schemeClr val="accent6"/>
                </a:solidFill>
              </a:rPr>
              <a:t>89% </a:t>
            </a:r>
            <a:r>
              <a:rPr lang="en-US" altLang="en-US" sz="2400" dirty="0">
                <a:solidFill>
                  <a:schemeClr val="tx1"/>
                </a:solidFill>
              </a:rPr>
              <a:t>of health systems saw an </a:t>
            </a:r>
            <a:r>
              <a:rPr lang="en-US" altLang="en-US" sz="2400" b="1" dirty="0">
                <a:solidFill>
                  <a:schemeClr val="accent6"/>
                </a:solidFill>
              </a:rPr>
              <a:t>increase in denied claims </a:t>
            </a:r>
            <a:r>
              <a:rPr lang="en-US" altLang="en-US" sz="2400" dirty="0">
                <a:solidFill>
                  <a:schemeClr val="tx1"/>
                </a:solidFill>
              </a:rPr>
              <a:t>over the past 3 years</a:t>
            </a:r>
          </a:p>
          <a:p>
            <a:endParaRPr lang="en-US" altLang="en-US" sz="2400" b="1" dirty="0">
              <a:solidFill>
                <a:schemeClr val="accent6"/>
              </a:solidFill>
            </a:endParaRPr>
          </a:p>
          <a:p>
            <a:r>
              <a:rPr lang="en-US" altLang="en-US" sz="2400" b="1" dirty="0">
                <a:solidFill>
                  <a:schemeClr val="accent6"/>
                </a:solidFill>
              </a:rPr>
              <a:t>11% </a:t>
            </a:r>
            <a:r>
              <a:rPr lang="en-US" altLang="en-US" sz="2400" dirty="0">
                <a:solidFill>
                  <a:schemeClr val="tx1"/>
                </a:solidFill>
              </a:rPr>
              <a:t>of hospital claims are initially denied</a:t>
            </a:r>
          </a:p>
          <a:p>
            <a:pPr marL="0" indent="0">
              <a:buNone/>
            </a:pPr>
            <a:endParaRPr lang="en-US" altLang="en-US" sz="2400" dirty="0"/>
          </a:p>
          <a:p>
            <a:r>
              <a:rPr lang="en-US" altLang="en-US" sz="2400" b="1" dirty="0">
                <a:solidFill>
                  <a:schemeClr val="accent6"/>
                </a:solidFill>
              </a:rPr>
              <a:t>90% of denied claims are preventable</a:t>
            </a:r>
            <a:endParaRPr lang="en-US" altLang="en-US" sz="2400" dirty="0">
              <a:solidFill>
                <a:schemeClr val="accent6"/>
              </a:solidFill>
            </a:endParaRPr>
          </a:p>
          <a:p>
            <a:endParaRPr lang="en-US" altLang="en-US" sz="2400" dirty="0"/>
          </a:p>
          <a:p>
            <a:r>
              <a:rPr lang="en-US" altLang="en-US" sz="2400" dirty="0">
                <a:solidFill>
                  <a:schemeClr val="tx1"/>
                </a:solidFill>
              </a:rPr>
              <a:t>Only </a:t>
            </a:r>
            <a:r>
              <a:rPr lang="en-US" altLang="en-US" sz="2400" b="1" dirty="0">
                <a:solidFill>
                  <a:schemeClr val="accent6"/>
                </a:solidFill>
              </a:rPr>
              <a:t>35% of providers appeal denials </a:t>
            </a:r>
            <a:r>
              <a:rPr lang="en-US" altLang="en-US" sz="2400" dirty="0">
                <a:solidFill>
                  <a:schemeClr val="tx1"/>
                </a:solidFill>
              </a:rPr>
              <a:t>even </a:t>
            </a:r>
            <a:r>
              <a:rPr lang="en-US" altLang="en-US" sz="2400" dirty="0"/>
              <a:t>though </a:t>
            </a:r>
            <a:r>
              <a:rPr lang="en-US" altLang="en-US" sz="2400" b="1" dirty="0">
                <a:solidFill>
                  <a:schemeClr val="accent6"/>
                </a:solidFill>
              </a:rPr>
              <a:t>66% of denied claims are recoverable</a:t>
            </a:r>
          </a:p>
          <a:p>
            <a:endParaRPr lang="en-US" altLang="en-US" sz="2400" dirty="0"/>
          </a:p>
          <a:p>
            <a:r>
              <a:rPr lang="en-US" altLang="en-US" sz="2400" dirty="0">
                <a:solidFill>
                  <a:schemeClr val="tx1"/>
                </a:solidFill>
              </a:rPr>
              <a:t>The</a:t>
            </a:r>
            <a:r>
              <a:rPr lang="en-US" altLang="en-US" sz="2400" b="1" dirty="0">
                <a:solidFill>
                  <a:schemeClr val="accent6"/>
                </a:solidFill>
              </a:rPr>
              <a:t> average denial rate for payers is 6-13%</a:t>
            </a:r>
            <a:r>
              <a:rPr lang="en-US" altLang="en-US" sz="2400" dirty="0"/>
              <a:t>.</a:t>
            </a:r>
            <a:r>
              <a:rPr lang="en-US" altLang="en-US" sz="2400" dirty="0">
                <a:solidFill>
                  <a:schemeClr val="accent6"/>
                </a:solidFill>
              </a:rPr>
              <a:t> </a:t>
            </a:r>
            <a:r>
              <a:rPr lang="en-US" altLang="en-US" sz="2400" dirty="0"/>
              <a:t>For Medicare and Medicaid, it’s closer to </a:t>
            </a:r>
            <a:r>
              <a:rPr lang="en-US" altLang="en-US" sz="2400" u="sng" dirty="0"/>
              <a:t>10%</a:t>
            </a:r>
          </a:p>
          <a:p>
            <a:endParaRPr lang="en-US" altLang="en-US" sz="2400" dirty="0"/>
          </a:p>
          <a:p>
            <a:r>
              <a:rPr lang="en-US" altLang="en-US" sz="2400" b="1" dirty="0">
                <a:solidFill>
                  <a:schemeClr val="accent6"/>
                </a:solidFill>
              </a:rPr>
              <a:t>31% of healthcare providers use a manual process for managing denials</a:t>
            </a:r>
            <a:endParaRPr lang="en-US" altLang="en-US" sz="2400" dirty="0">
              <a:solidFill>
                <a:schemeClr val="accent6"/>
              </a:solidFill>
            </a:endParaRPr>
          </a:p>
        </p:txBody>
      </p:sp>
    </p:spTree>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C61E4A6C-15EC-407B-B441-EF64EA00EB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5758" y="333941"/>
            <a:ext cx="10970748" cy="62333"/>
          </a:xfrm>
          <a:prstGeom prst="rect">
            <a:avLst/>
          </a:prstGeom>
        </p:spPr>
      </p:pic>
      <p:pic>
        <p:nvPicPr>
          <p:cNvPr id="2" name="Picture 2"/>
          <p:cNvPicPr>
            <a:picLocks noChangeAspect="1"/>
          </p:cNvPicPr>
          <p:nvPr/>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b="44392"/>
          <a:stretch/>
        </p:blipFill>
        <p:spPr>
          <a:xfrm>
            <a:off x="-1" y="3049029"/>
            <a:ext cx="12192000" cy="3808971"/>
          </a:xfrm>
          <a:prstGeom prst="rect">
            <a:avLst/>
          </a:prstGeom>
        </p:spPr>
      </p:pic>
      <p:pic>
        <p:nvPicPr>
          <p:cNvPr id="32" name="Picture 31" descr="A picture containing person&#10;&#10;Description automatically generated">
            <a:extLst>
              <a:ext uri="{FF2B5EF4-FFF2-40B4-BE49-F238E27FC236}">
                <a16:creationId xmlns:a16="http://schemas.microsoft.com/office/drawing/2014/main" id="{B059C081-FB54-438E-B04D-01F820B48A9F}"/>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 y="0"/>
            <a:ext cx="6334299" cy="6858000"/>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rot="-5491404">
            <a:off x="5424398" y="797999"/>
            <a:ext cx="2020516" cy="2020516"/>
          </a:xfrm>
          <a:prstGeom prst="rect">
            <a:avLst/>
          </a:prstGeom>
        </p:spPr>
      </p:pic>
      <p:grpSp>
        <p:nvGrpSpPr>
          <p:cNvPr id="37" name="Group 36">
            <a:extLst>
              <a:ext uri="{FF2B5EF4-FFF2-40B4-BE49-F238E27FC236}">
                <a16:creationId xmlns:a16="http://schemas.microsoft.com/office/drawing/2014/main" id="{7BAD4991-2480-46D0-975A-3C84B86463CA}"/>
              </a:ext>
            </a:extLst>
          </p:cNvPr>
          <p:cNvGrpSpPr>
            <a:grpSpLocks noChangeAspect="1"/>
          </p:cNvGrpSpPr>
          <p:nvPr/>
        </p:nvGrpSpPr>
        <p:grpSpPr>
          <a:xfrm>
            <a:off x="5542609" y="941199"/>
            <a:ext cx="1784095" cy="1742794"/>
            <a:chOff x="0" y="0"/>
            <a:chExt cx="6350000" cy="6349974"/>
          </a:xfrm>
        </p:grpSpPr>
        <p:sp>
          <p:nvSpPr>
            <p:cNvPr id="38" name="Freeform 10">
              <a:extLst>
                <a:ext uri="{FF2B5EF4-FFF2-40B4-BE49-F238E27FC236}">
                  <a16:creationId xmlns:a16="http://schemas.microsoft.com/office/drawing/2014/main" id="{13A54AE8-DA74-4CDA-873F-10D4A139042B}"/>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9" cstate="email">
                <a:extLst>
                  <a:ext uri="{28A0092B-C50C-407E-A947-70E740481C1C}">
                    <a14:useLocalDpi xmlns:a14="http://schemas.microsoft.com/office/drawing/2010/main"/>
                  </a:ext>
                </a:extLst>
              </a:blip>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40" name="TextBox 39">
            <a:extLst>
              <a:ext uri="{FF2B5EF4-FFF2-40B4-BE49-F238E27FC236}">
                <a16:creationId xmlns:a16="http://schemas.microsoft.com/office/drawing/2014/main" id="{BBA4F7B6-46F4-4006-AE34-186154CB2E78}"/>
              </a:ext>
            </a:extLst>
          </p:cNvPr>
          <p:cNvSpPr txBox="1"/>
          <p:nvPr/>
        </p:nvSpPr>
        <p:spPr>
          <a:xfrm>
            <a:off x="6933616" y="3283788"/>
            <a:ext cx="6093228" cy="2585323"/>
          </a:xfrm>
          <a:prstGeom prst="rect">
            <a:avLst/>
          </a:prstGeom>
          <a:noFill/>
        </p:spPr>
        <p:txBody>
          <a:bodyPr wrap="square">
            <a:spAutoFit/>
          </a:bodyPr>
          <a:lstStyle/>
          <a:p>
            <a:r>
              <a:rPr lang="en-US" dirty="0">
                <a:solidFill>
                  <a:schemeClr val="bg1"/>
                </a:solidFill>
              </a:rPr>
              <a:t>Followed by:</a:t>
            </a:r>
          </a:p>
          <a:p>
            <a:pPr marL="285750" indent="-285750">
              <a:buFont typeface="Arial" panose="020B0604020202020204" pitchFamily="34" charset="0"/>
              <a:buChar char="•"/>
            </a:pPr>
            <a:r>
              <a:rPr lang="en-US" dirty="0">
                <a:solidFill>
                  <a:schemeClr val="bg1"/>
                </a:solidFill>
              </a:rPr>
              <a:t>Missing or Invalid Claim Data</a:t>
            </a:r>
          </a:p>
          <a:p>
            <a:pPr marL="285750" indent="-285750">
              <a:buFont typeface="Arial" panose="020B0604020202020204" pitchFamily="34" charset="0"/>
              <a:buChar char="•"/>
            </a:pPr>
            <a:r>
              <a:rPr lang="en-US" dirty="0">
                <a:solidFill>
                  <a:schemeClr val="bg1"/>
                </a:solidFill>
              </a:rPr>
              <a:t>Authorization / Pre-Certification</a:t>
            </a:r>
          </a:p>
          <a:p>
            <a:pPr marL="285750" indent="-285750">
              <a:buFont typeface="Arial" panose="020B0604020202020204" pitchFamily="34" charset="0"/>
              <a:buChar char="•"/>
            </a:pPr>
            <a:r>
              <a:rPr lang="en-US" dirty="0">
                <a:solidFill>
                  <a:schemeClr val="bg1"/>
                </a:solidFill>
              </a:rPr>
              <a:t>Service Not Covered</a:t>
            </a:r>
          </a:p>
          <a:p>
            <a:pPr marL="285750" indent="-285750">
              <a:buFont typeface="Arial" panose="020B0604020202020204" pitchFamily="34" charset="0"/>
              <a:buChar char="•"/>
            </a:pPr>
            <a:r>
              <a:rPr lang="en-US" dirty="0">
                <a:solidFill>
                  <a:schemeClr val="bg1"/>
                </a:solidFill>
              </a:rPr>
              <a:t>Medical Documentation Requested</a:t>
            </a:r>
          </a:p>
          <a:p>
            <a:pPr marL="285750" indent="-285750">
              <a:buFont typeface="Arial" panose="020B0604020202020204" pitchFamily="34" charset="0"/>
              <a:buChar char="•"/>
            </a:pPr>
            <a:r>
              <a:rPr lang="en-US" dirty="0">
                <a:solidFill>
                  <a:schemeClr val="bg1"/>
                </a:solidFill>
              </a:rPr>
              <a:t>Medical Necessity</a:t>
            </a:r>
          </a:p>
          <a:p>
            <a:pPr marL="285750" indent="-285750">
              <a:buFont typeface="Arial" panose="020B0604020202020204" pitchFamily="34" charset="0"/>
              <a:buChar char="•"/>
            </a:pPr>
            <a:r>
              <a:rPr lang="en-US" dirty="0">
                <a:solidFill>
                  <a:schemeClr val="bg1"/>
                </a:solidFill>
              </a:rPr>
              <a:t>Untimely Filing</a:t>
            </a:r>
          </a:p>
          <a:p>
            <a:pPr marL="285750" indent="-285750">
              <a:buFont typeface="Arial" panose="020B0604020202020204" pitchFamily="34" charset="0"/>
              <a:buChar char="•"/>
            </a:pPr>
            <a:r>
              <a:rPr lang="en-US" dirty="0">
                <a:solidFill>
                  <a:schemeClr val="bg1"/>
                </a:solidFill>
              </a:rPr>
              <a:t>Medical Coding</a:t>
            </a:r>
          </a:p>
          <a:p>
            <a:pPr marL="285750" indent="-285750">
              <a:buFont typeface="Arial" panose="020B0604020202020204" pitchFamily="34" charset="0"/>
              <a:buChar char="•"/>
            </a:pPr>
            <a:r>
              <a:rPr lang="en-US" dirty="0">
                <a:solidFill>
                  <a:schemeClr val="bg1"/>
                </a:solidFill>
              </a:rPr>
              <a:t>Provider Eligibility</a:t>
            </a:r>
          </a:p>
        </p:txBody>
      </p:sp>
      <p:sp>
        <p:nvSpPr>
          <p:cNvPr id="42" name="TextBox 41">
            <a:extLst>
              <a:ext uri="{FF2B5EF4-FFF2-40B4-BE49-F238E27FC236}">
                <a16:creationId xmlns:a16="http://schemas.microsoft.com/office/drawing/2014/main" id="{77DE3B7B-81CE-4018-8428-EA2FE00E78E1}"/>
              </a:ext>
            </a:extLst>
          </p:cNvPr>
          <p:cNvSpPr txBox="1"/>
          <p:nvPr/>
        </p:nvSpPr>
        <p:spPr>
          <a:xfrm>
            <a:off x="7659607" y="1261746"/>
            <a:ext cx="3954202" cy="1384995"/>
          </a:xfrm>
          <a:prstGeom prst="rect">
            <a:avLst/>
          </a:prstGeom>
          <a:noFill/>
        </p:spPr>
        <p:txBody>
          <a:bodyPr wrap="square">
            <a:spAutoFit/>
          </a:bodyPr>
          <a:lstStyle/>
          <a:p>
            <a:r>
              <a:rPr lang="en-US" sz="2800" dirty="0">
                <a:solidFill>
                  <a:schemeClr val="accent6"/>
                </a:solidFill>
              </a:rPr>
              <a:t>Registration/Eligibility errors make up almost 27% of denials.</a:t>
            </a:r>
          </a:p>
        </p:txBody>
      </p:sp>
      <p:sp>
        <p:nvSpPr>
          <p:cNvPr id="44" name="TextBox 43">
            <a:extLst>
              <a:ext uri="{FF2B5EF4-FFF2-40B4-BE49-F238E27FC236}">
                <a16:creationId xmlns:a16="http://schemas.microsoft.com/office/drawing/2014/main" id="{629D1495-F298-4217-8D99-90D8E99F2A75}"/>
              </a:ext>
            </a:extLst>
          </p:cNvPr>
          <p:cNvSpPr txBox="1"/>
          <p:nvPr/>
        </p:nvSpPr>
        <p:spPr>
          <a:xfrm>
            <a:off x="6933616" y="468605"/>
            <a:ext cx="6783184" cy="523220"/>
          </a:xfrm>
          <a:prstGeom prst="rect">
            <a:avLst/>
          </a:prstGeom>
          <a:noFill/>
        </p:spPr>
        <p:txBody>
          <a:bodyPr wrap="square">
            <a:spAutoFit/>
          </a:bodyPr>
          <a:lstStyle/>
          <a:p>
            <a:pPr marL="4332">
              <a:spcBef>
                <a:spcPct val="0"/>
              </a:spcBef>
            </a:pPr>
            <a:r>
              <a:rPr lang="en-US" sz="2800" spc="-11" dirty="0">
                <a:solidFill>
                  <a:srgbClr val="0F3B57"/>
                </a:solidFill>
                <a:ea typeface="+mj-ea"/>
                <a:cs typeface="+mj-cs"/>
              </a:rPr>
              <a:t>Top causes of denials</a:t>
            </a:r>
          </a:p>
        </p:txBody>
      </p:sp>
      <p:sp>
        <p:nvSpPr>
          <p:cNvPr id="46" name="TextBox 45">
            <a:extLst>
              <a:ext uri="{FF2B5EF4-FFF2-40B4-BE49-F238E27FC236}">
                <a16:creationId xmlns:a16="http://schemas.microsoft.com/office/drawing/2014/main" id="{0DEE7A8C-C0BF-4A15-8E9B-57C8C39E4066}"/>
              </a:ext>
            </a:extLst>
          </p:cNvPr>
          <p:cNvSpPr txBox="1"/>
          <p:nvPr/>
        </p:nvSpPr>
        <p:spPr>
          <a:xfrm>
            <a:off x="11265500" y="6548398"/>
            <a:ext cx="696619" cy="246221"/>
          </a:xfrm>
          <a:prstGeom prst="rect">
            <a:avLst/>
          </a:prstGeom>
          <a:noFill/>
        </p:spPr>
        <p:txBody>
          <a:bodyPr wrap="square" lIns="0" rIns="0" rtlCol="0">
            <a:noAutofit/>
          </a:bodyPr>
          <a:lstStyle/>
          <a:p>
            <a:pPr algn="r"/>
            <a:fld id="{8EF3A903-7F25-E440-BA55-7115C69D9986}" type="slidenum">
              <a:rPr lang="en-US" sz="800" smtClean="0">
                <a:solidFill>
                  <a:schemeClr val="bg1"/>
                </a:solidFill>
              </a:rPr>
              <a:t>5</a:t>
            </a:fld>
            <a:endParaRPr lang="en-US" sz="800" dirty="0">
              <a:solidFill>
                <a:schemeClr val="bg1"/>
              </a:solidFill>
            </a:endParaRPr>
          </a:p>
        </p:txBody>
      </p:sp>
      <p:sp>
        <p:nvSpPr>
          <p:cNvPr id="47" name="TextBox 46">
            <a:extLst>
              <a:ext uri="{FF2B5EF4-FFF2-40B4-BE49-F238E27FC236}">
                <a16:creationId xmlns:a16="http://schemas.microsoft.com/office/drawing/2014/main" id="{CE79C89D-9EDD-4A00-B6A0-9D30711C2A50}"/>
              </a:ext>
            </a:extLst>
          </p:cNvPr>
          <p:cNvSpPr txBox="1"/>
          <p:nvPr/>
        </p:nvSpPr>
        <p:spPr>
          <a:xfrm>
            <a:off x="476898" y="6581692"/>
            <a:ext cx="3132589" cy="184666"/>
          </a:xfrm>
          <a:prstGeom prst="rect">
            <a:avLst/>
          </a:prstGeom>
          <a:noFill/>
        </p:spPr>
        <p:txBody>
          <a:bodyPr wrap="none" rtlCol="0">
            <a:spAutoFit/>
          </a:bodyPr>
          <a:lstStyle/>
          <a:p>
            <a:pPr algn="l"/>
            <a:r>
              <a:rPr lang="en-US" sz="600" dirty="0">
                <a:solidFill>
                  <a:srgbClr val="838383"/>
                </a:solidFill>
              </a:rPr>
              <a:t>Confidential and proprietary information</a:t>
            </a:r>
            <a:r>
              <a:rPr lang="en-US" sz="600" baseline="0" dirty="0">
                <a:solidFill>
                  <a:srgbClr val="838383"/>
                </a:solidFill>
              </a:rPr>
              <a:t> </a:t>
            </a:r>
            <a:r>
              <a:rPr lang="en-US" sz="600" dirty="0">
                <a:solidFill>
                  <a:srgbClr val="838383"/>
                </a:solidFill>
              </a:rPr>
              <a:t> © 2022 Xtend Healthcare. All rights reserved.</a:t>
            </a:r>
          </a:p>
        </p:txBody>
      </p:sp>
      <p:pic>
        <p:nvPicPr>
          <p:cNvPr id="11" name="Picture 10" descr="A picture containing text, clipart&#10;&#10;Description automatically generated">
            <a:extLst>
              <a:ext uri="{FF2B5EF4-FFF2-40B4-BE49-F238E27FC236}">
                <a16:creationId xmlns:a16="http://schemas.microsoft.com/office/drawing/2014/main" id="{30CBABFA-70BC-4DC7-AF13-CC6159E808EA}"/>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936161" y="6078225"/>
            <a:ext cx="1778941" cy="584668"/>
          </a:xfrm>
          <a:prstGeom prst="rect">
            <a:avLst/>
          </a:prstGeom>
        </p:spPr>
      </p:pic>
    </p:spTree>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11008008" y="5673709"/>
            <a:ext cx="371192" cy="371192"/>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rot="-5491404">
            <a:off x="-2860084" y="-1256638"/>
            <a:ext cx="9362964" cy="9362964"/>
          </a:xfrm>
          <a:prstGeom prst="rect">
            <a:avLst/>
          </a:prstGeom>
        </p:spPr>
      </p:pic>
      <p:grpSp>
        <p:nvGrpSpPr>
          <p:cNvPr id="6" name="Group 6"/>
          <p:cNvGrpSpPr>
            <a:grpSpLocks noChangeAspect="1"/>
          </p:cNvGrpSpPr>
          <p:nvPr/>
        </p:nvGrpSpPr>
        <p:grpSpPr>
          <a:xfrm>
            <a:off x="-2095475" y="-492029"/>
            <a:ext cx="7833776" cy="7833745"/>
            <a:chOff x="0" y="0"/>
            <a:chExt cx="6350000" cy="6349975"/>
          </a:xfrm>
        </p:grpSpPr>
        <p:sp>
          <p:nvSpPr>
            <p:cNvPr id="7" name="Freeform 7"/>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7" cstate="email">
                <a:extLst>
                  <a:ext uri="{28A0092B-C50C-407E-A947-70E740481C1C}">
                    <a14:useLocalDpi xmlns:a14="http://schemas.microsoft.com/office/drawing/2010/main"/>
                  </a:ext>
                </a:extLst>
              </a:blip>
              <a:stretch>
                <a:fillRect/>
              </a:stretch>
            </a:blipFill>
          </p:spPr>
        </p:sp>
      </p:grpSp>
      <p:pic>
        <p:nvPicPr>
          <p:cNvPr id="8" name="Picture 8"/>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11135008" y="5800709"/>
            <a:ext cx="371192" cy="371192"/>
          </a:xfrm>
          <a:prstGeom prst="rect">
            <a:avLst/>
          </a:prstGeom>
        </p:spPr>
      </p:pic>
      <p:pic>
        <p:nvPicPr>
          <p:cNvPr id="9" name="Picture 9"/>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rot="-5491404">
            <a:off x="5273938" y="2223562"/>
            <a:ext cx="1430652" cy="1430652"/>
          </a:xfrm>
          <a:prstGeom prst="rect">
            <a:avLst/>
          </a:prstGeom>
        </p:spPr>
      </p:pic>
      <p:grpSp>
        <p:nvGrpSpPr>
          <p:cNvPr id="10" name="Group 10"/>
          <p:cNvGrpSpPr/>
          <p:nvPr/>
        </p:nvGrpSpPr>
        <p:grpSpPr>
          <a:xfrm>
            <a:off x="5401365" y="2353701"/>
            <a:ext cx="1166756" cy="1166756"/>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pic>
        <p:nvPicPr>
          <p:cNvPr id="12" name="Picture 12"/>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rot="-5491404">
            <a:off x="4764630" y="649033"/>
            <a:ext cx="1430652" cy="1430652"/>
          </a:xfrm>
          <a:prstGeom prst="rect">
            <a:avLst/>
          </a:prstGeom>
        </p:spPr>
      </p:pic>
      <p:grpSp>
        <p:nvGrpSpPr>
          <p:cNvPr id="13" name="Group 13"/>
          <p:cNvGrpSpPr/>
          <p:nvPr/>
        </p:nvGrpSpPr>
        <p:grpSpPr>
          <a:xfrm>
            <a:off x="4896578" y="780981"/>
            <a:ext cx="1166756" cy="1166756"/>
            <a:chOff x="0" y="0"/>
            <a:chExt cx="6350000" cy="6350000"/>
          </a:xfrm>
        </p:grpSpPr>
        <p:sp>
          <p:nvSpPr>
            <p:cNvPr id="14"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pic>
        <p:nvPicPr>
          <p:cNvPr id="15" name="Picture 15"/>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rot="-5491404">
            <a:off x="4510719" y="5227871"/>
            <a:ext cx="1430652" cy="1430652"/>
          </a:xfrm>
          <a:prstGeom prst="rect">
            <a:avLst/>
          </a:prstGeom>
        </p:spPr>
      </p:pic>
      <p:grpSp>
        <p:nvGrpSpPr>
          <p:cNvPr id="16" name="Group 16"/>
          <p:cNvGrpSpPr/>
          <p:nvPr/>
        </p:nvGrpSpPr>
        <p:grpSpPr>
          <a:xfrm>
            <a:off x="4642667" y="5381642"/>
            <a:ext cx="1166756" cy="1166756"/>
            <a:chOff x="0" y="0"/>
            <a:chExt cx="6350000" cy="6350000"/>
          </a:xfrm>
        </p:grpSpPr>
        <p:sp>
          <p:nvSpPr>
            <p:cNvPr id="17" name="Freeform 1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sp>
        <p:nvSpPr>
          <p:cNvPr id="23" name="TextBox 23"/>
          <p:cNvSpPr txBox="1"/>
          <p:nvPr/>
        </p:nvSpPr>
        <p:spPr>
          <a:xfrm>
            <a:off x="7453226" y="3403600"/>
            <a:ext cx="4052974" cy="496226"/>
          </a:xfrm>
          <a:prstGeom prst="rect">
            <a:avLst/>
          </a:prstGeom>
        </p:spPr>
        <p:txBody>
          <a:bodyPr lIns="0" tIns="0" rIns="0" bIns="0" rtlCol="0" anchor="t">
            <a:spAutoFit/>
          </a:bodyPr>
          <a:lstStyle/>
          <a:p>
            <a:pPr>
              <a:lnSpc>
                <a:spcPts val="1960"/>
              </a:lnSpc>
            </a:pPr>
            <a:r>
              <a:rPr lang="en-US" sz="1400" dirty="0">
                <a:solidFill>
                  <a:srgbClr val="FFFFFF"/>
                </a:solidFill>
                <a:latin typeface="Montserrat"/>
              </a:rPr>
              <a:t>Presentations are tools that can be used as lectures, speeches, reports, and more It is mostly presented like</a:t>
            </a:r>
          </a:p>
        </p:txBody>
      </p:sp>
      <p:sp>
        <p:nvSpPr>
          <p:cNvPr id="25" name="TextBox 25"/>
          <p:cNvSpPr txBox="1"/>
          <p:nvPr/>
        </p:nvSpPr>
        <p:spPr>
          <a:xfrm>
            <a:off x="7702018" y="4417617"/>
            <a:ext cx="2572447" cy="496226"/>
          </a:xfrm>
          <a:prstGeom prst="rect">
            <a:avLst/>
          </a:prstGeom>
        </p:spPr>
        <p:txBody>
          <a:bodyPr lIns="0" tIns="0" rIns="0" bIns="0" rtlCol="0" anchor="t">
            <a:spAutoFit/>
          </a:bodyPr>
          <a:lstStyle/>
          <a:p>
            <a:pPr marL="302275" lvl="1" indent="-151138" algn="just">
              <a:lnSpc>
                <a:spcPts val="1960"/>
              </a:lnSpc>
              <a:buFont typeface="Arial"/>
              <a:buChar char="•"/>
            </a:pPr>
            <a:r>
              <a:rPr lang="en-US" sz="1400">
                <a:solidFill>
                  <a:srgbClr val="FFFFFF"/>
                </a:solidFill>
                <a:latin typeface="Montserrat"/>
              </a:rPr>
              <a:t>Solutions For Medical</a:t>
            </a:r>
          </a:p>
          <a:p>
            <a:pPr marL="302275" lvl="1" indent="-151138">
              <a:lnSpc>
                <a:spcPts val="1960"/>
              </a:lnSpc>
              <a:buFont typeface="Arial"/>
              <a:buChar char="•"/>
            </a:pPr>
            <a:r>
              <a:rPr lang="en-US" sz="1400">
                <a:solidFill>
                  <a:srgbClr val="FFFFFF"/>
                </a:solidFill>
                <a:latin typeface="Montserrat"/>
              </a:rPr>
              <a:t>Solutions For Medical</a:t>
            </a:r>
          </a:p>
        </p:txBody>
      </p:sp>
      <p:sp>
        <p:nvSpPr>
          <p:cNvPr id="27" name="TextBox 27"/>
          <p:cNvSpPr txBox="1"/>
          <p:nvPr/>
        </p:nvSpPr>
        <p:spPr>
          <a:xfrm>
            <a:off x="9637411" y="5871370"/>
            <a:ext cx="1274109" cy="204158"/>
          </a:xfrm>
          <a:prstGeom prst="rect">
            <a:avLst/>
          </a:prstGeom>
        </p:spPr>
        <p:txBody>
          <a:bodyPr lIns="0" tIns="0" rIns="0" bIns="0" rtlCol="0" anchor="t">
            <a:spAutoFit/>
          </a:bodyPr>
          <a:lstStyle/>
          <a:p>
            <a:pPr algn="r">
              <a:lnSpc>
                <a:spcPts val="1680"/>
              </a:lnSpc>
            </a:pPr>
            <a:r>
              <a:rPr lang="en-US" sz="1200">
                <a:solidFill>
                  <a:srgbClr val="FFFFFF"/>
                </a:solidFill>
                <a:latin typeface="Montserrat"/>
              </a:rPr>
              <a:t>Next Page</a:t>
            </a:r>
          </a:p>
        </p:txBody>
      </p:sp>
      <p:sp>
        <p:nvSpPr>
          <p:cNvPr id="28" name="Title 27">
            <a:extLst>
              <a:ext uri="{FF2B5EF4-FFF2-40B4-BE49-F238E27FC236}">
                <a16:creationId xmlns:a16="http://schemas.microsoft.com/office/drawing/2014/main" id="{E9EDBACD-0B4D-42B6-9F41-0049E9034E67}"/>
              </a:ext>
            </a:extLst>
          </p:cNvPr>
          <p:cNvSpPr>
            <a:spLocks noGrp="1"/>
          </p:cNvSpPr>
          <p:nvPr>
            <p:ph type="title"/>
          </p:nvPr>
        </p:nvSpPr>
        <p:spPr>
          <a:xfrm>
            <a:off x="6131271" y="522438"/>
            <a:ext cx="5824637" cy="827680"/>
          </a:xfrm>
        </p:spPr>
        <p:txBody>
          <a:bodyPr/>
          <a:lstStyle/>
          <a:p>
            <a:r>
              <a:rPr lang="en-US" dirty="0"/>
              <a:t>Factors for the increase in denials</a:t>
            </a:r>
          </a:p>
        </p:txBody>
      </p:sp>
      <p:pic>
        <p:nvPicPr>
          <p:cNvPr id="33" name="Graphic 32" descr="Research">
            <a:extLst>
              <a:ext uri="{FF2B5EF4-FFF2-40B4-BE49-F238E27FC236}">
                <a16:creationId xmlns:a16="http://schemas.microsoft.com/office/drawing/2014/main" id="{19421C83-E29C-4962-8A0D-E273A131F4CC}"/>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010072" y="860049"/>
            <a:ext cx="966102" cy="962689"/>
          </a:xfrm>
          <a:prstGeom prst="rect">
            <a:avLst/>
          </a:prstGeom>
        </p:spPr>
      </p:pic>
      <p:pic>
        <p:nvPicPr>
          <p:cNvPr id="35" name="Graphic 34" descr="Bar graph with upward trend with solid fill">
            <a:extLst>
              <a:ext uri="{FF2B5EF4-FFF2-40B4-BE49-F238E27FC236}">
                <a16:creationId xmlns:a16="http://schemas.microsoft.com/office/drawing/2014/main" id="{2ABB1030-9031-4AB9-8575-37CE7797AA7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737327" y="5592946"/>
            <a:ext cx="914400" cy="914400"/>
          </a:xfrm>
          <a:prstGeom prst="rect">
            <a:avLst/>
          </a:prstGeom>
        </p:spPr>
      </p:pic>
      <p:pic>
        <p:nvPicPr>
          <p:cNvPr id="37" name="Graphic 36" descr="Upload with solid fill">
            <a:extLst>
              <a:ext uri="{FF2B5EF4-FFF2-40B4-BE49-F238E27FC236}">
                <a16:creationId xmlns:a16="http://schemas.microsoft.com/office/drawing/2014/main" id="{79BBACA6-CF75-4D67-A9C2-0F3A6EEF3D9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568615" y="2498148"/>
            <a:ext cx="914400" cy="914400"/>
          </a:xfrm>
          <a:prstGeom prst="rect">
            <a:avLst/>
          </a:prstGeom>
        </p:spPr>
      </p:pic>
      <p:sp>
        <p:nvSpPr>
          <p:cNvPr id="24" name="TextBox 23">
            <a:extLst>
              <a:ext uri="{FF2B5EF4-FFF2-40B4-BE49-F238E27FC236}">
                <a16:creationId xmlns:a16="http://schemas.microsoft.com/office/drawing/2014/main" id="{D0D7C223-8550-4344-BD65-068DFD1A3D84}"/>
              </a:ext>
            </a:extLst>
          </p:cNvPr>
          <p:cNvSpPr txBox="1"/>
          <p:nvPr/>
        </p:nvSpPr>
        <p:spPr>
          <a:xfrm>
            <a:off x="11265500" y="6548398"/>
            <a:ext cx="696619" cy="246221"/>
          </a:xfrm>
          <a:prstGeom prst="rect">
            <a:avLst/>
          </a:prstGeom>
          <a:noFill/>
        </p:spPr>
        <p:txBody>
          <a:bodyPr wrap="square" lIns="0" rIns="0" rtlCol="0">
            <a:noAutofit/>
          </a:bodyPr>
          <a:lstStyle/>
          <a:p>
            <a:pPr algn="r"/>
            <a:fld id="{8EF3A903-7F25-E440-BA55-7115C69D9986}" type="slidenum">
              <a:rPr lang="en-US" sz="800" smtClean="0">
                <a:solidFill>
                  <a:srgbClr val="838383"/>
                </a:solidFill>
              </a:rPr>
              <a:t>6</a:t>
            </a:fld>
            <a:endParaRPr lang="en-US" sz="800" dirty="0">
              <a:solidFill>
                <a:srgbClr val="838383"/>
              </a:solidFill>
            </a:endParaRPr>
          </a:p>
        </p:txBody>
      </p:sp>
      <p:sp>
        <p:nvSpPr>
          <p:cNvPr id="26" name="TextBox 25">
            <a:extLst>
              <a:ext uri="{FF2B5EF4-FFF2-40B4-BE49-F238E27FC236}">
                <a16:creationId xmlns:a16="http://schemas.microsoft.com/office/drawing/2014/main" id="{3BF3964E-E26B-4ADF-8973-F079D92FF1C9}"/>
              </a:ext>
            </a:extLst>
          </p:cNvPr>
          <p:cNvSpPr txBox="1"/>
          <p:nvPr/>
        </p:nvSpPr>
        <p:spPr>
          <a:xfrm>
            <a:off x="476898" y="6581692"/>
            <a:ext cx="3132589" cy="184666"/>
          </a:xfrm>
          <a:prstGeom prst="rect">
            <a:avLst/>
          </a:prstGeom>
          <a:noFill/>
        </p:spPr>
        <p:txBody>
          <a:bodyPr wrap="none" rtlCol="0">
            <a:spAutoFit/>
          </a:bodyPr>
          <a:lstStyle/>
          <a:p>
            <a:pPr algn="l"/>
            <a:r>
              <a:rPr lang="en-US" sz="600" dirty="0">
                <a:solidFill>
                  <a:srgbClr val="838383"/>
                </a:solidFill>
              </a:rPr>
              <a:t>Confidential and proprietary information</a:t>
            </a:r>
            <a:r>
              <a:rPr lang="en-US" sz="600" baseline="0" dirty="0">
                <a:solidFill>
                  <a:srgbClr val="838383"/>
                </a:solidFill>
              </a:rPr>
              <a:t> </a:t>
            </a:r>
            <a:r>
              <a:rPr lang="en-US" sz="600" dirty="0">
                <a:solidFill>
                  <a:srgbClr val="838383"/>
                </a:solidFill>
              </a:rPr>
              <a:t> © 2022 Xtend Healthcare. All rights reserved.</a:t>
            </a:r>
          </a:p>
        </p:txBody>
      </p:sp>
      <p:sp>
        <p:nvSpPr>
          <p:cNvPr id="30" name="TextBox 29">
            <a:extLst>
              <a:ext uri="{FF2B5EF4-FFF2-40B4-BE49-F238E27FC236}">
                <a16:creationId xmlns:a16="http://schemas.microsoft.com/office/drawing/2014/main" id="{1A0893FE-4A0B-4821-9028-DE14142C706A}"/>
              </a:ext>
            </a:extLst>
          </p:cNvPr>
          <p:cNvSpPr txBox="1"/>
          <p:nvPr/>
        </p:nvSpPr>
        <p:spPr>
          <a:xfrm>
            <a:off x="6987981" y="2040001"/>
            <a:ext cx="4166550" cy="3570208"/>
          </a:xfrm>
          <a:prstGeom prst="rect">
            <a:avLst/>
          </a:prstGeom>
          <a:noFill/>
        </p:spPr>
        <p:txBody>
          <a:bodyPr wrap="square">
            <a:spAutoFit/>
          </a:bodyPr>
          <a:lstStyle/>
          <a:p>
            <a:pPr marL="285750" indent="-285750">
              <a:spcBef>
                <a:spcPts val="600"/>
              </a:spcBef>
              <a:spcAft>
                <a:spcPts val="600"/>
              </a:spcAft>
              <a:buFont typeface="Arial" panose="020B0604020202020204" pitchFamily="34" charset="0"/>
              <a:buChar char="•"/>
            </a:pPr>
            <a:r>
              <a:rPr lang="en-US" sz="2800" dirty="0"/>
              <a:t>Lack of denials resources</a:t>
            </a:r>
          </a:p>
          <a:p>
            <a:pPr marL="285750" indent="-285750">
              <a:spcBef>
                <a:spcPts val="600"/>
              </a:spcBef>
              <a:spcAft>
                <a:spcPts val="600"/>
              </a:spcAft>
              <a:buFont typeface="Arial" panose="020B0604020202020204" pitchFamily="34" charset="0"/>
              <a:buChar char="•"/>
            </a:pPr>
            <a:r>
              <a:rPr lang="en-US" sz="2800" dirty="0"/>
              <a:t>Staff attrition and training</a:t>
            </a:r>
          </a:p>
          <a:p>
            <a:pPr marL="285750" indent="-285750">
              <a:spcBef>
                <a:spcPts val="600"/>
              </a:spcBef>
              <a:spcAft>
                <a:spcPts val="600"/>
              </a:spcAft>
              <a:buFont typeface="Arial" panose="020B0604020202020204" pitchFamily="34" charset="0"/>
              <a:buChar char="•"/>
            </a:pPr>
            <a:r>
              <a:rPr lang="en-US" sz="2800" dirty="0"/>
              <a:t>Growing denials backlog</a:t>
            </a:r>
          </a:p>
          <a:p>
            <a:pPr marL="285750" indent="-285750">
              <a:spcBef>
                <a:spcPts val="600"/>
              </a:spcBef>
              <a:spcAft>
                <a:spcPts val="600"/>
              </a:spcAft>
              <a:buFont typeface="Arial" panose="020B0604020202020204" pitchFamily="34" charset="0"/>
              <a:buChar char="•"/>
            </a:pPr>
            <a:r>
              <a:rPr lang="en-US" sz="2800" dirty="0"/>
              <a:t>Technology challenges</a:t>
            </a:r>
          </a:p>
        </p:txBody>
      </p:sp>
      <p:pic>
        <p:nvPicPr>
          <p:cNvPr id="34" name="Picture 15">
            <a:extLst>
              <a:ext uri="{FF2B5EF4-FFF2-40B4-BE49-F238E27FC236}">
                <a16:creationId xmlns:a16="http://schemas.microsoft.com/office/drawing/2014/main" id="{CC1F9AE8-9C58-4FAD-BB0A-0D3AB41BCBEC}"/>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rot="16108596">
            <a:off x="5133893" y="3826574"/>
            <a:ext cx="1430652" cy="1430652"/>
          </a:xfrm>
          <a:prstGeom prst="rect">
            <a:avLst/>
          </a:prstGeom>
        </p:spPr>
      </p:pic>
      <p:grpSp>
        <p:nvGrpSpPr>
          <p:cNvPr id="31" name="Group 10">
            <a:extLst>
              <a:ext uri="{FF2B5EF4-FFF2-40B4-BE49-F238E27FC236}">
                <a16:creationId xmlns:a16="http://schemas.microsoft.com/office/drawing/2014/main" id="{89809960-87A0-4C3D-A77B-13690573F96B}"/>
              </a:ext>
            </a:extLst>
          </p:cNvPr>
          <p:cNvGrpSpPr/>
          <p:nvPr/>
        </p:nvGrpSpPr>
        <p:grpSpPr>
          <a:xfrm>
            <a:off x="5276790" y="3931686"/>
            <a:ext cx="1166756" cy="1166756"/>
            <a:chOff x="0" y="0"/>
            <a:chExt cx="6350000" cy="6350000"/>
          </a:xfrm>
        </p:grpSpPr>
        <p:sp>
          <p:nvSpPr>
            <p:cNvPr id="32" name="Freeform 11">
              <a:extLst>
                <a:ext uri="{FF2B5EF4-FFF2-40B4-BE49-F238E27FC236}">
                  <a16:creationId xmlns:a16="http://schemas.microsoft.com/office/drawing/2014/main" id="{8BE919A9-6421-42FD-8D87-DE558E9761C9}"/>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sp>
        <p:nvSpPr>
          <p:cNvPr id="36" name="Rectangle 35" descr="Users">
            <a:extLst>
              <a:ext uri="{FF2B5EF4-FFF2-40B4-BE49-F238E27FC236}">
                <a16:creationId xmlns:a16="http://schemas.microsoft.com/office/drawing/2014/main" id="{7909E0F1-4C1F-49A8-87CB-31B9EDACF622}"/>
              </a:ext>
            </a:extLst>
          </p:cNvPr>
          <p:cNvSpPr/>
          <p:nvPr/>
        </p:nvSpPr>
        <p:spPr>
          <a:xfrm>
            <a:off x="5483120" y="4045628"/>
            <a:ext cx="774990" cy="950894"/>
          </a:xfrm>
          <a:prstGeom prst="rect">
            <a:avLst/>
          </a:prstGeom>
          <a:blipFill>
            <a:blip r:embed="rId14">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Tree>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p:nvPr/>
        </p:nvGrpSpPr>
        <p:grpSpPr>
          <a:xfrm>
            <a:off x="1352065" y="2099711"/>
            <a:ext cx="2305717" cy="3813952"/>
            <a:chOff x="0" y="0"/>
            <a:chExt cx="1580354" cy="1619460"/>
          </a:xfrm>
        </p:grpSpPr>
        <p:sp>
          <p:nvSpPr>
            <p:cNvPr id="7" name="Freeform 7"/>
            <p:cNvSpPr/>
            <p:nvPr/>
          </p:nvSpPr>
          <p:spPr>
            <a:xfrm>
              <a:off x="0" y="0"/>
              <a:ext cx="1580354" cy="1619460"/>
            </a:xfrm>
            <a:custGeom>
              <a:avLst/>
              <a:gdLst/>
              <a:ahLst/>
              <a:cxnLst/>
              <a:rect l="l" t="t" r="r" b="b"/>
              <a:pathLst>
                <a:path w="1580354" h="1619460">
                  <a:moveTo>
                    <a:pt x="1455894" y="1619460"/>
                  </a:moveTo>
                  <a:lnTo>
                    <a:pt x="124460" y="1619460"/>
                  </a:lnTo>
                  <a:cubicBezTo>
                    <a:pt x="55880" y="1619460"/>
                    <a:pt x="0" y="1563580"/>
                    <a:pt x="0" y="1495000"/>
                  </a:cubicBezTo>
                  <a:lnTo>
                    <a:pt x="0" y="124460"/>
                  </a:lnTo>
                  <a:cubicBezTo>
                    <a:pt x="0" y="55880"/>
                    <a:pt x="55880" y="0"/>
                    <a:pt x="124460" y="0"/>
                  </a:cubicBezTo>
                  <a:lnTo>
                    <a:pt x="1455894" y="0"/>
                  </a:lnTo>
                  <a:cubicBezTo>
                    <a:pt x="1524474" y="0"/>
                    <a:pt x="1580354" y="55880"/>
                    <a:pt x="1580354" y="124460"/>
                  </a:cubicBezTo>
                  <a:lnTo>
                    <a:pt x="1580354" y="1495000"/>
                  </a:lnTo>
                  <a:cubicBezTo>
                    <a:pt x="1580354" y="1563580"/>
                    <a:pt x="1524474" y="1619460"/>
                    <a:pt x="1455894" y="1619460"/>
                  </a:cubicBezTo>
                  <a:close/>
                </a:path>
              </a:pathLst>
            </a:custGeom>
          </p:spPr>
          <p:style>
            <a:lnRef idx="2">
              <a:schemeClr val="accent6"/>
            </a:lnRef>
            <a:fillRef idx="1">
              <a:schemeClr val="lt1"/>
            </a:fillRef>
            <a:effectRef idx="0">
              <a:schemeClr val="accent6"/>
            </a:effectRef>
            <a:fontRef idx="minor">
              <a:schemeClr val="dk1"/>
            </a:fontRef>
          </p:style>
        </p:sp>
      </p:grpSp>
      <p:pic>
        <p:nvPicPr>
          <p:cNvPr id="9" name="Picture 9"/>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9230498" y="2043174"/>
            <a:ext cx="436582" cy="357997"/>
          </a:xfrm>
          <a:prstGeom prst="rect">
            <a:avLst/>
          </a:prstGeom>
        </p:spPr>
      </p:pic>
      <p:pic>
        <p:nvPicPr>
          <p:cNvPr id="19" name="Picture 18">
            <a:extLst>
              <a:ext uri="{FF2B5EF4-FFF2-40B4-BE49-F238E27FC236}">
                <a16:creationId xmlns:a16="http://schemas.microsoft.com/office/drawing/2014/main" id="{B669FAB3-5C2F-45E4-9E9B-21C12D6C8F8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5758" y="333941"/>
            <a:ext cx="10970748" cy="62333"/>
          </a:xfrm>
          <a:prstGeom prst="rect">
            <a:avLst/>
          </a:prstGeom>
        </p:spPr>
      </p:pic>
      <p:sp>
        <p:nvSpPr>
          <p:cNvPr id="20" name="Title 1">
            <a:extLst>
              <a:ext uri="{FF2B5EF4-FFF2-40B4-BE49-F238E27FC236}">
                <a16:creationId xmlns:a16="http://schemas.microsoft.com/office/drawing/2014/main" id="{7E7D92C4-25E7-4A17-AE58-098FCF062582}"/>
              </a:ext>
            </a:extLst>
          </p:cNvPr>
          <p:cNvSpPr txBox="1">
            <a:spLocks/>
          </p:cNvSpPr>
          <p:nvPr/>
        </p:nvSpPr>
        <p:spPr>
          <a:xfrm>
            <a:off x="610957" y="488887"/>
            <a:ext cx="10972800" cy="827680"/>
          </a:xfrm>
          <a:prstGeom prst="rect">
            <a:avLst/>
          </a:prstGeom>
        </p:spPr>
        <p:txBody>
          <a:bodyPr/>
          <a:lstStyle>
            <a:lvl1pPr algn="l" defTabSz="457200" rtl="0" eaLnBrk="1" latinLnBrk="0" hangingPunct="1">
              <a:spcBef>
                <a:spcPct val="0"/>
              </a:spcBef>
              <a:buNone/>
              <a:defRPr sz="2800" kern="1200">
                <a:solidFill>
                  <a:srgbClr val="0F3B57"/>
                </a:solidFill>
                <a:latin typeface="+mj-lt"/>
                <a:ea typeface="+mj-ea"/>
                <a:cs typeface="+mj-cs"/>
              </a:defRPr>
            </a:lvl1pPr>
          </a:lstStyle>
          <a:p>
            <a:r>
              <a:rPr lang="en-US" dirty="0">
                <a:solidFill>
                  <a:schemeClr val="bg1"/>
                </a:solidFill>
              </a:rPr>
              <a:t>Denials statistics </a:t>
            </a:r>
          </a:p>
        </p:txBody>
      </p:sp>
      <p:sp>
        <p:nvSpPr>
          <p:cNvPr id="21" name="Freeform 7">
            <a:extLst>
              <a:ext uri="{FF2B5EF4-FFF2-40B4-BE49-F238E27FC236}">
                <a16:creationId xmlns:a16="http://schemas.microsoft.com/office/drawing/2014/main" id="{92136FED-CBA5-495F-97BB-42961DD27EF6}"/>
              </a:ext>
            </a:extLst>
          </p:cNvPr>
          <p:cNvSpPr/>
          <p:nvPr/>
        </p:nvSpPr>
        <p:spPr>
          <a:xfrm>
            <a:off x="4920407" y="2099711"/>
            <a:ext cx="2305717" cy="3813952"/>
          </a:xfrm>
          <a:custGeom>
            <a:avLst/>
            <a:gdLst/>
            <a:ahLst/>
            <a:cxnLst/>
            <a:rect l="l" t="t" r="r" b="b"/>
            <a:pathLst>
              <a:path w="1580354" h="1619460">
                <a:moveTo>
                  <a:pt x="1455894" y="1619460"/>
                </a:moveTo>
                <a:lnTo>
                  <a:pt x="124460" y="1619460"/>
                </a:lnTo>
                <a:cubicBezTo>
                  <a:pt x="55880" y="1619460"/>
                  <a:pt x="0" y="1563580"/>
                  <a:pt x="0" y="1495000"/>
                </a:cubicBezTo>
                <a:lnTo>
                  <a:pt x="0" y="124460"/>
                </a:lnTo>
                <a:cubicBezTo>
                  <a:pt x="0" y="55880"/>
                  <a:pt x="55880" y="0"/>
                  <a:pt x="124460" y="0"/>
                </a:cubicBezTo>
                <a:lnTo>
                  <a:pt x="1455894" y="0"/>
                </a:lnTo>
                <a:cubicBezTo>
                  <a:pt x="1524474" y="0"/>
                  <a:pt x="1580354" y="55880"/>
                  <a:pt x="1580354" y="124460"/>
                </a:cubicBezTo>
                <a:lnTo>
                  <a:pt x="1580354" y="1495000"/>
                </a:lnTo>
                <a:cubicBezTo>
                  <a:pt x="1580354" y="1563580"/>
                  <a:pt x="1524474" y="1619460"/>
                  <a:pt x="1455894" y="1619460"/>
                </a:cubicBezTo>
                <a:close/>
              </a:path>
            </a:pathLst>
          </a:custGeom>
        </p:spPr>
        <p:style>
          <a:lnRef idx="2">
            <a:schemeClr val="accent6"/>
          </a:lnRef>
          <a:fillRef idx="1">
            <a:schemeClr val="lt1"/>
          </a:fillRef>
          <a:effectRef idx="0">
            <a:schemeClr val="accent6"/>
          </a:effectRef>
          <a:fontRef idx="minor">
            <a:schemeClr val="dk1"/>
          </a:fontRef>
        </p:style>
      </p:sp>
      <p:sp>
        <p:nvSpPr>
          <p:cNvPr id="22" name="Freeform 7">
            <a:extLst>
              <a:ext uri="{FF2B5EF4-FFF2-40B4-BE49-F238E27FC236}">
                <a16:creationId xmlns:a16="http://schemas.microsoft.com/office/drawing/2014/main" id="{645860CF-4EF3-41A5-9C9F-4A5557FCDE35}"/>
              </a:ext>
            </a:extLst>
          </p:cNvPr>
          <p:cNvSpPr/>
          <p:nvPr/>
        </p:nvSpPr>
        <p:spPr>
          <a:xfrm>
            <a:off x="8488749" y="2099711"/>
            <a:ext cx="2305717" cy="3813952"/>
          </a:xfrm>
          <a:custGeom>
            <a:avLst/>
            <a:gdLst/>
            <a:ahLst/>
            <a:cxnLst/>
            <a:rect l="l" t="t" r="r" b="b"/>
            <a:pathLst>
              <a:path w="1580354" h="1619460">
                <a:moveTo>
                  <a:pt x="1455894" y="1619460"/>
                </a:moveTo>
                <a:lnTo>
                  <a:pt x="124460" y="1619460"/>
                </a:lnTo>
                <a:cubicBezTo>
                  <a:pt x="55880" y="1619460"/>
                  <a:pt x="0" y="1563580"/>
                  <a:pt x="0" y="1495000"/>
                </a:cubicBezTo>
                <a:lnTo>
                  <a:pt x="0" y="124460"/>
                </a:lnTo>
                <a:cubicBezTo>
                  <a:pt x="0" y="55880"/>
                  <a:pt x="55880" y="0"/>
                  <a:pt x="124460" y="0"/>
                </a:cubicBezTo>
                <a:lnTo>
                  <a:pt x="1455894" y="0"/>
                </a:lnTo>
                <a:cubicBezTo>
                  <a:pt x="1524474" y="0"/>
                  <a:pt x="1580354" y="55880"/>
                  <a:pt x="1580354" y="124460"/>
                </a:cubicBezTo>
                <a:lnTo>
                  <a:pt x="1580354" y="1495000"/>
                </a:lnTo>
                <a:cubicBezTo>
                  <a:pt x="1580354" y="1563580"/>
                  <a:pt x="1524474" y="1619460"/>
                  <a:pt x="1455894" y="1619460"/>
                </a:cubicBezTo>
                <a:close/>
              </a:path>
            </a:pathLst>
          </a:custGeom>
        </p:spPr>
        <p:style>
          <a:lnRef idx="2">
            <a:schemeClr val="accent6"/>
          </a:lnRef>
          <a:fillRef idx="1">
            <a:schemeClr val="lt1"/>
          </a:fillRef>
          <a:effectRef idx="0">
            <a:schemeClr val="accent6"/>
          </a:effectRef>
          <a:fontRef idx="minor">
            <a:schemeClr val="dk1"/>
          </a:fontRef>
        </p:style>
      </p:sp>
      <p:pic>
        <p:nvPicPr>
          <p:cNvPr id="8" name="Picture 8"/>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a:fillRect/>
          </a:stretch>
        </p:blipFill>
        <p:spPr>
          <a:xfrm rot="-5491404">
            <a:off x="1812500" y="1260135"/>
            <a:ext cx="1384846" cy="1362024"/>
          </a:xfrm>
          <a:prstGeom prst="rect">
            <a:avLst/>
          </a:prstGeom>
        </p:spPr>
      </p:pic>
      <p:pic>
        <p:nvPicPr>
          <p:cNvPr id="23" name="Graphic 22" descr="Research">
            <a:extLst>
              <a:ext uri="{FF2B5EF4-FFF2-40B4-BE49-F238E27FC236}">
                <a16:creationId xmlns:a16="http://schemas.microsoft.com/office/drawing/2014/main" id="{B8D79A9E-2222-4984-A3D9-1411DF15ACA8}"/>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905585" y="1349254"/>
            <a:ext cx="1187982" cy="1183785"/>
          </a:xfrm>
          <a:prstGeom prst="rect">
            <a:avLst/>
          </a:prstGeom>
        </p:spPr>
      </p:pic>
      <p:pic>
        <p:nvPicPr>
          <p:cNvPr id="24" name="Picture 8">
            <a:extLst>
              <a:ext uri="{FF2B5EF4-FFF2-40B4-BE49-F238E27FC236}">
                <a16:creationId xmlns:a16="http://schemas.microsoft.com/office/drawing/2014/main" id="{41C2DA79-E0C8-4BA8-B49A-2DF3541055D0}"/>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a:fillRect/>
          </a:stretch>
        </p:blipFill>
        <p:spPr>
          <a:xfrm rot="-5491404">
            <a:off x="5380841" y="1260136"/>
            <a:ext cx="1384846" cy="1362024"/>
          </a:xfrm>
          <a:prstGeom prst="rect">
            <a:avLst/>
          </a:prstGeom>
        </p:spPr>
      </p:pic>
      <p:pic>
        <p:nvPicPr>
          <p:cNvPr id="25" name="Picture 8">
            <a:extLst>
              <a:ext uri="{FF2B5EF4-FFF2-40B4-BE49-F238E27FC236}">
                <a16:creationId xmlns:a16="http://schemas.microsoft.com/office/drawing/2014/main" id="{DFB727D1-A60D-4B2D-B15D-79F0EE5B4959}"/>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a:fillRect/>
          </a:stretch>
        </p:blipFill>
        <p:spPr>
          <a:xfrm rot="-5491404">
            <a:off x="8974656" y="1260137"/>
            <a:ext cx="1384846" cy="1362024"/>
          </a:xfrm>
          <a:prstGeom prst="rect">
            <a:avLst/>
          </a:prstGeom>
        </p:spPr>
      </p:pic>
      <p:pic>
        <p:nvPicPr>
          <p:cNvPr id="26" name="Graphic 25" descr="Document">
            <a:extLst>
              <a:ext uri="{FF2B5EF4-FFF2-40B4-BE49-F238E27FC236}">
                <a16:creationId xmlns:a16="http://schemas.microsoft.com/office/drawing/2014/main" id="{A4B08A0F-1575-48F7-804A-9FC1AF2597C6}"/>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5469792" y="1349254"/>
            <a:ext cx="1252415" cy="1082997"/>
          </a:xfrm>
          <a:prstGeom prst="rect">
            <a:avLst/>
          </a:prstGeom>
        </p:spPr>
      </p:pic>
      <p:sp>
        <p:nvSpPr>
          <p:cNvPr id="27" name="Rectangle 26" descr="Open envelope">
            <a:extLst>
              <a:ext uri="{FF2B5EF4-FFF2-40B4-BE49-F238E27FC236}">
                <a16:creationId xmlns:a16="http://schemas.microsoft.com/office/drawing/2014/main" id="{4ABA532B-0ADD-43DE-B75E-32E542BF70E2}"/>
              </a:ext>
            </a:extLst>
          </p:cNvPr>
          <p:cNvSpPr/>
          <p:nvPr/>
        </p:nvSpPr>
        <p:spPr>
          <a:xfrm>
            <a:off x="9096228" y="1316567"/>
            <a:ext cx="1090755" cy="1002540"/>
          </a:xfrm>
          <a:prstGeom prst="rect">
            <a:avLst/>
          </a:prstGeom>
          <a: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rcRect/>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8" name="Title 1">
            <a:extLst>
              <a:ext uri="{FF2B5EF4-FFF2-40B4-BE49-F238E27FC236}">
                <a16:creationId xmlns:a16="http://schemas.microsoft.com/office/drawing/2014/main" id="{864612C6-FFAF-4AD7-AB37-12F55541972C}"/>
              </a:ext>
            </a:extLst>
          </p:cNvPr>
          <p:cNvSpPr txBox="1">
            <a:spLocks noChangeArrowheads="1"/>
          </p:cNvSpPr>
          <p:nvPr/>
        </p:nvSpPr>
        <p:spPr>
          <a:xfrm>
            <a:off x="611307" y="516492"/>
            <a:ext cx="7886700" cy="739035"/>
          </a:xfrm>
          <a:prstGeom prst="rect">
            <a:avLst/>
          </a:prstGeom>
        </p:spPr>
        <p:txBody>
          <a:bodyPr/>
          <a:lstStyle>
            <a:lvl1pPr algn="l" defTabSz="457200" rtl="0" eaLnBrk="1" latinLnBrk="0" hangingPunct="1">
              <a:spcBef>
                <a:spcPct val="0"/>
              </a:spcBef>
              <a:buNone/>
              <a:defRPr sz="2800" kern="1200">
                <a:solidFill>
                  <a:srgbClr val="0F3B57"/>
                </a:solidFill>
                <a:latin typeface="+mj-lt"/>
                <a:ea typeface="+mj-ea"/>
                <a:cs typeface="+mj-cs"/>
              </a:defRPr>
            </a:lvl1pPr>
          </a:lstStyle>
          <a:p>
            <a:pPr marL="4332"/>
            <a:r>
              <a:rPr lang="en-US" altLang="en-US" spc="-11" dirty="0">
                <a:latin typeface="+mn-lt"/>
              </a:rPr>
              <a:t>Know your denial rates	</a:t>
            </a:r>
          </a:p>
        </p:txBody>
      </p:sp>
      <p:sp>
        <p:nvSpPr>
          <p:cNvPr id="30" name="TextBox 29">
            <a:extLst>
              <a:ext uri="{FF2B5EF4-FFF2-40B4-BE49-F238E27FC236}">
                <a16:creationId xmlns:a16="http://schemas.microsoft.com/office/drawing/2014/main" id="{807B8F7A-91CF-4DE1-9CB0-16154624DC7F}"/>
              </a:ext>
            </a:extLst>
          </p:cNvPr>
          <p:cNvSpPr txBox="1"/>
          <p:nvPr/>
        </p:nvSpPr>
        <p:spPr>
          <a:xfrm>
            <a:off x="1381741" y="3732112"/>
            <a:ext cx="2235669" cy="2031325"/>
          </a:xfrm>
          <a:prstGeom prst="rect">
            <a:avLst/>
          </a:prstGeom>
          <a:noFill/>
        </p:spPr>
        <p:txBody>
          <a:bodyPr wrap="square">
            <a:spAutoFit/>
          </a:bodyPr>
          <a:lstStyle/>
          <a:p>
            <a:pPr algn="ctr"/>
            <a:r>
              <a:rPr lang="en-US" dirty="0">
                <a:solidFill>
                  <a:schemeClr val="tx1"/>
                </a:solidFill>
              </a:rPr>
              <a:t>Number of zero paid claims denied by total claims remitted.</a:t>
            </a:r>
          </a:p>
          <a:p>
            <a:pPr algn="ctr"/>
            <a:r>
              <a:rPr lang="en-US" dirty="0">
                <a:solidFill>
                  <a:schemeClr val="tx1"/>
                </a:solidFill>
              </a:rPr>
              <a:t>Strive for &lt;5%; Best practice is 2% or lower</a:t>
            </a:r>
          </a:p>
        </p:txBody>
      </p:sp>
      <p:sp>
        <p:nvSpPr>
          <p:cNvPr id="32" name="TextBox 31">
            <a:extLst>
              <a:ext uri="{FF2B5EF4-FFF2-40B4-BE49-F238E27FC236}">
                <a16:creationId xmlns:a16="http://schemas.microsoft.com/office/drawing/2014/main" id="{C94A7E3D-EDC9-4847-B2AF-E680E89DC472}"/>
              </a:ext>
            </a:extLst>
          </p:cNvPr>
          <p:cNvSpPr txBox="1"/>
          <p:nvPr/>
        </p:nvSpPr>
        <p:spPr>
          <a:xfrm>
            <a:off x="5138913" y="3860341"/>
            <a:ext cx="1913719" cy="1477328"/>
          </a:xfrm>
          <a:prstGeom prst="rect">
            <a:avLst/>
          </a:prstGeom>
          <a:noFill/>
        </p:spPr>
        <p:txBody>
          <a:bodyPr wrap="square">
            <a:spAutoFit/>
          </a:bodyPr>
          <a:lstStyle/>
          <a:p>
            <a:pPr marL="0" lvl="1" algn="ctr">
              <a:defRPr/>
            </a:pPr>
            <a:r>
              <a:rPr lang="en-US" dirty="0">
                <a:solidFill>
                  <a:schemeClr val="tx1"/>
                </a:solidFill>
              </a:rPr>
              <a:t>Total dollars remitted – total dollars paid/by total dollars remitted</a:t>
            </a:r>
          </a:p>
        </p:txBody>
      </p:sp>
      <p:sp>
        <p:nvSpPr>
          <p:cNvPr id="34" name="TextBox 33">
            <a:extLst>
              <a:ext uri="{FF2B5EF4-FFF2-40B4-BE49-F238E27FC236}">
                <a16:creationId xmlns:a16="http://schemas.microsoft.com/office/drawing/2014/main" id="{65AC2740-3DB7-4A37-949B-CDD6A4CDCA1B}"/>
              </a:ext>
            </a:extLst>
          </p:cNvPr>
          <p:cNvSpPr txBox="1"/>
          <p:nvPr/>
        </p:nvSpPr>
        <p:spPr>
          <a:xfrm>
            <a:off x="8808218" y="3860341"/>
            <a:ext cx="1717722" cy="1200329"/>
          </a:xfrm>
          <a:prstGeom prst="rect">
            <a:avLst/>
          </a:prstGeom>
          <a:noFill/>
        </p:spPr>
        <p:txBody>
          <a:bodyPr wrap="square">
            <a:spAutoFit/>
          </a:bodyPr>
          <a:lstStyle/>
          <a:p>
            <a:pPr marL="0" marR="0" lvl="1" indent="-214313"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14141"/>
                </a:solidFill>
                <a:effectLst/>
                <a:uLnTx/>
                <a:uFillTx/>
                <a:latin typeface="Arial"/>
                <a:ea typeface="+mn-ea"/>
                <a:cs typeface="+mn-cs"/>
              </a:rPr>
              <a:t>Best practice:  85 – 88% of denials should be appealed</a:t>
            </a:r>
          </a:p>
        </p:txBody>
      </p:sp>
      <p:sp>
        <p:nvSpPr>
          <p:cNvPr id="35" name="Rectangle 34">
            <a:extLst>
              <a:ext uri="{FF2B5EF4-FFF2-40B4-BE49-F238E27FC236}">
                <a16:creationId xmlns:a16="http://schemas.microsoft.com/office/drawing/2014/main" id="{0BA20200-CB81-45C3-AFC6-7430D81ECFE5}"/>
              </a:ext>
            </a:extLst>
          </p:cNvPr>
          <p:cNvSpPr/>
          <p:nvPr/>
        </p:nvSpPr>
        <p:spPr>
          <a:xfrm>
            <a:off x="1603426" y="2868606"/>
            <a:ext cx="1842677" cy="646331"/>
          </a:xfrm>
          <a:prstGeom prst="rect">
            <a:avLst/>
          </a:prstGeom>
        </p:spPr>
        <p:txBody>
          <a:bodyPr wrap="square">
            <a:spAutoFit/>
          </a:bodyPr>
          <a:lstStyle/>
          <a:p>
            <a:pPr algn="ctr"/>
            <a:r>
              <a:rPr lang="en-US" b="1" dirty="0">
                <a:solidFill>
                  <a:schemeClr val="accent6"/>
                </a:solidFill>
              </a:rPr>
              <a:t>Calculate your </a:t>
            </a:r>
            <a:r>
              <a:rPr lang="en-US" b="1" u="sng" dirty="0">
                <a:solidFill>
                  <a:schemeClr val="accent6"/>
                </a:solidFill>
              </a:rPr>
              <a:t>denial rate</a:t>
            </a:r>
          </a:p>
        </p:txBody>
      </p:sp>
      <p:sp>
        <p:nvSpPr>
          <p:cNvPr id="36" name="Rectangle 35">
            <a:extLst>
              <a:ext uri="{FF2B5EF4-FFF2-40B4-BE49-F238E27FC236}">
                <a16:creationId xmlns:a16="http://schemas.microsoft.com/office/drawing/2014/main" id="{F277B572-F1D4-4682-B593-880BD7B4376A}"/>
              </a:ext>
            </a:extLst>
          </p:cNvPr>
          <p:cNvSpPr/>
          <p:nvPr/>
        </p:nvSpPr>
        <p:spPr>
          <a:xfrm>
            <a:off x="5116404" y="2699699"/>
            <a:ext cx="2061844" cy="923330"/>
          </a:xfrm>
          <a:prstGeom prst="rect">
            <a:avLst/>
          </a:prstGeom>
        </p:spPr>
        <p:txBody>
          <a:bodyPr wrap="square">
            <a:spAutoFit/>
          </a:bodyPr>
          <a:lstStyle/>
          <a:p>
            <a:pPr algn="ctr">
              <a:defRPr/>
            </a:pPr>
            <a:r>
              <a:rPr lang="en-US" b="1" dirty="0">
                <a:solidFill>
                  <a:schemeClr val="accent6"/>
                </a:solidFill>
              </a:rPr>
              <a:t>Calculate your claims and </a:t>
            </a:r>
            <a:r>
              <a:rPr lang="en-US" b="1" u="sng" dirty="0">
                <a:solidFill>
                  <a:schemeClr val="accent6"/>
                </a:solidFill>
              </a:rPr>
              <a:t>dollars rate</a:t>
            </a:r>
          </a:p>
        </p:txBody>
      </p:sp>
      <p:sp>
        <p:nvSpPr>
          <p:cNvPr id="37" name="Rectangle 36">
            <a:extLst>
              <a:ext uri="{FF2B5EF4-FFF2-40B4-BE49-F238E27FC236}">
                <a16:creationId xmlns:a16="http://schemas.microsoft.com/office/drawing/2014/main" id="{8091BCB7-6B5C-45D8-BC00-30F00E02529F}"/>
              </a:ext>
            </a:extLst>
          </p:cNvPr>
          <p:cNvSpPr/>
          <p:nvPr/>
        </p:nvSpPr>
        <p:spPr>
          <a:xfrm>
            <a:off x="7873080" y="2827195"/>
            <a:ext cx="3537052" cy="646331"/>
          </a:xfrm>
          <a:prstGeom prst="rect">
            <a:avLst/>
          </a:prstGeom>
        </p:spPr>
        <p:txBody>
          <a:bodyPr wrap="square">
            <a:spAutoFit/>
          </a:bodyPr>
          <a:lstStyle/>
          <a:p>
            <a:pPr indent="-214313" algn="ctr">
              <a:defRPr/>
            </a:pPr>
            <a:r>
              <a:rPr lang="en-US" b="1" dirty="0">
                <a:solidFill>
                  <a:schemeClr val="accent6"/>
                </a:solidFill>
              </a:rPr>
              <a:t>Know your rate </a:t>
            </a:r>
          </a:p>
          <a:p>
            <a:pPr indent="-214313" algn="ctr">
              <a:defRPr/>
            </a:pPr>
            <a:r>
              <a:rPr lang="en-US" b="1" u="sng" dirty="0">
                <a:solidFill>
                  <a:schemeClr val="accent6"/>
                </a:solidFill>
              </a:rPr>
              <a:t>of appeals</a:t>
            </a:r>
          </a:p>
        </p:txBody>
      </p:sp>
    </p:spTree>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a:extLst>
              <a:ext uri="{FF2B5EF4-FFF2-40B4-BE49-F238E27FC236}">
                <a16:creationId xmlns:a16="http://schemas.microsoft.com/office/drawing/2014/main" id="{10F219B4-49D3-48D3-8EBD-9FD8061C464F}"/>
              </a:ext>
            </a:extLst>
          </p:cNvPr>
          <p:cNvPicPr>
            <a:picLocks noChangeAspect="1"/>
          </p:cNvPicPr>
          <p:nvPr/>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b="44392"/>
          <a:stretch/>
        </p:blipFill>
        <p:spPr>
          <a:xfrm>
            <a:off x="6708167" y="0"/>
            <a:ext cx="5483833" cy="6858000"/>
          </a:xfrm>
          <a:prstGeom prst="rect">
            <a:avLst/>
          </a:prstGeom>
        </p:spPr>
      </p:pic>
      <p:sp>
        <p:nvSpPr>
          <p:cNvPr id="19" name="Freeform 6">
            <a:extLst>
              <a:ext uri="{FF2B5EF4-FFF2-40B4-BE49-F238E27FC236}">
                <a16:creationId xmlns:a16="http://schemas.microsoft.com/office/drawing/2014/main" id="{E8B6D060-BBD3-4001-B0C8-3110A7A161C3}"/>
              </a:ext>
            </a:extLst>
          </p:cNvPr>
          <p:cNvSpPr/>
          <p:nvPr/>
        </p:nvSpPr>
        <p:spPr>
          <a:xfrm>
            <a:off x="5624458" y="3441402"/>
            <a:ext cx="5962048" cy="2011725"/>
          </a:xfrm>
          <a:custGeom>
            <a:avLst/>
            <a:gdLst/>
            <a:ahLst/>
            <a:cxnLst/>
            <a:rect l="l" t="t" r="r" b="b"/>
            <a:pathLst>
              <a:path w="1726206" h="776215">
                <a:moveTo>
                  <a:pt x="1601746" y="776214"/>
                </a:moveTo>
                <a:lnTo>
                  <a:pt x="124460" y="776214"/>
                </a:lnTo>
                <a:cubicBezTo>
                  <a:pt x="55880" y="776214"/>
                  <a:pt x="0" y="720334"/>
                  <a:pt x="0" y="651754"/>
                </a:cubicBezTo>
                <a:lnTo>
                  <a:pt x="0" y="124460"/>
                </a:lnTo>
                <a:cubicBezTo>
                  <a:pt x="0" y="55880"/>
                  <a:pt x="55880" y="0"/>
                  <a:pt x="124460" y="0"/>
                </a:cubicBezTo>
                <a:lnTo>
                  <a:pt x="1601746" y="0"/>
                </a:lnTo>
                <a:cubicBezTo>
                  <a:pt x="1670326" y="0"/>
                  <a:pt x="1726206" y="55880"/>
                  <a:pt x="1726206" y="124460"/>
                </a:cubicBezTo>
                <a:lnTo>
                  <a:pt x="1726206" y="651755"/>
                </a:lnTo>
                <a:cubicBezTo>
                  <a:pt x="1726206" y="720335"/>
                  <a:pt x="1670326" y="776215"/>
                  <a:pt x="1601746" y="776215"/>
                </a:cubicBezTo>
                <a:close/>
              </a:path>
            </a:pathLst>
          </a:custGeom>
          <a:solidFill>
            <a:srgbClr val="FFFFFF"/>
          </a:solidFill>
          <a:ln>
            <a:solidFill>
              <a:schemeClr val="bg2"/>
            </a:solidFill>
          </a:ln>
        </p:spPr>
      </p:sp>
      <p:sp>
        <p:nvSpPr>
          <p:cNvPr id="18" name="Freeform 6">
            <a:extLst>
              <a:ext uri="{FF2B5EF4-FFF2-40B4-BE49-F238E27FC236}">
                <a16:creationId xmlns:a16="http://schemas.microsoft.com/office/drawing/2014/main" id="{793198F4-997D-48ED-B1FB-0B4B2604D9B2}"/>
              </a:ext>
            </a:extLst>
          </p:cNvPr>
          <p:cNvSpPr/>
          <p:nvPr/>
        </p:nvSpPr>
        <p:spPr>
          <a:xfrm>
            <a:off x="5697443" y="1520823"/>
            <a:ext cx="5889063" cy="1765760"/>
          </a:xfrm>
          <a:custGeom>
            <a:avLst/>
            <a:gdLst/>
            <a:ahLst/>
            <a:cxnLst/>
            <a:rect l="l" t="t" r="r" b="b"/>
            <a:pathLst>
              <a:path w="1726206" h="776215">
                <a:moveTo>
                  <a:pt x="1601746" y="776214"/>
                </a:moveTo>
                <a:lnTo>
                  <a:pt x="124460" y="776214"/>
                </a:lnTo>
                <a:cubicBezTo>
                  <a:pt x="55880" y="776214"/>
                  <a:pt x="0" y="720334"/>
                  <a:pt x="0" y="651754"/>
                </a:cubicBezTo>
                <a:lnTo>
                  <a:pt x="0" y="124460"/>
                </a:lnTo>
                <a:cubicBezTo>
                  <a:pt x="0" y="55880"/>
                  <a:pt x="55880" y="0"/>
                  <a:pt x="124460" y="0"/>
                </a:cubicBezTo>
                <a:lnTo>
                  <a:pt x="1601746" y="0"/>
                </a:lnTo>
                <a:cubicBezTo>
                  <a:pt x="1670326" y="0"/>
                  <a:pt x="1726206" y="55880"/>
                  <a:pt x="1726206" y="124460"/>
                </a:cubicBezTo>
                <a:lnTo>
                  <a:pt x="1726206" y="651755"/>
                </a:lnTo>
                <a:cubicBezTo>
                  <a:pt x="1726206" y="720335"/>
                  <a:pt x="1670326" y="776215"/>
                  <a:pt x="1601746" y="776215"/>
                </a:cubicBezTo>
                <a:close/>
              </a:path>
            </a:pathLst>
          </a:custGeom>
          <a:solidFill>
            <a:srgbClr val="FFFFFF"/>
          </a:solidFill>
          <a:ln>
            <a:solidFill>
              <a:schemeClr val="bg2"/>
            </a:solidFill>
          </a:ln>
        </p:spPr>
      </p:sp>
      <p:sp>
        <p:nvSpPr>
          <p:cNvPr id="16" name="TextBox 16"/>
          <p:cNvSpPr txBox="1"/>
          <p:nvPr/>
        </p:nvSpPr>
        <p:spPr>
          <a:xfrm>
            <a:off x="615758" y="551441"/>
            <a:ext cx="6354668" cy="397545"/>
          </a:xfrm>
          <a:prstGeom prst="rect">
            <a:avLst/>
          </a:prstGeom>
        </p:spPr>
        <p:txBody>
          <a:bodyPr wrap="square" lIns="0" tIns="0" rIns="0" bIns="0" rtlCol="0" anchor="t">
            <a:spAutoFit/>
          </a:bodyPr>
          <a:lstStyle/>
          <a:p>
            <a:pPr>
              <a:lnSpc>
                <a:spcPts val="3080"/>
              </a:lnSpc>
              <a:spcBef>
                <a:spcPct val="0"/>
              </a:spcBef>
            </a:pPr>
            <a:r>
              <a:rPr lang="en-US" sz="2800" dirty="0">
                <a:solidFill>
                  <a:srgbClr val="0F3B57"/>
                </a:solidFill>
                <a:latin typeface="+mj-lt"/>
                <a:ea typeface="+mj-ea"/>
                <a:cs typeface="+mj-cs"/>
              </a:rPr>
              <a:t>We found denials…now what?</a:t>
            </a:r>
          </a:p>
        </p:txBody>
      </p:sp>
      <p:pic>
        <p:nvPicPr>
          <p:cNvPr id="22" name="Picture 21">
            <a:extLst>
              <a:ext uri="{FF2B5EF4-FFF2-40B4-BE49-F238E27FC236}">
                <a16:creationId xmlns:a16="http://schemas.microsoft.com/office/drawing/2014/main" id="{9CBE015A-589D-4253-B681-402A60C217B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5758" y="333941"/>
            <a:ext cx="10970748" cy="62333"/>
          </a:xfrm>
          <a:prstGeom prst="rect">
            <a:avLst/>
          </a:prstGeom>
        </p:spPr>
      </p:pic>
      <p:sp>
        <p:nvSpPr>
          <p:cNvPr id="27" name="TextBox 26">
            <a:extLst>
              <a:ext uri="{FF2B5EF4-FFF2-40B4-BE49-F238E27FC236}">
                <a16:creationId xmlns:a16="http://schemas.microsoft.com/office/drawing/2014/main" id="{DBF03DCE-195E-478B-AEAA-90A04CF1484A}"/>
              </a:ext>
            </a:extLst>
          </p:cNvPr>
          <p:cNvSpPr txBox="1"/>
          <p:nvPr/>
        </p:nvSpPr>
        <p:spPr>
          <a:xfrm>
            <a:off x="7008405" y="1763265"/>
            <a:ext cx="4705534" cy="1569660"/>
          </a:xfrm>
          <a:prstGeom prst="rect">
            <a:avLst/>
          </a:prstGeom>
          <a:noFill/>
        </p:spPr>
        <p:txBody>
          <a:bodyPr wrap="square">
            <a:spAutoFit/>
          </a:bodyPr>
          <a:lstStyle/>
          <a:p>
            <a:pPr>
              <a:defRPr/>
            </a:pPr>
            <a:r>
              <a:rPr lang="en-US" altLang="en-US" sz="2400" b="1" dirty="0">
                <a:solidFill>
                  <a:schemeClr val="accent6"/>
                </a:solidFill>
              </a:rPr>
              <a:t>Technical denials</a:t>
            </a:r>
          </a:p>
          <a:p>
            <a:pPr marL="285750" indent="-285750">
              <a:buFont typeface="Arial" panose="020B0604020202020204" pitchFamily="34" charset="0"/>
              <a:buChar char="•"/>
              <a:defRPr/>
            </a:pPr>
            <a:r>
              <a:rPr lang="en-US" altLang="en-US" sz="2400" dirty="0"/>
              <a:t>Rejected for non-medical reasons</a:t>
            </a:r>
          </a:p>
          <a:p>
            <a:pPr>
              <a:defRPr/>
            </a:pPr>
            <a:endParaRPr lang="en-US" altLang="en-US" sz="2400" dirty="0"/>
          </a:p>
        </p:txBody>
      </p:sp>
      <p:pic>
        <p:nvPicPr>
          <p:cNvPr id="12" name="Picture 11">
            <a:extLst>
              <a:ext uri="{FF2B5EF4-FFF2-40B4-BE49-F238E27FC236}">
                <a16:creationId xmlns:a16="http://schemas.microsoft.com/office/drawing/2014/main" id="{618AB739-0E83-458E-8072-4F921F0D503E}"/>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a:fillRect/>
          </a:stretch>
        </p:blipFill>
        <p:spPr>
          <a:xfrm rot="-5491404">
            <a:off x="4824654" y="3530540"/>
            <a:ext cx="1955921" cy="1955921"/>
          </a:xfrm>
          <a:prstGeom prst="rect">
            <a:avLst/>
          </a:prstGeom>
        </p:spPr>
      </p:pic>
      <p:pic>
        <p:nvPicPr>
          <p:cNvPr id="8" name="Graphic 7" descr="Doctor female with solid fill">
            <a:extLst>
              <a:ext uri="{FF2B5EF4-FFF2-40B4-BE49-F238E27FC236}">
                <a16:creationId xmlns:a16="http://schemas.microsoft.com/office/drawing/2014/main" id="{170DD535-2E1E-40BA-AA69-35EFA1986DB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050493" y="3740415"/>
            <a:ext cx="1418068" cy="1418068"/>
          </a:xfrm>
          <a:prstGeom prst="rect">
            <a:avLst/>
          </a:prstGeom>
        </p:spPr>
      </p:pic>
      <p:sp>
        <p:nvSpPr>
          <p:cNvPr id="17" name="Content Placeholder 2">
            <a:extLst>
              <a:ext uri="{FF2B5EF4-FFF2-40B4-BE49-F238E27FC236}">
                <a16:creationId xmlns:a16="http://schemas.microsoft.com/office/drawing/2014/main" id="{44015952-6E63-4D0D-9DD6-7CBA2C7208DE}"/>
              </a:ext>
            </a:extLst>
          </p:cNvPr>
          <p:cNvSpPr txBox="1">
            <a:spLocks/>
          </p:cNvSpPr>
          <p:nvPr/>
        </p:nvSpPr>
        <p:spPr>
          <a:xfrm>
            <a:off x="542775" y="948239"/>
            <a:ext cx="4109591" cy="4525963"/>
          </a:xfrm>
          <a:prstGeom prst="rect">
            <a:avLst/>
          </a:prstGeom>
        </p:spPr>
        <p:txBody>
          <a:bodyPr/>
          <a:lstStyle>
            <a:lvl1pPr marL="169863" indent="-169863" algn="l" defTabSz="457200" rtl="0" eaLnBrk="1" latinLnBrk="0" hangingPunct="1">
              <a:spcBef>
                <a:spcPts val="0"/>
              </a:spcBef>
              <a:spcAft>
                <a:spcPts val="0"/>
              </a:spcAft>
              <a:buFont typeface="Arial"/>
              <a:buChar char="•"/>
              <a:defRPr sz="1800" kern="1200">
                <a:solidFill>
                  <a:schemeClr val="tx1"/>
                </a:solidFill>
                <a:latin typeface="+mn-lt"/>
                <a:ea typeface="+mn-ea"/>
                <a:cs typeface="+mn-cs"/>
              </a:defRPr>
            </a:lvl1pPr>
            <a:lvl2pPr marL="346075" indent="-176213" algn="l" defTabSz="457200" rtl="0" eaLnBrk="1" latinLnBrk="0" hangingPunct="1">
              <a:spcBef>
                <a:spcPts val="0"/>
              </a:spcBef>
              <a:spcAft>
                <a:spcPts val="0"/>
              </a:spcAft>
              <a:buFont typeface="Lucida Grande"/>
              <a:buChar char="-"/>
              <a:defRPr sz="1800" kern="1200">
                <a:solidFill>
                  <a:schemeClr val="tx1"/>
                </a:solidFill>
                <a:latin typeface="+mn-lt"/>
                <a:ea typeface="+mn-ea"/>
                <a:cs typeface="+mn-cs"/>
              </a:defRPr>
            </a:lvl2pPr>
            <a:lvl3pPr marL="514350" indent="-168275" algn="l" defTabSz="457200" rtl="0" eaLnBrk="1" latinLnBrk="0" hangingPunct="1">
              <a:spcBef>
                <a:spcPts val="0"/>
              </a:spcBef>
              <a:spcAft>
                <a:spcPts val="0"/>
              </a:spcAft>
              <a:buFont typeface="Arial"/>
              <a:buChar char="•"/>
              <a:defRPr sz="1800" kern="1200">
                <a:solidFill>
                  <a:schemeClr val="tx1"/>
                </a:solidFill>
                <a:latin typeface="+mn-lt"/>
                <a:ea typeface="+mn-ea"/>
                <a:cs typeface="+mn-cs"/>
              </a:defRPr>
            </a:lvl3pPr>
            <a:lvl4pPr marL="684213" indent="-169863" algn="l" defTabSz="457200" rtl="0" eaLnBrk="1" latinLnBrk="0" hangingPunct="1">
              <a:spcBef>
                <a:spcPts val="0"/>
              </a:spcBef>
              <a:spcAft>
                <a:spcPts val="0"/>
              </a:spcAft>
              <a:buFont typeface="Lucida Grande"/>
              <a:buChar char="-"/>
              <a:defRPr sz="1800" kern="1200">
                <a:solidFill>
                  <a:schemeClr val="tx1"/>
                </a:solidFill>
                <a:latin typeface="+mn-lt"/>
                <a:ea typeface="+mn-ea"/>
                <a:cs typeface="+mn-cs"/>
              </a:defRPr>
            </a:lvl4pPr>
            <a:lvl5pPr marL="860425" indent="-176213" algn="l" defTabSz="457200" rtl="0" eaLnBrk="1" latinLnBrk="0" hangingPunct="1">
              <a:spcBef>
                <a:spcPts val="0"/>
              </a:spcBef>
              <a:spcAft>
                <a:spcPts val="0"/>
              </a:spcAft>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1800"/>
              </a:spcBef>
              <a:spcAft>
                <a:spcPts val="600"/>
              </a:spcAft>
              <a:buNone/>
              <a:defRPr/>
            </a:pPr>
            <a:r>
              <a:rPr lang="en-US" sz="2400" b="1" dirty="0">
                <a:solidFill>
                  <a:schemeClr val="accent6"/>
                </a:solidFill>
              </a:rPr>
              <a:t>What type?</a:t>
            </a:r>
          </a:p>
          <a:p>
            <a:pPr lvl="1">
              <a:spcBef>
                <a:spcPts val="1800"/>
              </a:spcBef>
              <a:spcAft>
                <a:spcPts val="600"/>
              </a:spcAft>
              <a:buFont typeface="Arial" panose="020B0604020202020204" pitchFamily="34" charset="0"/>
              <a:buChar char="•"/>
            </a:pPr>
            <a:r>
              <a:rPr lang="en-US" sz="2200" b="1" dirty="0">
                <a:solidFill>
                  <a:srgbClr val="414141"/>
                </a:solidFill>
              </a:rPr>
              <a:t>Technical denials - (group by payer)</a:t>
            </a:r>
          </a:p>
          <a:p>
            <a:pPr marL="800100" lvl="2" indent="-285750">
              <a:buFont typeface="Arial" panose="020B0604020202020204" pitchFamily="34" charset="0"/>
              <a:buChar char="•"/>
            </a:pPr>
            <a:r>
              <a:rPr lang="en-US" dirty="0"/>
              <a:t>Start tracking “top 10” reasons</a:t>
            </a:r>
          </a:p>
          <a:p>
            <a:pPr marL="1036638" lvl="2" indent="-285750">
              <a:spcBef>
                <a:spcPts val="400"/>
              </a:spcBef>
              <a:spcAft>
                <a:spcPts val="400"/>
              </a:spcAft>
              <a:buFont typeface="Arial" panose="020B0604020202020204" pitchFamily="34" charset="0"/>
              <a:buChar char="•"/>
            </a:pPr>
            <a:r>
              <a:rPr lang="en-US" sz="1400" dirty="0"/>
              <a:t>Authorization</a:t>
            </a:r>
          </a:p>
          <a:p>
            <a:pPr marL="1036638" lvl="2" indent="-285750">
              <a:spcBef>
                <a:spcPts val="200"/>
              </a:spcBef>
              <a:spcAft>
                <a:spcPts val="400"/>
              </a:spcAft>
              <a:buFont typeface="Arial" panose="020B0604020202020204" pitchFamily="34" charset="0"/>
              <a:buChar char="•"/>
            </a:pPr>
            <a:r>
              <a:rPr lang="en-US" sz="1400" dirty="0"/>
              <a:t>Out of network</a:t>
            </a:r>
          </a:p>
          <a:p>
            <a:pPr marL="1036638" lvl="2" indent="-285750">
              <a:spcBef>
                <a:spcPts val="200"/>
              </a:spcBef>
              <a:spcAft>
                <a:spcPts val="400"/>
              </a:spcAft>
              <a:buFont typeface="Arial" panose="020B0604020202020204" pitchFamily="34" charset="0"/>
              <a:buChar char="•"/>
            </a:pPr>
            <a:r>
              <a:rPr lang="en-US" sz="1400" dirty="0"/>
              <a:t>Missing/wrong codes or modifiers</a:t>
            </a:r>
          </a:p>
          <a:p>
            <a:pPr marL="631825" lvl="1" indent="-285750">
              <a:buFont typeface="Arial" panose="020B0604020202020204" pitchFamily="34" charset="0"/>
              <a:buChar char="•"/>
            </a:pPr>
            <a:r>
              <a:rPr lang="en-US" dirty="0"/>
              <a:t>Appeal technical denials with letters</a:t>
            </a:r>
          </a:p>
          <a:p>
            <a:pPr lvl="1">
              <a:spcBef>
                <a:spcPts val="1800"/>
              </a:spcBef>
              <a:spcAft>
                <a:spcPts val="600"/>
              </a:spcAft>
              <a:buFont typeface="Arial" panose="020B0604020202020204" pitchFamily="34" charset="0"/>
              <a:buChar char="•"/>
            </a:pPr>
            <a:r>
              <a:rPr lang="en-US" sz="2200" b="1" dirty="0">
                <a:solidFill>
                  <a:srgbClr val="414141"/>
                </a:solidFill>
              </a:rPr>
              <a:t>Clinical denials</a:t>
            </a:r>
          </a:p>
          <a:p>
            <a:pPr marL="800100" lvl="2" indent="-285750">
              <a:buFont typeface="Arial" panose="020B0604020202020204" pitchFamily="34" charset="0"/>
              <a:buChar char="•"/>
            </a:pPr>
            <a:r>
              <a:rPr lang="en-US" dirty="0"/>
              <a:t>Medical necessity</a:t>
            </a:r>
          </a:p>
          <a:p>
            <a:pPr marL="800100" lvl="2" indent="-285750">
              <a:buFont typeface="Arial" panose="020B0604020202020204" pitchFamily="34" charset="0"/>
              <a:buChar char="•"/>
            </a:pPr>
            <a:r>
              <a:rPr lang="en-US" dirty="0"/>
              <a:t>Designate clinical resources</a:t>
            </a:r>
          </a:p>
          <a:p>
            <a:pPr marL="800100" lvl="2" indent="-285750">
              <a:buFont typeface="Arial" panose="020B0604020202020204" pitchFamily="34" charset="0"/>
              <a:buChar char="•"/>
            </a:pPr>
            <a:r>
              <a:rPr lang="en-US" dirty="0"/>
              <a:t>Robust appeals letter writing team</a:t>
            </a:r>
          </a:p>
          <a:p>
            <a:pPr lvl="1"/>
            <a:endParaRPr lang="en-US" sz="2400" dirty="0"/>
          </a:p>
        </p:txBody>
      </p:sp>
      <p:sp>
        <p:nvSpPr>
          <p:cNvPr id="24" name="TextBox 23">
            <a:extLst>
              <a:ext uri="{FF2B5EF4-FFF2-40B4-BE49-F238E27FC236}">
                <a16:creationId xmlns:a16="http://schemas.microsoft.com/office/drawing/2014/main" id="{DD12AAC0-ED65-40A9-B840-938EE41CB782}"/>
              </a:ext>
            </a:extLst>
          </p:cNvPr>
          <p:cNvSpPr txBox="1"/>
          <p:nvPr/>
        </p:nvSpPr>
        <p:spPr>
          <a:xfrm>
            <a:off x="7027605" y="3500390"/>
            <a:ext cx="6093500" cy="1938992"/>
          </a:xfrm>
          <a:prstGeom prst="rect">
            <a:avLst/>
          </a:prstGeom>
          <a:noFill/>
        </p:spPr>
        <p:txBody>
          <a:bodyPr wrap="square">
            <a:spAutoFit/>
          </a:bodyPr>
          <a:lstStyle/>
          <a:p>
            <a:pPr lvl="0">
              <a:defRPr/>
            </a:pPr>
            <a:r>
              <a:rPr lang="en-US" sz="2400" b="1" dirty="0">
                <a:solidFill>
                  <a:schemeClr val="accent6"/>
                </a:solidFill>
              </a:rPr>
              <a:t>Clinical denials</a:t>
            </a:r>
          </a:p>
          <a:p>
            <a:pPr marL="285750" lvl="0" indent="-285750">
              <a:buFont typeface="Arial" panose="020B0604020202020204" pitchFamily="34" charset="0"/>
              <a:buChar char="•"/>
              <a:defRPr/>
            </a:pPr>
            <a:r>
              <a:rPr lang="en-US" sz="2400" dirty="0"/>
              <a:t>Medical necessity</a:t>
            </a:r>
          </a:p>
          <a:p>
            <a:pPr marL="285750" lvl="0" indent="-285750">
              <a:buFont typeface="Arial" panose="020B0604020202020204" pitchFamily="34" charset="0"/>
              <a:buChar char="•"/>
              <a:defRPr/>
            </a:pPr>
            <a:r>
              <a:rPr lang="en-US" sz="2400" dirty="0"/>
              <a:t>Length of stay</a:t>
            </a:r>
          </a:p>
          <a:p>
            <a:pPr marL="285750" lvl="0" indent="-285750">
              <a:buFont typeface="Arial" panose="020B0604020202020204" pitchFamily="34" charset="0"/>
              <a:buChar char="•"/>
              <a:defRPr/>
            </a:pPr>
            <a:r>
              <a:rPr lang="en-US" sz="2400" dirty="0"/>
              <a:t>Level of care determination</a:t>
            </a:r>
          </a:p>
          <a:p>
            <a:pPr marL="285750" lvl="0" indent="-285750">
              <a:buFont typeface="Arial" panose="020B0604020202020204" pitchFamily="34" charset="0"/>
              <a:buChar char="•"/>
              <a:defRPr/>
            </a:pPr>
            <a:r>
              <a:rPr lang="en-US" sz="2400" dirty="0"/>
              <a:t>Coding</a:t>
            </a:r>
          </a:p>
        </p:txBody>
      </p:sp>
      <p:pic>
        <p:nvPicPr>
          <p:cNvPr id="26" name="Picture 11">
            <a:extLst>
              <a:ext uri="{FF2B5EF4-FFF2-40B4-BE49-F238E27FC236}">
                <a16:creationId xmlns:a16="http://schemas.microsoft.com/office/drawing/2014/main" id="{7E7937A7-D11E-4B95-A3C6-A26A443A3C49}"/>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a:fillRect/>
          </a:stretch>
        </p:blipFill>
        <p:spPr>
          <a:xfrm rot="-5491404">
            <a:off x="4785242" y="1397692"/>
            <a:ext cx="1955921" cy="1955921"/>
          </a:xfrm>
          <a:prstGeom prst="rect">
            <a:avLst/>
          </a:prstGeom>
        </p:spPr>
      </p:pic>
      <p:pic>
        <p:nvPicPr>
          <p:cNvPr id="4" name="Graphic 3" descr="Flowchart with solid fill">
            <a:extLst>
              <a:ext uri="{FF2B5EF4-FFF2-40B4-BE49-F238E27FC236}">
                <a16:creationId xmlns:a16="http://schemas.microsoft.com/office/drawing/2014/main" id="{34CE2046-326E-430D-80F4-BA27F615EE9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002649" y="1616804"/>
            <a:ext cx="1463470" cy="1463470"/>
          </a:xfrm>
          <a:prstGeom prst="rect">
            <a:avLst/>
          </a:prstGeom>
        </p:spPr>
      </p:pic>
      <p:sp>
        <p:nvSpPr>
          <p:cNvPr id="28" name="TextBox 27">
            <a:extLst>
              <a:ext uri="{FF2B5EF4-FFF2-40B4-BE49-F238E27FC236}">
                <a16:creationId xmlns:a16="http://schemas.microsoft.com/office/drawing/2014/main" id="{F019BB08-B981-496F-B190-854A7F0B1751}"/>
              </a:ext>
            </a:extLst>
          </p:cNvPr>
          <p:cNvSpPr txBox="1"/>
          <p:nvPr/>
        </p:nvSpPr>
        <p:spPr>
          <a:xfrm>
            <a:off x="542775" y="5952678"/>
            <a:ext cx="6553200" cy="461665"/>
          </a:xfrm>
          <a:prstGeom prst="rect">
            <a:avLst/>
          </a:prstGeom>
          <a:noFill/>
        </p:spPr>
        <p:txBody>
          <a:bodyPr wrap="square">
            <a:spAutoFit/>
          </a:bodyPr>
          <a:lstStyle/>
          <a:p>
            <a:pPr>
              <a:spcBef>
                <a:spcPts val="1800"/>
              </a:spcBef>
              <a:spcAft>
                <a:spcPts val="600"/>
              </a:spcAft>
              <a:defRPr/>
            </a:pPr>
            <a:r>
              <a:rPr lang="en-US" sz="2400" b="1" dirty="0">
                <a:solidFill>
                  <a:schemeClr val="accent6"/>
                </a:solidFill>
              </a:rPr>
              <a:t>Consider an outsource partner </a:t>
            </a:r>
          </a:p>
        </p:txBody>
      </p:sp>
      <p:sp>
        <p:nvSpPr>
          <p:cNvPr id="20" name="TextBox 19">
            <a:extLst>
              <a:ext uri="{FF2B5EF4-FFF2-40B4-BE49-F238E27FC236}">
                <a16:creationId xmlns:a16="http://schemas.microsoft.com/office/drawing/2014/main" id="{5E0CC3BE-CEE5-4111-8F91-CEF04270996F}"/>
              </a:ext>
            </a:extLst>
          </p:cNvPr>
          <p:cNvSpPr txBox="1"/>
          <p:nvPr/>
        </p:nvSpPr>
        <p:spPr>
          <a:xfrm>
            <a:off x="11265500" y="6548398"/>
            <a:ext cx="696619" cy="246221"/>
          </a:xfrm>
          <a:prstGeom prst="rect">
            <a:avLst/>
          </a:prstGeom>
          <a:noFill/>
        </p:spPr>
        <p:txBody>
          <a:bodyPr wrap="square" lIns="0" rIns="0" rtlCol="0">
            <a:noAutofit/>
          </a:bodyPr>
          <a:lstStyle/>
          <a:p>
            <a:pPr algn="r"/>
            <a:fld id="{8EF3A903-7F25-E440-BA55-7115C69D9986}" type="slidenum">
              <a:rPr lang="en-US" sz="800" smtClean="0">
                <a:solidFill>
                  <a:schemeClr val="bg1"/>
                </a:solidFill>
              </a:rPr>
              <a:t>8</a:t>
            </a:fld>
            <a:endParaRPr lang="en-US" sz="800" dirty="0">
              <a:solidFill>
                <a:schemeClr val="bg1"/>
              </a:solidFill>
            </a:endParaRPr>
          </a:p>
        </p:txBody>
      </p:sp>
      <p:sp>
        <p:nvSpPr>
          <p:cNvPr id="21" name="TextBox 20">
            <a:extLst>
              <a:ext uri="{FF2B5EF4-FFF2-40B4-BE49-F238E27FC236}">
                <a16:creationId xmlns:a16="http://schemas.microsoft.com/office/drawing/2014/main" id="{D23E9A0D-1192-4817-85DB-B089E29DBDFE}"/>
              </a:ext>
            </a:extLst>
          </p:cNvPr>
          <p:cNvSpPr txBox="1"/>
          <p:nvPr/>
        </p:nvSpPr>
        <p:spPr>
          <a:xfrm>
            <a:off x="476898" y="6581692"/>
            <a:ext cx="3132589" cy="184666"/>
          </a:xfrm>
          <a:prstGeom prst="rect">
            <a:avLst/>
          </a:prstGeom>
          <a:noFill/>
        </p:spPr>
        <p:txBody>
          <a:bodyPr wrap="none" rtlCol="0">
            <a:spAutoFit/>
          </a:bodyPr>
          <a:lstStyle/>
          <a:p>
            <a:pPr algn="l"/>
            <a:r>
              <a:rPr lang="en-US" sz="600" dirty="0">
                <a:solidFill>
                  <a:srgbClr val="838383"/>
                </a:solidFill>
              </a:rPr>
              <a:t>Confidential and proprietary information</a:t>
            </a:r>
            <a:r>
              <a:rPr lang="en-US" sz="600" baseline="0" dirty="0">
                <a:solidFill>
                  <a:srgbClr val="838383"/>
                </a:solidFill>
              </a:rPr>
              <a:t> </a:t>
            </a:r>
            <a:r>
              <a:rPr lang="en-US" sz="600" dirty="0">
                <a:solidFill>
                  <a:srgbClr val="838383"/>
                </a:solidFill>
              </a:rPr>
              <a:t> © 2022 Xtend Healthcare. All rights reserved.</a:t>
            </a:r>
          </a:p>
        </p:txBody>
      </p:sp>
      <p:pic>
        <p:nvPicPr>
          <p:cNvPr id="23" name="Picture 22" descr="A picture containing text, clipart&#10;&#10;Description automatically generated">
            <a:extLst>
              <a:ext uri="{FF2B5EF4-FFF2-40B4-BE49-F238E27FC236}">
                <a16:creationId xmlns:a16="http://schemas.microsoft.com/office/drawing/2014/main" id="{49166AA1-492D-4FEE-AAC4-7A056E2BE208}"/>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9936161" y="6078225"/>
            <a:ext cx="1778941" cy="584668"/>
          </a:xfrm>
          <a:prstGeom prst="rect">
            <a:avLst/>
          </a:prstGeom>
        </p:spPr>
      </p:pic>
    </p:spTree>
    <p:extLst>
      <p:ext uri="{BB962C8B-B14F-4D97-AF65-F5344CB8AC3E}">
        <p14:creationId xmlns:p14="http://schemas.microsoft.com/office/powerpoint/2010/main" val="3055802214"/>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Connector 26">
            <a:extLst>
              <a:ext uri="{FF2B5EF4-FFF2-40B4-BE49-F238E27FC236}">
                <a16:creationId xmlns:a16="http://schemas.microsoft.com/office/drawing/2014/main" id="{A88998EE-164E-481B-BE54-D0539938A5D6}"/>
              </a:ext>
            </a:extLst>
          </p:cNvPr>
          <p:cNvCxnSpPr>
            <a:cxnSpLocks/>
          </p:cNvCxnSpPr>
          <p:nvPr/>
        </p:nvCxnSpPr>
        <p:spPr>
          <a:xfrm flipH="1" flipV="1">
            <a:off x="7321031" y="3240153"/>
            <a:ext cx="1065978" cy="721189"/>
          </a:xfrm>
          <a:prstGeom prst="line">
            <a:avLst/>
          </a:prstGeom>
          <a:ln w="254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9452778E-DEE3-41F5-AB0D-1A461B03AFC8}"/>
              </a:ext>
            </a:extLst>
          </p:cNvPr>
          <p:cNvCxnSpPr>
            <a:cxnSpLocks/>
          </p:cNvCxnSpPr>
          <p:nvPr/>
        </p:nvCxnSpPr>
        <p:spPr>
          <a:xfrm flipV="1">
            <a:off x="6153464" y="3858607"/>
            <a:ext cx="16569" cy="1113727"/>
          </a:xfrm>
          <a:prstGeom prst="line">
            <a:avLst/>
          </a:prstGeom>
          <a:ln w="254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3D60F98C-9E57-4C8F-8B4E-D60D1F2839A5}"/>
              </a:ext>
            </a:extLst>
          </p:cNvPr>
          <p:cNvCxnSpPr>
            <a:cxnSpLocks/>
          </p:cNvCxnSpPr>
          <p:nvPr/>
        </p:nvCxnSpPr>
        <p:spPr>
          <a:xfrm flipV="1">
            <a:off x="3844078" y="3240153"/>
            <a:ext cx="1196690" cy="675302"/>
          </a:xfrm>
          <a:prstGeom prst="line">
            <a:avLst/>
          </a:prstGeom>
          <a:ln w="254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 name="Straight Connector 2">
            <a:extLst>
              <a:ext uri="{FF2B5EF4-FFF2-40B4-BE49-F238E27FC236}">
                <a16:creationId xmlns:a16="http://schemas.microsoft.com/office/drawing/2014/main" id="{EBE805FA-82A3-4309-B591-4A916DC8FC2A}"/>
              </a:ext>
            </a:extLst>
          </p:cNvPr>
          <p:cNvCxnSpPr>
            <a:stCxn id="9" idx="2"/>
            <a:endCxn id="19" idx="0"/>
          </p:cNvCxnSpPr>
          <p:nvPr/>
        </p:nvCxnSpPr>
        <p:spPr>
          <a:xfrm flipV="1">
            <a:off x="3999960" y="1945035"/>
            <a:ext cx="4387049" cy="25805"/>
          </a:xfrm>
          <a:prstGeom prst="line">
            <a:avLst/>
          </a:prstGeom>
          <a:ln w="25400">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15362" name="Title 1">
            <a:extLst>
              <a:ext uri="{FF2B5EF4-FFF2-40B4-BE49-F238E27FC236}">
                <a16:creationId xmlns:a16="http://schemas.microsoft.com/office/drawing/2014/main" id="{16B0D85E-4E2A-40AC-8887-8F8CA3AB47D2}"/>
              </a:ext>
            </a:extLst>
          </p:cNvPr>
          <p:cNvSpPr>
            <a:spLocks noGrp="1" noChangeArrowheads="1"/>
          </p:cNvSpPr>
          <p:nvPr>
            <p:ph type="title"/>
          </p:nvPr>
        </p:nvSpPr>
        <p:spPr/>
        <p:txBody>
          <a:bodyPr>
            <a:normAutofit/>
          </a:bodyPr>
          <a:lstStyle/>
          <a:p>
            <a:pPr algn="l"/>
            <a:r>
              <a:rPr lang="en-US" altLang="en-US" dirty="0"/>
              <a:t>Denials requiring appeal</a:t>
            </a:r>
          </a:p>
        </p:txBody>
      </p:sp>
      <p:sp>
        <p:nvSpPr>
          <p:cNvPr id="37" name="TextBox 36">
            <a:extLst>
              <a:ext uri="{FF2B5EF4-FFF2-40B4-BE49-F238E27FC236}">
                <a16:creationId xmlns:a16="http://schemas.microsoft.com/office/drawing/2014/main" id="{4692568B-B691-4E45-9AA7-CECC07D16C24}"/>
              </a:ext>
            </a:extLst>
          </p:cNvPr>
          <p:cNvSpPr txBox="1"/>
          <p:nvPr/>
        </p:nvSpPr>
        <p:spPr>
          <a:xfrm>
            <a:off x="610957" y="1339888"/>
            <a:ext cx="2069663" cy="1477328"/>
          </a:xfrm>
          <a:prstGeom prst="rect">
            <a:avLst/>
          </a:prstGeom>
          <a:noFill/>
        </p:spPr>
        <p:txBody>
          <a:bodyPr wrap="square">
            <a:spAutoFit/>
          </a:bodyPr>
          <a:lstStyle/>
          <a:p>
            <a:r>
              <a:rPr lang="en-US" dirty="0"/>
              <a:t>Days, service level of care denied for no concurrent authorization</a:t>
            </a:r>
          </a:p>
        </p:txBody>
      </p:sp>
      <p:sp>
        <p:nvSpPr>
          <p:cNvPr id="39" name="TextBox 38">
            <a:extLst>
              <a:ext uri="{FF2B5EF4-FFF2-40B4-BE49-F238E27FC236}">
                <a16:creationId xmlns:a16="http://schemas.microsoft.com/office/drawing/2014/main" id="{14947388-42B4-4D18-8296-DAD8DBC43C8A}"/>
              </a:ext>
            </a:extLst>
          </p:cNvPr>
          <p:cNvSpPr txBox="1"/>
          <p:nvPr/>
        </p:nvSpPr>
        <p:spPr>
          <a:xfrm>
            <a:off x="614846" y="4090664"/>
            <a:ext cx="2592014" cy="646331"/>
          </a:xfrm>
          <a:prstGeom prst="rect">
            <a:avLst/>
          </a:prstGeom>
          <a:noFill/>
        </p:spPr>
        <p:txBody>
          <a:bodyPr wrap="square">
            <a:spAutoFit/>
          </a:bodyPr>
          <a:lstStyle/>
          <a:p>
            <a:pPr lvl="0"/>
            <a:r>
              <a:rPr lang="en-US" dirty="0"/>
              <a:t>Not a covered </a:t>
            </a:r>
          </a:p>
          <a:p>
            <a:pPr lvl="0"/>
            <a:r>
              <a:rPr lang="en-US" dirty="0"/>
              <a:t>service</a:t>
            </a:r>
          </a:p>
        </p:txBody>
      </p:sp>
      <p:sp>
        <p:nvSpPr>
          <p:cNvPr id="41" name="TextBox 40">
            <a:extLst>
              <a:ext uri="{FF2B5EF4-FFF2-40B4-BE49-F238E27FC236}">
                <a16:creationId xmlns:a16="http://schemas.microsoft.com/office/drawing/2014/main" id="{59403563-F713-45AF-AE73-6A88500957BE}"/>
              </a:ext>
            </a:extLst>
          </p:cNvPr>
          <p:cNvSpPr txBox="1"/>
          <p:nvPr/>
        </p:nvSpPr>
        <p:spPr>
          <a:xfrm>
            <a:off x="4788347" y="5989102"/>
            <a:ext cx="9260958" cy="369332"/>
          </a:xfrm>
          <a:prstGeom prst="rect">
            <a:avLst/>
          </a:prstGeom>
          <a:noFill/>
        </p:spPr>
        <p:txBody>
          <a:bodyPr wrap="square">
            <a:spAutoFit/>
          </a:bodyPr>
          <a:lstStyle/>
          <a:p>
            <a:pPr lvl="0"/>
            <a:r>
              <a:rPr lang="en-US" dirty="0"/>
              <a:t>Charge/procedure as bundled</a:t>
            </a:r>
          </a:p>
        </p:txBody>
      </p:sp>
      <p:sp>
        <p:nvSpPr>
          <p:cNvPr id="43" name="TextBox 42">
            <a:extLst>
              <a:ext uri="{FF2B5EF4-FFF2-40B4-BE49-F238E27FC236}">
                <a16:creationId xmlns:a16="http://schemas.microsoft.com/office/drawing/2014/main" id="{B7B3F575-F946-4299-8445-565917B25C80}"/>
              </a:ext>
            </a:extLst>
          </p:cNvPr>
          <p:cNvSpPr txBox="1"/>
          <p:nvPr/>
        </p:nvSpPr>
        <p:spPr>
          <a:xfrm>
            <a:off x="9845361" y="4189705"/>
            <a:ext cx="10058400" cy="369332"/>
          </a:xfrm>
          <a:prstGeom prst="rect">
            <a:avLst/>
          </a:prstGeom>
          <a:noFill/>
        </p:spPr>
        <p:txBody>
          <a:bodyPr wrap="square">
            <a:spAutoFit/>
          </a:bodyPr>
          <a:lstStyle/>
          <a:p>
            <a:r>
              <a:rPr lang="en-US" dirty="0"/>
              <a:t>Timely Filing</a:t>
            </a:r>
          </a:p>
        </p:txBody>
      </p:sp>
      <p:sp>
        <p:nvSpPr>
          <p:cNvPr id="45" name="TextBox 44">
            <a:extLst>
              <a:ext uri="{FF2B5EF4-FFF2-40B4-BE49-F238E27FC236}">
                <a16:creationId xmlns:a16="http://schemas.microsoft.com/office/drawing/2014/main" id="{70F46D3F-B882-4E7D-BFCC-62039203254D}"/>
              </a:ext>
            </a:extLst>
          </p:cNvPr>
          <p:cNvSpPr txBox="1"/>
          <p:nvPr/>
        </p:nvSpPr>
        <p:spPr>
          <a:xfrm>
            <a:off x="9845361" y="1337668"/>
            <a:ext cx="1850611" cy="1200329"/>
          </a:xfrm>
          <a:prstGeom prst="rect">
            <a:avLst/>
          </a:prstGeom>
          <a:noFill/>
        </p:spPr>
        <p:txBody>
          <a:bodyPr wrap="square">
            <a:spAutoFit/>
          </a:bodyPr>
          <a:lstStyle/>
          <a:p>
            <a:r>
              <a:rPr lang="en-US" dirty="0"/>
              <a:t>Claim denied for elective service without pre-authorization</a:t>
            </a:r>
          </a:p>
        </p:txBody>
      </p:sp>
      <p:pic>
        <p:nvPicPr>
          <p:cNvPr id="9" name="Picture 11">
            <a:extLst>
              <a:ext uri="{FF2B5EF4-FFF2-40B4-BE49-F238E27FC236}">
                <a16:creationId xmlns:a16="http://schemas.microsoft.com/office/drawing/2014/main" id="{C252F47C-8C49-4021-9DC6-B44D40BF3634}"/>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rot="-5491404">
            <a:off x="2535654" y="1258026"/>
            <a:ext cx="1464565" cy="1464565"/>
          </a:xfrm>
          <a:prstGeom prst="rect">
            <a:avLst/>
          </a:prstGeom>
        </p:spPr>
      </p:pic>
      <p:pic>
        <p:nvPicPr>
          <p:cNvPr id="10" name="Picture 11">
            <a:extLst>
              <a:ext uri="{FF2B5EF4-FFF2-40B4-BE49-F238E27FC236}">
                <a16:creationId xmlns:a16="http://schemas.microsoft.com/office/drawing/2014/main" id="{72F64A0D-A290-4F4D-A951-F9159D6B39A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rot="-5491404">
            <a:off x="2538470" y="3584702"/>
            <a:ext cx="1464565" cy="1464565"/>
          </a:xfrm>
          <a:prstGeom prst="rect">
            <a:avLst/>
          </a:prstGeom>
        </p:spPr>
      </p:pic>
      <p:pic>
        <p:nvPicPr>
          <p:cNvPr id="11" name="Picture 11">
            <a:extLst>
              <a:ext uri="{FF2B5EF4-FFF2-40B4-BE49-F238E27FC236}">
                <a16:creationId xmlns:a16="http://schemas.microsoft.com/office/drawing/2014/main" id="{134ABE98-33D4-4DA4-9FE8-1D47B32200E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rot="-5491404">
            <a:off x="5442311" y="4361137"/>
            <a:ext cx="1464565" cy="1464565"/>
          </a:xfrm>
          <a:prstGeom prst="rect">
            <a:avLst/>
          </a:prstGeom>
        </p:spPr>
      </p:pic>
      <p:pic>
        <p:nvPicPr>
          <p:cNvPr id="12" name="Picture 11">
            <a:extLst>
              <a:ext uri="{FF2B5EF4-FFF2-40B4-BE49-F238E27FC236}">
                <a16:creationId xmlns:a16="http://schemas.microsoft.com/office/drawing/2014/main" id="{871A0463-3D6E-4F50-B640-DBAD932CDC80}"/>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rot="-5491404">
            <a:off x="8200393" y="3681548"/>
            <a:ext cx="1464565" cy="1464565"/>
          </a:xfrm>
          <a:prstGeom prst="rect">
            <a:avLst/>
          </a:prstGeom>
        </p:spPr>
      </p:pic>
      <p:pic>
        <p:nvPicPr>
          <p:cNvPr id="13" name="Picture 11">
            <a:extLst>
              <a:ext uri="{FF2B5EF4-FFF2-40B4-BE49-F238E27FC236}">
                <a16:creationId xmlns:a16="http://schemas.microsoft.com/office/drawing/2014/main" id="{6FAD440B-0EC9-447C-84AC-98C8BD214466}"/>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rot="-5491404">
            <a:off x="8200685" y="1191962"/>
            <a:ext cx="1464565" cy="1464565"/>
          </a:xfrm>
          <a:prstGeom prst="rect">
            <a:avLst/>
          </a:prstGeom>
        </p:spPr>
      </p:pic>
      <p:sp>
        <p:nvSpPr>
          <p:cNvPr id="15" name="Rectangle 14" descr="Open envelope">
            <a:extLst>
              <a:ext uri="{FF2B5EF4-FFF2-40B4-BE49-F238E27FC236}">
                <a16:creationId xmlns:a16="http://schemas.microsoft.com/office/drawing/2014/main" id="{268AF3CB-9301-4E16-AA85-76FD05FC4D9A}"/>
              </a:ext>
            </a:extLst>
          </p:cNvPr>
          <p:cNvSpPr/>
          <p:nvPr/>
        </p:nvSpPr>
        <p:spPr>
          <a:xfrm>
            <a:off x="4788347" y="1726557"/>
            <a:ext cx="2393861" cy="2030487"/>
          </a:xfrm>
          <a:prstGeom prst="rect">
            <a:avLst/>
          </a:prstGeom>
          <a: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pic>
        <p:nvPicPr>
          <p:cNvPr id="16" name="Picture 11">
            <a:extLst>
              <a:ext uri="{FF2B5EF4-FFF2-40B4-BE49-F238E27FC236}">
                <a16:creationId xmlns:a16="http://schemas.microsoft.com/office/drawing/2014/main" id="{6C986F7C-A5D2-466D-B1A5-4CCB56A71576}"/>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rot="-5491404">
            <a:off x="2714956" y="1437329"/>
            <a:ext cx="1105958" cy="1105958"/>
          </a:xfrm>
          <a:prstGeom prst="rect">
            <a:avLst/>
          </a:prstGeom>
        </p:spPr>
      </p:pic>
      <p:pic>
        <p:nvPicPr>
          <p:cNvPr id="17" name="Picture 11">
            <a:extLst>
              <a:ext uri="{FF2B5EF4-FFF2-40B4-BE49-F238E27FC236}">
                <a16:creationId xmlns:a16="http://schemas.microsoft.com/office/drawing/2014/main" id="{88F373DD-56BB-4CD0-B151-540F98C1A8A2}"/>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rot="-5491404">
            <a:off x="2729319" y="3764003"/>
            <a:ext cx="1105958" cy="1105958"/>
          </a:xfrm>
          <a:prstGeom prst="rect">
            <a:avLst/>
          </a:prstGeom>
        </p:spPr>
      </p:pic>
      <p:pic>
        <p:nvPicPr>
          <p:cNvPr id="18" name="Picture 11">
            <a:extLst>
              <a:ext uri="{FF2B5EF4-FFF2-40B4-BE49-F238E27FC236}">
                <a16:creationId xmlns:a16="http://schemas.microsoft.com/office/drawing/2014/main" id="{8EA8CB05-01C2-4D20-85DC-02D1759513D3}"/>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rot="-5491404">
            <a:off x="5621615" y="4546749"/>
            <a:ext cx="1105958" cy="1105958"/>
          </a:xfrm>
          <a:prstGeom prst="rect">
            <a:avLst/>
          </a:prstGeom>
        </p:spPr>
      </p:pic>
      <p:pic>
        <p:nvPicPr>
          <p:cNvPr id="19" name="Picture 11">
            <a:extLst>
              <a:ext uri="{FF2B5EF4-FFF2-40B4-BE49-F238E27FC236}">
                <a16:creationId xmlns:a16="http://schemas.microsoft.com/office/drawing/2014/main" id="{3265AF16-52DF-4F5A-8FA9-A11A8BE7BD36}"/>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rot="-5491404">
            <a:off x="8386814" y="1377355"/>
            <a:ext cx="1105958" cy="1105958"/>
          </a:xfrm>
          <a:prstGeom prst="rect">
            <a:avLst/>
          </a:prstGeom>
        </p:spPr>
      </p:pic>
      <p:pic>
        <p:nvPicPr>
          <p:cNvPr id="20" name="Picture 11">
            <a:extLst>
              <a:ext uri="{FF2B5EF4-FFF2-40B4-BE49-F238E27FC236}">
                <a16:creationId xmlns:a16="http://schemas.microsoft.com/office/drawing/2014/main" id="{66A96D92-12B1-44B9-961C-8CEB4492C0AD}"/>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rot="-5491404">
            <a:off x="8386813" y="3851870"/>
            <a:ext cx="1105958" cy="1105958"/>
          </a:xfrm>
          <a:prstGeom prst="rect">
            <a:avLst/>
          </a:prstGeom>
        </p:spPr>
      </p:pic>
      <p:pic>
        <p:nvPicPr>
          <p:cNvPr id="21" name="Picture 11">
            <a:extLst>
              <a:ext uri="{FF2B5EF4-FFF2-40B4-BE49-F238E27FC236}">
                <a16:creationId xmlns:a16="http://schemas.microsoft.com/office/drawing/2014/main" id="{AD9F58DD-FD0A-4FD6-AA9F-3BB58760E78E}"/>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rot="-5491404">
            <a:off x="4534965" y="884828"/>
            <a:ext cx="3236999" cy="3236999"/>
          </a:xfrm>
          <a:prstGeom prst="rect">
            <a:avLst/>
          </a:prstGeom>
        </p:spPr>
      </p:pic>
      <p:pic>
        <p:nvPicPr>
          <p:cNvPr id="22" name="Picture 11">
            <a:extLst>
              <a:ext uri="{FF2B5EF4-FFF2-40B4-BE49-F238E27FC236}">
                <a16:creationId xmlns:a16="http://schemas.microsoft.com/office/drawing/2014/main" id="{E2BD559C-8AF2-4F27-A87A-5FE593B5F93F}"/>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rot="-5491404">
            <a:off x="4931263" y="1281125"/>
            <a:ext cx="2444402" cy="2444402"/>
          </a:xfrm>
          <a:prstGeom prst="rect">
            <a:avLst/>
          </a:prstGeom>
        </p:spPr>
      </p:pic>
      <p:pic>
        <p:nvPicPr>
          <p:cNvPr id="26" name="Graphic 25" descr="Open envelope with solid fill">
            <a:extLst>
              <a:ext uri="{FF2B5EF4-FFF2-40B4-BE49-F238E27FC236}">
                <a16:creationId xmlns:a16="http://schemas.microsoft.com/office/drawing/2014/main" id="{23AE14C3-C3D0-4D89-81A7-9D8CC08C27F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270812" y="1550411"/>
            <a:ext cx="1689742" cy="1689742"/>
          </a:xfrm>
          <a:prstGeom prst="rect">
            <a:avLst/>
          </a:prstGeom>
        </p:spPr>
      </p:pic>
      <p:pic>
        <p:nvPicPr>
          <p:cNvPr id="29" name="Graphic 28" descr="Monthly calendar with solid fill">
            <a:extLst>
              <a:ext uri="{FF2B5EF4-FFF2-40B4-BE49-F238E27FC236}">
                <a16:creationId xmlns:a16="http://schemas.microsoft.com/office/drawing/2014/main" id="{91D2CDB7-837A-4642-AE02-691ECBF7EFF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783554" y="1513640"/>
            <a:ext cx="914400" cy="914400"/>
          </a:xfrm>
          <a:prstGeom prst="rect">
            <a:avLst/>
          </a:prstGeom>
        </p:spPr>
      </p:pic>
      <p:pic>
        <p:nvPicPr>
          <p:cNvPr id="33" name="Graphic 32" descr="Server with solid fill">
            <a:extLst>
              <a:ext uri="{FF2B5EF4-FFF2-40B4-BE49-F238E27FC236}">
                <a16:creationId xmlns:a16="http://schemas.microsoft.com/office/drawing/2014/main" id="{D328341A-999E-4DE2-90A0-2047820E687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712833" y="4627668"/>
            <a:ext cx="914400" cy="914400"/>
          </a:xfrm>
          <a:prstGeom prst="rect">
            <a:avLst/>
          </a:prstGeom>
        </p:spPr>
      </p:pic>
      <p:pic>
        <p:nvPicPr>
          <p:cNvPr id="35" name="Graphic 34" descr="Clock with solid fill">
            <a:extLst>
              <a:ext uri="{FF2B5EF4-FFF2-40B4-BE49-F238E27FC236}">
                <a16:creationId xmlns:a16="http://schemas.microsoft.com/office/drawing/2014/main" id="{6C2D8354-949D-44C2-B77B-1E4E9A3C1573}"/>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480036" y="3966056"/>
            <a:ext cx="914400" cy="914400"/>
          </a:xfrm>
          <a:prstGeom prst="rect">
            <a:avLst/>
          </a:prstGeom>
        </p:spPr>
      </p:pic>
      <p:pic>
        <p:nvPicPr>
          <p:cNvPr id="38" name="Graphic 37" descr="Medical with solid fill">
            <a:extLst>
              <a:ext uri="{FF2B5EF4-FFF2-40B4-BE49-F238E27FC236}">
                <a16:creationId xmlns:a16="http://schemas.microsoft.com/office/drawing/2014/main" id="{07034D7B-D646-42E5-AFE1-C3D54F2538B6}"/>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2815945" y="3884727"/>
            <a:ext cx="914400" cy="914400"/>
          </a:xfrm>
          <a:prstGeom prst="rect">
            <a:avLst/>
          </a:prstGeom>
        </p:spPr>
      </p:pic>
      <p:pic>
        <p:nvPicPr>
          <p:cNvPr id="42" name="Graphic 41" descr="Close with solid fill">
            <a:extLst>
              <a:ext uri="{FF2B5EF4-FFF2-40B4-BE49-F238E27FC236}">
                <a16:creationId xmlns:a16="http://schemas.microsoft.com/office/drawing/2014/main" id="{2CB6809E-58B3-4575-AEA1-77C5CD689ED6}"/>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8563980" y="1529774"/>
            <a:ext cx="759711" cy="759711"/>
          </a:xfrm>
          <a:prstGeom prst="rect">
            <a:avLst/>
          </a:prstGeom>
        </p:spPr>
      </p:pic>
    </p:spTree>
  </p:cSld>
  <p:clrMapOvr>
    <a:masterClrMapping/>
  </p:clrMapOvr>
  <p:transition spd="slow" advTm="174321">
    <p:cover/>
  </p:transition>
</p:sld>
</file>

<file path=ppt/theme/theme1.xml><?xml version="1.0" encoding="utf-8"?>
<a:theme xmlns:a="http://schemas.openxmlformats.org/drawingml/2006/main" name="Navient PPT Template Master_2.5.16">
  <a:themeElements>
    <a:clrScheme name="Custom 9">
      <a:dk1>
        <a:srgbClr val="414141"/>
      </a:dk1>
      <a:lt1>
        <a:sysClr val="window" lastClr="FFFFFF"/>
      </a:lt1>
      <a:dk2>
        <a:srgbClr val="470A68"/>
      </a:dk2>
      <a:lt2>
        <a:srgbClr val="BEBEBE"/>
      </a:lt2>
      <a:accent1>
        <a:srgbClr val="70B432"/>
      </a:accent1>
      <a:accent2>
        <a:srgbClr val="7E68A6"/>
      </a:accent2>
      <a:accent3>
        <a:srgbClr val="838383"/>
      </a:accent3>
      <a:accent4>
        <a:srgbClr val="0057B8"/>
      </a:accent4>
      <a:accent5>
        <a:srgbClr val="139DEC"/>
      </a:accent5>
      <a:accent6>
        <a:srgbClr val="007377"/>
      </a:accent6>
      <a:hlink>
        <a:srgbClr val="0057B8"/>
      </a:hlink>
      <a:folHlink>
        <a:srgbClr val="00AEE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25400">
          <a:solidFill>
            <a:schemeClr val="accent3"/>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XtendHealthcare-PPT-2020-standard" id="{1F8F77C0-BCA3-4AE3-8066-A7A80A5B1C84}" vid="{9CD3858B-2034-4F05-84B3-136B23BD90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E87C394DD647041932722BAB6BE0741" ma:contentTypeVersion="7" ma:contentTypeDescription="Create a new document." ma:contentTypeScope="" ma:versionID="876f7c3a3bada0e0519817a244ffbc04">
  <xsd:schema xmlns:xsd="http://www.w3.org/2001/XMLSchema" xmlns:xs="http://www.w3.org/2001/XMLSchema" xmlns:p="http://schemas.microsoft.com/office/2006/metadata/properties" xmlns:ns2="a4d18869-bc86-4d6f-a79c-510e41a24777" xmlns:ns3="58b62aaf-62d1-48c6-a88f-8f41243a597f" targetNamespace="http://schemas.microsoft.com/office/2006/metadata/properties" ma:root="true" ma:fieldsID="c98d0a6ded063c93f186f3849cc7e6d0" ns2:_="" ns3:_="">
    <xsd:import namespace="a4d18869-bc86-4d6f-a79c-510e41a24777"/>
    <xsd:import namespace="58b62aaf-62d1-48c6-a88f-8f41243a597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d18869-bc86-4d6f-a79c-510e41a247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8b62aaf-62d1-48c6-a88f-8f41243a597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E5F0C55-4D72-4BDF-BE1B-6FF6B11BA1BF}">
  <ds:schemaRefs>
    <ds:schemaRef ds:uri="http://purl.org/dc/elements/1.1/"/>
    <ds:schemaRef ds:uri="58b62aaf-62d1-48c6-a88f-8f41243a597f"/>
    <ds:schemaRef ds:uri="http://schemas.microsoft.com/office/infopath/2007/PartnerControls"/>
    <ds:schemaRef ds:uri="http://www.w3.org/XML/1998/namespace"/>
    <ds:schemaRef ds:uri="http://schemas.microsoft.com/office/2006/documentManagement/types"/>
    <ds:schemaRef ds:uri="a4d18869-bc86-4d6f-a79c-510e41a24777"/>
    <ds:schemaRef ds:uri="http://purl.org/dc/dcmitype/"/>
    <ds:schemaRef ds:uri="http://schemas.openxmlformats.org/package/2006/metadata/core-propertie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1845075A-8527-423F-A197-111D763982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d18869-bc86-4d6f-a79c-510e41a24777"/>
    <ds:schemaRef ds:uri="58b62aaf-62d1-48c6-a88f-8f41243a59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2DE6E23-6C85-4CA4-A194-D602FDB5D61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XtendHealthcare-PPT-2020-standard</Template>
  <TotalTime>6879</TotalTime>
  <Words>2004</Words>
  <Application>Microsoft Office PowerPoint</Application>
  <PresentationFormat>Widescreen</PresentationFormat>
  <Paragraphs>582</Paragraphs>
  <Slides>34</Slides>
  <Notes>34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Calibri</vt:lpstr>
      <vt:lpstr>Calibri Light</vt:lpstr>
      <vt:lpstr>Lucida Grande</vt:lpstr>
      <vt:lpstr>Montserrat</vt:lpstr>
      <vt:lpstr>Roboto</vt:lpstr>
      <vt:lpstr>Navient PPT Template Master_2.5.16</vt:lpstr>
      <vt:lpstr>PowerPoint Presentation</vt:lpstr>
      <vt:lpstr>PowerPoint Presentation</vt:lpstr>
      <vt:lpstr>Agenda</vt:lpstr>
      <vt:lpstr>Impact of denials</vt:lpstr>
      <vt:lpstr>PowerPoint Presentation</vt:lpstr>
      <vt:lpstr>Factors for the increase in denials</vt:lpstr>
      <vt:lpstr>PowerPoint Presentation</vt:lpstr>
      <vt:lpstr>PowerPoint Presentation</vt:lpstr>
      <vt:lpstr>Denials requiring appeal</vt:lpstr>
      <vt:lpstr>PowerPoint Presentation</vt:lpstr>
      <vt:lpstr>PowerPoint Presentation</vt:lpstr>
      <vt:lpstr>Identify the Root Cause(s)</vt:lpstr>
      <vt:lpstr>Review workflow</vt:lpstr>
      <vt:lpstr>Scheduling Potential Denials</vt:lpstr>
      <vt:lpstr>Patient access potential denials</vt:lpstr>
      <vt:lpstr>Patient care areas of potential  denials</vt:lpstr>
      <vt:lpstr>HIM/Coding potential denials</vt:lpstr>
      <vt:lpstr>PowerPoint Presentation</vt:lpstr>
      <vt:lpstr>Appealing Clinical Denials</vt:lpstr>
      <vt:lpstr>Appealing denials</vt:lpstr>
      <vt:lpstr>PowerPoint Presentation</vt:lpstr>
      <vt:lpstr>Measure your success!</vt:lpstr>
      <vt:lpstr>PowerPoint Presentation</vt:lpstr>
      <vt:lpstr>In conclusion</vt:lpstr>
      <vt:lpstr>Sample Reports</vt:lpstr>
      <vt:lpstr>Monthly clinical denials</vt:lpstr>
      <vt:lpstr>Clinical denials by payor </vt:lpstr>
      <vt:lpstr>Monthly clinical denials</vt:lpstr>
      <vt:lpstr>Monthly clinical denials by payor</vt:lpstr>
      <vt:lpstr>Monthly nurse determination</vt:lpstr>
      <vt:lpstr>PowerPoint Presentation</vt:lpstr>
      <vt:lpstr>References</vt:lpstr>
      <vt:lpstr>PowerPoint Presentation</vt:lpstr>
      <vt:lpstr>Xtend by the numbers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Holly Etter</dc:creator>
  <cp:keywords/>
  <dc:description/>
  <cp:lastModifiedBy>Goethals, Colleen</cp:lastModifiedBy>
  <cp:revision>64</cp:revision>
  <cp:lastPrinted>2022-10-14T15:38:34Z</cp:lastPrinted>
  <dcterms:created xsi:type="dcterms:W3CDTF">2021-04-30T18:45:24Z</dcterms:created>
  <dcterms:modified xsi:type="dcterms:W3CDTF">2023-01-10T23:53:14Z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0x010100EE87C394DD647041932722BAB6BE0741</vt:lpwstr>
  </property>
  <property fmtid="{D5CDD505-2E9C-101B-9397-08002B2CF9AE}" pid="3" name="TaxKeyword">
    <vt:lpwstr/>
  </property>
</Properties>
</file>