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686" r:id="rId3"/>
  </p:sldMasterIdLst>
  <p:notesMasterIdLst>
    <p:notesMasterId r:id="rId14"/>
  </p:notesMasterIdLst>
  <p:sldIdLst>
    <p:sldId id="256" r:id="rId4"/>
    <p:sldId id="2145707238" r:id="rId5"/>
    <p:sldId id="2145707237" r:id="rId6"/>
    <p:sldId id="259" r:id="rId7"/>
    <p:sldId id="273" r:id="rId8"/>
    <p:sldId id="274" r:id="rId9"/>
    <p:sldId id="278" r:id="rId10"/>
    <p:sldId id="270" r:id="rId11"/>
    <p:sldId id="265" r:id="rId12"/>
    <p:sldId id="27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EBB6"/>
    <a:srgbClr val="D5D5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76" d="100"/>
          <a:sy n="76" d="100"/>
        </p:scale>
        <p:origin x="71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327087-3EFD-48BF-9E6E-774B25C83A3B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2A548D-7E0C-4F79-AE06-B994CCF0D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9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659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33071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jpeg"/><Relationship Id="rId4" Type="http://schemas.openxmlformats.org/officeDocument/2006/relationships/image" Target="../media/image11.jpe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65513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B8EE49-A013-DB49-8D28-32B8575E16C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469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65513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B8EE49-A013-DB49-8D28-32B8575E16C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779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4835"/>
            <a:ext cx="12192000" cy="823165"/>
          </a:xfrm>
          <a:prstGeom prst="rect">
            <a:avLst/>
          </a:prstGeom>
        </p:spPr>
      </p:pic>
      <p:grpSp>
        <p:nvGrpSpPr>
          <p:cNvPr id="23" name="Group 22"/>
          <p:cNvGrpSpPr/>
          <p:nvPr userDrawn="1"/>
        </p:nvGrpSpPr>
        <p:grpSpPr>
          <a:xfrm>
            <a:off x="457199" y="3358236"/>
            <a:ext cx="3210535" cy="21139"/>
            <a:chOff x="0" y="833120"/>
            <a:chExt cx="12192000" cy="21139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0" y="854259"/>
              <a:ext cx="12192000" cy="0"/>
            </a:xfrm>
            <a:prstGeom prst="line">
              <a:avLst/>
            </a:prstGeom>
            <a:ln w="28575">
              <a:solidFill>
                <a:srgbClr val="6DA9D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0" y="833120"/>
              <a:ext cx="12192000" cy="0"/>
            </a:xfrm>
            <a:prstGeom prst="line">
              <a:avLst/>
            </a:prstGeom>
            <a:ln w="28575">
              <a:solidFill>
                <a:srgbClr val="014D9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itle 1"/>
          <p:cNvSpPr>
            <a:spLocks noGrp="1"/>
          </p:cNvSpPr>
          <p:nvPr>
            <p:ph type="title" hasCustomPrompt="1"/>
          </p:nvPr>
        </p:nvSpPr>
        <p:spPr>
          <a:xfrm>
            <a:off x="392547" y="1936544"/>
            <a:ext cx="5100668" cy="47765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spc="0">
                <a:solidFill>
                  <a:schemeClr val="tx2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2997334"/>
            <a:ext cx="4268385" cy="3340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 cap="none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457199" y="3434237"/>
            <a:ext cx="3759200" cy="3225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cap="none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Presentation date</a:t>
            </a:r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65513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B8EE49-A013-DB49-8D28-32B8575E16C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0" name="Picture 2" descr="Image result for infor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338" y="6305132"/>
            <a:ext cx="671324" cy="30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17410" y="6323525"/>
            <a:ext cx="1625265" cy="303751"/>
          </a:xfrm>
          <a:prstGeom prst="rect">
            <a:avLst/>
          </a:prstGeom>
        </p:spPr>
      </p:pic>
      <p:sp>
        <p:nvSpPr>
          <p:cNvPr id="13" name="Pie 12"/>
          <p:cNvSpPr/>
          <p:nvPr userDrawn="1"/>
        </p:nvSpPr>
        <p:spPr>
          <a:xfrm rot="5400000">
            <a:off x="6171400" y="-6189862"/>
            <a:ext cx="12052863" cy="12375265"/>
          </a:xfrm>
          <a:prstGeom prst="pie">
            <a:avLst>
              <a:gd name="adj1" fmla="val 0"/>
              <a:gd name="adj2" fmla="val 5406567"/>
            </a:avLst>
          </a:prstGeom>
          <a:solidFill>
            <a:srgbClr val="1E41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59" t="40775" r="23163" b="39470"/>
          <a:stretch/>
        </p:blipFill>
        <p:spPr>
          <a:xfrm>
            <a:off x="6930190" y="1931105"/>
            <a:ext cx="5197642" cy="1100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647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4835"/>
            <a:ext cx="12192000" cy="823165"/>
          </a:xfrm>
          <a:prstGeom prst="rect">
            <a:avLst/>
          </a:prstGeom>
        </p:spPr>
      </p:pic>
      <p:grpSp>
        <p:nvGrpSpPr>
          <p:cNvPr id="23" name="Group 22"/>
          <p:cNvGrpSpPr/>
          <p:nvPr userDrawn="1"/>
        </p:nvGrpSpPr>
        <p:grpSpPr>
          <a:xfrm>
            <a:off x="457199" y="3358236"/>
            <a:ext cx="3210535" cy="21139"/>
            <a:chOff x="0" y="833120"/>
            <a:chExt cx="12192000" cy="21139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0" y="854259"/>
              <a:ext cx="12192000" cy="0"/>
            </a:xfrm>
            <a:prstGeom prst="line">
              <a:avLst/>
            </a:prstGeom>
            <a:ln w="28575">
              <a:solidFill>
                <a:srgbClr val="6DA9D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0" y="833120"/>
              <a:ext cx="12192000" cy="0"/>
            </a:xfrm>
            <a:prstGeom prst="line">
              <a:avLst/>
            </a:prstGeom>
            <a:ln w="28575">
              <a:solidFill>
                <a:srgbClr val="014D9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2997334"/>
            <a:ext cx="4268385" cy="3340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 cap="none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457199" y="3434237"/>
            <a:ext cx="3759200" cy="3225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cap="none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Presentation date</a:t>
            </a:r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65513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B8EE49-A013-DB49-8D28-32B8575E16C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59" t="40775" r="23163" b="39470"/>
          <a:stretch/>
        </p:blipFill>
        <p:spPr>
          <a:xfrm>
            <a:off x="6930190" y="1931105"/>
            <a:ext cx="5197642" cy="1100853"/>
          </a:xfrm>
          <a:prstGeom prst="rect">
            <a:avLst/>
          </a:prstGeom>
        </p:spPr>
      </p:pic>
      <p:sp>
        <p:nvSpPr>
          <p:cNvPr id="14" name="Pie 13"/>
          <p:cNvSpPr/>
          <p:nvPr userDrawn="1"/>
        </p:nvSpPr>
        <p:spPr>
          <a:xfrm rot="5400000">
            <a:off x="6171400" y="-6189862"/>
            <a:ext cx="12052863" cy="12375265"/>
          </a:xfrm>
          <a:prstGeom prst="pie">
            <a:avLst>
              <a:gd name="adj1" fmla="val 0"/>
              <a:gd name="adj2" fmla="val 5406567"/>
            </a:avLst>
          </a:prstGeom>
          <a:solidFill>
            <a:srgbClr val="1E41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92547" y="1936544"/>
            <a:ext cx="5100668" cy="47765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spc="0">
                <a:solidFill>
                  <a:schemeClr val="tx2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59" t="40775" r="23163" b="39470"/>
          <a:stretch/>
        </p:blipFill>
        <p:spPr>
          <a:xfrm>
            <a:off x="6951955" y="2083505"/>
            <a:ext cx="5197642" cy="1100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520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1023620"/>
            <a:ext cx="12192000" cy="21139"/>
            <a:chOff x="0" y="833120"/>
            <a:chExt cx="12192000" cy="21139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0" y="854259"/>
              <a:ext cx="12192000" cy="0"/>
            </a:xfrm>
            <a:prstGeom prst="line">
              <a:avLst/>
            </a:prstGeom>
            <a:ln w="28575">
              <a:solidFill>
                <a:srgbClr val="6DA9D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0" y="833120"/>
              <a:ext cx="12192000" cy="0"/>
            </a:xfrm>
            <a:prstGeom prst="line">
              <a:avLst/>
            </a:prstGeom>
            <a:ln w="28575">
              <a:solidFill>
                <a:srgbClr val="014D9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itle Placeholder 12"/>
          <p:cNvSpPr>
            <a:spLocks noGrp="1"/>
          </p:cNvSpPr>
          <p:nvPr>
            <p:ph type="title" hasCustomPrompt="1"/>
          </p:nvPr>
        </p:nvSpPr>
        <p:spPr>
          <a:xfrm>
            <a:off x="92360" y="218878"/>
            <a:ext cx="11882535" cy="5957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92360" y="1173017"/>
            <a:ext cx="11882535" cy="334058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>
            <a:lvl1pPr marL="0" indent="0">
              <a:buNone/>
              <a:defRPr lang="en-US" sz="1600" b="1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57150" lvl="0" indent="-285750">
              <a:spcBef>
                <a:spcPct val="0"/>
              </a:spcBef>
            </a:pPr>
            <a:r>
              <a:rPr lang="en-US"/>
              <a:t>Click to Edit Headstone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4835"/>
            <a:ext cx="12192000" cy="823165"/>
          </a:xfrm>
          <a:prstGeom prst="rect">
            <a:avLst/>
          </a:prstGeom>
        </p:spPr>
      </p:pic>
      <p:sp>
        <p:nvSpPr>
          <p:cNvPr id="3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65513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B8EE49-A013-DB49-8D28-32B8575E16C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403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road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1023620"/>
            <a:ext cx="12192000" cy="21139"/>
            <a:chOff x="0" y="833120"/>
            <a:chExt cx="12192000" cy="21139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0" y="854259"/>
              <a:ext cx="12192000" cy="0"/>
            </a:xfrm>
            <a:prstGeom prst="line">
              <a:avLst/>
            </a:prstGeom>
            <a:ln w="28575">
              <a:solidFill>
                <a:srgbClr val="6DA9D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0" y="833120"/>
              <a:ext cx="12192000" cy="0"/>
            </a:xfrm>
            <a:prstGeom prst="line">
              <a:avLst/>
            </a:prstGeom>
            <a:ln w="28575">
              <a:solidFill>
                <a:srgbClr val="014D9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itle Placeholder 12"/>
          <p:cNvSpPr>
            <a:spLocks noGrp="1"/>
          </p:cNvSpPr>
          <p:nvPr>
            <p:ph type="title" hasCustomPrompt="1"/>
          </p:nvPr>
        </p:nvSpPr>
        <p:spPr>
          <a:xfrm>
            <a:off x="92360" y="218878"/>
            <a:ext cx="11882535" cy="5957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92360" y="1173017"/>
            <a:ext cx="11882535" cy="334058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>
            <a:lvl1pPr marL="0" indent="0">
              <a:buNone/>
              <a:defRPr lang="en-US" sz="1600" b="1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57150" lvl="0" indent="-285750">
              <a:spcBef>
                <a:spcPct val="0"/>
              </a:spcBef>
            </a:pPr>
            <a:r>
              <a:rPr lang="en-US"/>
              <a:t>Click to Edit Headstone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4835"/>
            <a:ext cx="12192000" cy="823165"/>
          </a:xfrm>
          <a:prstGeom prst="rect">
            <a:avLst/>
          </a:prstGeom>
        </p:spPr>
      </p:pic>
      <p:sp>
        <p:nvSpPr>
          <p:cNvPr id="3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65513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B8EE49-A013-DB49-8D28-32B8575E16C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23"/>
          <p:cNvSpPr/>
          <p:nvPr userDrawn="1"/>
        </p:nvSpPr>
        <p:spPr>
          <a:xfrm>
            <a:off x="6054213" y="2649231"/>
            <a:ext cx="2615184" cy="3114259"/>
          </a:xfrm>
          <a:prstGeom prst="rect">
            <a:avLst/>
          </a:prstGeom>
          <a:solidFill>
            <a:schemeClr val="bg1"/>
          </a:solidFill>
          <a:ln w="6350">
            <a:solidFill>
              <a:srgbClr val="014D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6" name="Rectangle 24"/>
          <p:cNvSpPr/>
          <p:nvPr userDrawn="1"/>
        </p:nvSpPr>
        <p:spPr>
          <a:xfrm>
            <a:off x="8948429" y="2649231"/>
            <a:ext cx="2615184" cy="3114259"/>
          </a:xfrm>
          <a:prstGeom prst="rect">
            <a:avLst/>
          </a:prstGeom>
          <a:solidFill>
            <a:schemeClr val="bg1"/>
          </a:solidFill>
          <a:ln w="6350">
            <a:solidFill>
              <a:srgbClr val="014D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7" name="Right Arrow 25"/>
          <p:cNvSpPr/>
          <p:nvPr/>
        </p:nvSpPr>
        <p:spPr>
          <a:xfrm>
            <a:off x="252557" y="2108686"/>
            <a:ext cx="11722338" cy="573680"/>
          </a:xfrm>
          <a:prstGeom prst="rightArrow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9" name="Rectangle 30"/>
          <p:cNvSpPr/>
          <p:nvPr/>
        </p:nvSpPr>
        <p:spPr>
          <a:xfrm>
            <a:off x="8935212" y="1777879"/>
            <a:ext cx="2610816" cy="360599"/>
          </a:xfrm>
          <a:prstGeom prst="rect">
            <a:avLst/>
          </a:prstGeom>
          <a:solidFill>
            <a:schemeClr val="tx2"/>
          </a:solidFill>
          <a:ln w="6350">
            <a:solidFill>
              <a:srgbClr val="014D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20" name="Rectangle 31"/>
          <p:cNvSpPr/>
          <p:nvPr/>
        </p:nvSpPr>
        <p:spPr>
          <a:xfrm>
            <a:off x="6040993" y="1777879"/>
            <a:ext cx="2610816" cy="360599"/>
          </a:xfrm>
          <a:prstGeom prst="rect">
            <a:avLst/>
          </a:prstGeom>
          <a:solidFill>
            <a:schemeClr val="tx2"/>
          </a:solidFill>
          <a:ln w="6350">
            <a:solidFill>
              <a:srgbClr val="014D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21" name="Rectangle 32"/>
          <p:cNvSpPr/>
          <p:nvPr userDrawn="1"/>
        </p:nvSpPr>
        <p:spPr>
          <a:xfrm>
            <a:off x="3153385" y="2656149"/>
            <a:ext cx="2615184" cy="3114259"/>
          </a:xfrm>
          <a:prstGeom prst="rect">
            <a:avLst/>
          </a:prstGeom>
          <a:solidFill>
            <a:schemeClr val="bg1"/>
          </a:solidFill>
          <a:ln w="6350">
            <a:solidFill>
              <a:srgbClr val="014D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2" name="Rectangle 33"/>
          <p:cNvSpPr/>
          <p:nvPr userDrawn="1"/>
        </p:nvSpPr>
        <p:spPr>
          <a:xfrm>
            <a:off x="252557" y="2649231"/>
            <a:ext cx="2615184" cy="3114259"/>
          </a:xfrm>
          <a:prstGeom prst="rect">
            <a:avLst/>
          </a:prstGeom>
          <a:solidFill>
            <a:schemeClr val="bg1"/>
          </a:solidFill>
          <a:ln w="6350">
            <a:solidFill>
              <a:srgbClr val="014D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4" name="Rectangle 34"/>
          <p:cNvSpPr/>
          <p:nvPr/>
        </p:nvSpPr>
        <p:spPr>
          <a:xfrm>
            <a:off x="3146773" y="1781223"/>
            <a:ext cx="2610816" cy="360599"/>
          </a:xfrm>
          <a:prstGeom prst="rect">
            <a:avLst/>
          </a:prstGeom>
          <a:solidFill>
            <a:schemeClr val="tx2"/>
          </a:solidFill>
          <a:ln w="6350">
            <a:solidFill>
              <a:srgbClr val="014D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25" name="Rectangle 35"/>
          <p:cNvSpPr/>
          <p:nvPr/>
        </p:nvSpPr>
        <p:spPr>
          <a:xfrm>
            <a:off x="252555" y="1781223"/>
            <a:ext cx="2610816" cy="360599"/>
          </a:xfrm>
          <a:prstGeom prst="rect">
            <a:avLst/>
          </a:prstGeom>
          <a:solidFill>
            <a:schemeClr val="tx2"/>
          </a:solidFill>
          <a:ln w="6350">
            <a:solidFill>
              <a:srgbClr val="014D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11" hasCustomPrompt="1"/>
          </p:nvPr>
        </p:nvSpPr>
        <p:spPr>
          <a:xfrm flipH="1">
            <a:off x="849486" y="1818330"/>
            <a:ext cx="1416954" cy="2903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en-US" sz="14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Milestone 1</a:t>
            </a:r>
          </a:p>
          <a:p>
            <a:pPr lvl="0"/>
            <a:r>
              <a:rPr lang="en-US"/>
              <a:t> </a:t>
            </a:r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12" hasCustomPrompt="1"/>
          </p:nvPr>
        </p:nvSpPr>
        <p:spPr>
          <a:xfrm flipH="1">
            <a:off x="3743704" y="1818330"/>
            <a:ext cx="1416954" cy="2903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en-US" sz="14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Milestone 2</a:t>
            </a:r>
          </a:p>
          <a:p>
            <a:pPr lvl="0"/>
            <a:r>
              <a:rPr lang="en-US"/>
              <a:t> </a:t>
            </a:r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6637922" y="1818330"/>
            <a:ext cx="1416954" cy="2903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en-US" sz="14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Milestone 3</a:t>
            </a:r>
          </a:p>
          <a:p>
            <a:pPr lvl="0"/>
            <a:r>
              <a:rPr lang="en-US"/>
              <a:t> </a:t>
            </a:r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14" hasCustomPrompt="1"/>
          </p:nvPr>
        </p:nvSpPr>
        <p:spPr>
          <a:xfrm flipH="1">
            <a:off x="9532143" y="1818330"/>
            <a:ext cx="1416954" cy="2903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en-US" sz="14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Milestone 4</a:t>
            </a:r>
          </a:p>
          <a:p>
            <a:pPr lvl="0"/>
            <a:r>
              <a:rPr lang="en-US"/>
              <a:t> 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193664" y="2689284"/>
            <a:ext cx="2528014" cy="3025871"/>
          </a:xfrm>
          <a:prstGeom prst="rect">
            <a:avLst/>
          </a:prstGeom>
        </p:spPr>
        <p:txBody>
          <a:bodyPr/>
          <a:lstStyle>
            <a:lvl1pPr marL="182880" indent="-182880"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Insert text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097798" y="2682366"/>
            <a:ext cx="2528014" cy="3025871"/>
          </a:xfrm>
          <a:prstGeom prst="rect">
            <a:avLst/>
          </a:prstGeom>
        </p:spPr>
        <p:txBody>
          <a:bodyPr/>
          <a:lstStyle>
            <a:lvl1pPr marL="182880" indent="-182880"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Insert text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9001933" y="2682366"/>
            <a:ext cx="2528014" cy="3025871"/>
          </a:xfrm>
          <a:prstGeom prst="rect">
            <a:avLst/>
          </a:prstGeom>
        </p:spPr>
        <p:txBody>
          <a:bodyPr/>
          <a:lstStyle>
            <a:lvl1pPr marL="182880" indent="-182880"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Insert text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289530" y="2689284"/>
            <a:ext cx="2528014" cy="3025871"/>
          </a:xfrm>
          <a:prstGeom prst="rect">
            <a:avLst/>
          </a:prstGeom>
        </p:spPr>
        <p:txBody>
          <a:bodyPr/>
          <a:lstStyle>
            <a:lvl1pPr marL="182880" indent="-182880"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39192475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Headsh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1023620"/>
            <a:ext cx="12192000" cy="21139"/>
            <a:chOff x="0" y="833120"/>
            <a:chExt cx="12192000" cy="21139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0" y="854259"/>
              <a:ext cx="12192000" cy="0"/>
            </a:xfrm>
            <a:prstGeom prst="line">
              <a:avLst/>
            </a:prstGeom>
            <a:ln w="28575">
              <a:solidFill>
                <a:srgbClr val="6DA9D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0" y="833120"/>
              <a:ext cx="12192000" cy="0"/>
            </a:xfrm>
            <a:prstGeom prst="line">
              <a:avLst/>
            </a:prstGeom>
            <a:ln w="28575">
              <a:solidFill>
                <a:srgbClr val="014D9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itle Placeholder 12"/>
          <p:cNvSpPr>
            <a:spLocks noGrp="1"/>
          </p:cNvSpPr>
          <p:nvPr>
            <p:ph type="title" hasCustomPrompt="1"/>
          </p:nvPr>
        </p:nvSpPr>
        <p:spPr>
          <a:xfrm>
            <a:off x="92360" y="218878"/>
            <a:ext cx="11882535" cy="5957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4835"/>
            <a:ext cx="12192000" cy="823165"/>
          </a:xfrm>
          <a:prstGeom prst="rect">
            <a:avLst/>
          </a:prstGeom>
        </p:spPr>
      </p:pic>
      <p:sp>
        <p:nvSpPr>
          <p:cNvPr id="3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65513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B8EE49-A013-DB49-8D28-32B8575E16C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8383666" y="1720011"/>
            <a:ext cx="3556197" cy="3587714"/>
            <a:chOff x="879078" y="1092935"/>
            <a:chExt cx="2556345" cy="2556345"/>
          </a:xfrm>
        </p:grpSpPr>
        <p:grpSp>
          <p:nvGrpSpPr>
            <p:cNvPr id="12" name="Group 11"/>
            <p:cNvGrpSpPr/>
            <p:nvPr/>
          </p:nvGrpSpPr>
          <p:grpSpPr>
            <a:xfrm>
              <a:off x="1211916" y="1437482"/>
              <a:ext cx="1963026" cy="1787691"/>
              <a:chOff x="6597641" y="523857"/>
              <a:chExt cx="1833127" cy="1669394"/>
            </a:xfrm>
          </p:grpSpPr>
          <p:pic>
            <p:nvPicPr>
              <p:cNvPr id="17" name="Picture 4" descr="Image result for grant thornton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576" b="28588"/>
              <a:stretch/>
            </p:blipFill>
            <p:spPr bwMode="auto">
              <a:xfrm>
                <a:off x="6597641" y="1373470"/>
                <a:ext cx="671222" cy="6035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2" descr="Image result for penn state health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491" r="23681" b="45492"/>
              <a:stretch/>
            </p:blipFill>
            <p:spPr bwMode="auto">
              <a:xfrm>
                <a:off x="7232929" y="523857"/>
                <a:ext cx="533875" cy="5508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19" descr="Description: C:\Users\lmcdonnell\Documents\mydocuments_DSTM7i\INFOR_Proposals\Templates\2013 Templates_new brand 10-2012\Infor_Logo_JpgSet\JPG\Infor_TMLogo_RGB_300px_72dpi_080512.jpg"/>
              <p:cNvPicPr/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735" t="29884" r="30267" b="32567"/>
              <a:stretch>
                <a:fillRect/>
              </a:stretch>
            </p:blipFill>
            <p:spPr bwMode="auto">
              <a:xfrm>
                <a:off x="7853026" y="1464182"/>
                <a:ext cx="577742" cy="47800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6942629" y="1167525"/>
                <a:ext cx="1078954" cy="442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b="1" kern="0" dirty="0">
                    <a:solidFill>
                      <a:srgbClr val="014D95"/>
                    </a:solidFill>
                    <a:cs typeface="Arial" panose="020B0604020202020204" pitchFamily="34" charset="0"/>
                  </a:rPr>
                  <a:t>We are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b="1" kern="0" dirty="0">
                    <a:solidFill>
                      <a:srgbClr val="014D95"/>
                    </a:solidFill>
                    <a:cs typeface="Arial" panose="020B0604020202020204" pitchFamily="34" charset="0"/>
                  </a:rPr>
                  <a:t>One Team </a:t>
                </a:r>
              </a:p>
            </p:txBody>
          </p:sp>
          <p:sp>
            <p:nvSpPr>
              <p:cNvPr id="22" name="Donut 21"/>
              <p:cNvSpPr/>
              <p:nvPr/>
            </p:nvSpPr>
            <p:spPr>
              <a:xfrm>
                <a:off x="6679987" y="583365"/>
                <a:ext cx="1609886" cy="1609886"/>
              </a:xfrm>
              <a:prstGeom prst="donut">
                <a:avLst>
                  <a:gd name="adj" fmla="val 19506"/>
                </a:avLst>
              </a:prstGeom>
              <a:solidFill>
                <a:srgbClr val="1B4075">
                  <a:alpha val="5882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 dirty="0">
                  <a:solidFill>
                    <a:prstClr val="black"/>
                  </a:solidFill>
                  <a:latin typeface="Arial Narrow"/>
                </a:endParaRPr>
              </a:p>
            </p:txBody>
          </p:sp>
        </p:grpSp>
        <p:sp>
          <p:nvSpPr>
            <p:cNvPr id="16" name="Donut 15"/>
            <p:cNvSpPr/>
            <p:nvPr/>
          </p:nvSpPr>
          <p:spPr>
            <a:xfrm>
              <a:off x="879078" y="1092935"/>
              <a:ext cx="2556345" cy="2556345"/>
            </a:xfrm>
            <a:prstGeom prst="donut">
              <a:avLst>
                <a:gd name="adj" fmla="val 5941"/>
              </a:avLst>
            </a:prstGeom>
            <a:solidFill>
              <a:srgbClr val="014D95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dirty="0">
                <a:solidFill>
                  <a:prstClr val="black"/>
                </a:solidFill>
                <a:latin typeface="Arial Narrow"/>
              </a:endParaRPr>
            </a:p>
          </p:txBody>
        </p:sp>
      </p:grpSp>
      <p:sp>
        <p:nvSpPr>
          <p:cNvPr id="26" name="Oval 25"/>
          <p:cNvSpPr/>
          <p:nvPr userDrawn="1"/>
        </p:nvSpPr>
        <p:spPr>
          <a:xfrm>
            <a:off x="441424" y="1431148"/>
            <a:ext cx="2904036" cy="2904036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762567" y="2144327"/>
            <a:ext cx="2348557" cy="147359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baseline="0">
                <a:sym typeface="Wingdings" panose="05000000000000000000" pitchFamily="2" charset="2"/>
              </a:defRPr>
            </a:lvl1pPr>
          </a:lstStyle>
          <a:p>
            <a:r>
              <a:rPr lang="en-US" dirty="0"/>
              <a:t>Insert Picture  format  crop  crop to shape  circle  aspect ratio  1:1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 flipH="1">
            <a:off x="441421" y="4449911"/>
            <a:ext cx="4006131" cy="3721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en-US" sz="2000" b="1" i="0" u="none" strike="noStrike" kern="120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Name </a:t>
            </a:r>
          </a:p>
          <a:p>
            <a:pPr lvl="0"/>
            <a:r>
              <a:rPr lang="en-US"/>
              <a:t> </a:t>
            </a:r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2" hasCustomPrompt="1"/>
          </p:nvPr>
        </p:nvSpPr>
        <p:spPr>
          <a:xfrm flipH="1">
            <a:off x="441424" y="4935617"/>
            <a:ext cx="4006131" cy="3721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en-US" sz="16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Role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035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Headsh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1023620"/>
            <a:ext cx="12192000" cy="21139"/>
            <a:chOff x="0" y="833120"/>
            <a:chExt cx="12192000" cy="21139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0" y="854259"/>
              <a:ext cx="12192000" cy="0"/>
            </a:xfrm>
            <a:prstGeom prst="line">
              <a:avLst/>
            </a:prstGeom>
            <a:ln w="28575">
              <a:solidFill>
                <a:srgbClr val="6DA9D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0" y="833120"/>
              <a:ext cx="12192000" cy="0"/>
            </a:xfrm>
            <a:prstGeom prst="line">
              <a:avLst/>
            </a:prstGeom>
            <a:ln w="28575">
              <a:solidFill>
                <a:srgbClr val="014D9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itle Placeholder 12"/>
          <p:cNvSpPr>
            <a:spLocks noGrp="1"/>
          </p:cNvSpPr>
          <p:nvPr>
            <p:ph type="title" hasCustomPrompt="1"/>
          </p:nvPr>
        </p:nvSpPr>
        <p:spPr>
          <a:xfrm>
            <a:off x="92360" y="218878"/>
            <a:ext cx="11882535" cy="5957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4835"/>
            <a:ext cx="12192000" cy="823165"/>
          </a:xfrm>
          <a:prstGeom prst="rect">
            <a:avLst/>
          </a:prstGeom>
        </p:spPr>
      </p:pic>
      <p:sp>
        <p:nvSpPr>
          <p:cNvPr id="3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65513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B8EE49-A013-DB49-8D28-32B8575E16C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8383666" y="1720011"/>
            <a:ext cx="3556197" cy="3587714"/>
            <a:chOff x="879078" y="1092935"/>
            <a:chExt cx="2556345" cy="2556345"/>
          </a:xfrm>
        </p:grpSpPr>
        <p:grpSp>
          <p:nvGrpSpPr>
            <p:cNvPr id="12" name="Group 11"/>
            <p:cNvGrpSpPr/>
            <p:nvPr/>
          </p:nvGrpSpPr>
          <p:grpSpPr>
            <a:xfrm>
              <a:off x="1211916" y="1437482"/>
              <a:ext cx="1963026" cy="1787691"/>
              <a:chOff x="6597641" y="523857"/>
              <a:chExt cx="1833127" cy="1669394"/>
            </a:xfrm>
          </p:grpSpPr>
          <p:pic>
            <p:nvPicPr>
              <p:cNvPr id="17" name="Picture 4" descr="Image result for grant thornton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576" b="28588"/>
              <a:stretch/>
            </p:blipFill>
            <p:spPr bwMode="auto">
              <a:xfrm>
                <a:off x="6597641" y="1373470"/>
                <a:ext cx="671222" cy="6035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2" descr="Image result for penn state health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491" r="23681" b="45492"/>
              <a:stretch/>
            </p:blipFill>
            <p:spPr bwMode="auto">
              <a:xfrm>
                <a:off x="7232929" y="523857"/>
                <a:ext cx="533875" cy="5508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19" descr="Description: C:\Users\lmcdonnell\Documents\mydocuments_DSTM7i\INFOR_Proposals\Templates\2013 Templates_new brand 10-2012\Infor_Logo_JpgSet\JPG\Infor_TMLogo_RGB_300px_72dpi_080512.jpg"/>
              <p:cNvPicPr/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735" t="29884" r="30267" b="32567"/>
              <a:stretch>
                <a:fillRect/>
              </a:stretch>
            </p:blipFill>
            <p:spPr bwMode="auto">
              <a:xfrm>
                <a:off x="7853026" y="1464182"/>
                <a:ext cx="577742" cy="47800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6942629" y="1167525"/>
                <a:ext cx="1078954" cy="442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b="1" kern="0" dirty="0">
                    <a:solidFill>
                      <a:srgbClr val="014D95"/>
                    </a:solidFill>
                    <a:cs typeface="Arial" panose="020B0604020202020204" pitchFamily="34" charset="0"/>
                  </a:rPr>
                  <a:t>We are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b="1" kern="0" dirty="0">
                    <a:solidFill>
                      <a:srgbClr val="014D95"/>
                    </a:solidFill>
                    <a:cs typeface="Arial" panose="020B0604020202020204" pitchFamily="34" charset="0"/>
                  </a:rPr>
                  <a:t>One Team </a:t>
                </a:r>
              </a:p>
            </p:txBody>
          </p:sp>
          <p:sp>
            <p:nvSpPr>
              <p:cNvPr id="22" name="Donut 21"/>
              <p:cNvSpPr/>
              <p:nvPr/>
            </p:nvSpPr>
            <p:spPr>
              <a:xfrm>
                <a:off x="6679987" y="583365"/>
                <a:ext cx="1609886" cy="1609886"/>
              </a:xfrm>
              <a:prstGeom prst="donut">
                <a:avLst>
                  <a:gd name="adj" fmla="val 19506"/>
                </a:avLst>
              </a:prstGeom>
              <a:solidFill>
                <a:srgbClr val="1B4075">
                  <a:alpha val="5882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 dirty="0">
                  <a:solidFill>
                    <a:prstClr val="black"/>
                  </a:solidFill>
                  <a:latin typeface="Arial Narrow"/>
                </a:endParaRPr>
              </a:p>
            </p:txBody>
          </p:sp>
        </p:grpSp>
        <p:sp>
          <p:nvSpPr>
            <p:cNvPr id="16" name="Donut 15"/>
            <p:cNvSpPr/>
            <p:nvPr/>
          </p:nvSpPr>
          <p:spPr>
            <a:xfrm>
              <a:off x="879078" y="1092935"/>
              <a:ext cx="2556345" cy="2556345"/>
            </a:xfrm>
            <a:prstGeom prst="donut">
              <a:avLst>
                <a:gd name="adj" fmla="val 5941"/>
              </a:avLst>
            </a:prstGeom>
            <a:solidFill>
              <a:srgbClr val="014D95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dirty="0">
                <a:solidFill>
                  <a:prstClr val="black"/>
                </a:solidFill>
                <a:latin typeface="Arial Narrow"/>
              </a:endParaRPr>
            </a:p>
          </p:txBody>
        </p:sp>
      </p:grpSp>
      <p:sp>
        <p:nvSpPr>
          <p:cNvPr id="27" name="Oval 26"/>
          <p:cNvSpPr/>
          <p:nvPr userDrawn="1"/>
        </p:nvSpPr>
        <p:spPr>
          <a:xfrm>
            <a:off x="326878" y="1336817"/>
            <a:ext cx="2103120" cy="2103120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Oval 31"/>
          <p:cNvSpPr/>
          <p:nvPr userDrawn="1"/>
        </p:nvSpPr>
        <p:spPr>
          <a:xfrm>
            <a:off x="326878" y="3723615"/>
            <a:ext cx="2103120" cy="2103120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1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621809" y="1911795"/>
            <a:ext cx="1575342" cy="98844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baseline="0">
                <a:sym typeface="Wingdings" panose="05000000000000000000" pitchFamily="2" charset="2"/>
              </a:defRPr>
            </a:lvl1pPr>
          </a:lstStyle>
          <a:p>
            <a:r>
              <a:rPr lang="en-US" dirty="0"/>
              <a:t>Insert Picture  format  crop  crop to shape  circle  aspect ratio  1:1</a:t>
            </a:r>
          </a:p>
        </p:txBody>
      </p:sp>
      <p:sp>
        <p:nvSpPr>
          <p:cNvPr id="42" name="Text Placeholder 7"/>
          <p:cNvSpPr>
            <a:spLocks noGrp="1"/>
          </p:cNvSpPr>
          <p:nvPr>
            <p:ph type="body" sz="quarter" idx="11" hasCustomPrompt="1"/>
          </p:nvPr>
        </p:nvSpPr>
        <p:spPr>
          <a:xfrm flipH="1">
            <a:off x="2667310" y="1958399"/>
            <a:ext cx="4006131" cy="3721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en-US" sz="2000" b="1" i="0" u="none" strike="noStrike" kern="120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Name </a:t>
            </a:r>
          </a:p>
          <a:p>
            <a:pPr lvl="0"/>
            <a:r>
              <a:rPr lang="en-US"/>
              <a:t> </a:t>
            </a:r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12" hasCustomPrompt="1"/>
          </p:nvPr>
        </p:nvSpPr>
        <p:spPr>
          <a:xfrm flipH="1">
            <a:off x="2667313" y="2444105"/>
            <a:ext cx="4006131" cy="3721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en-US" sz="16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Role </a:t>
            </a:r>
          </a:p>
          <a:p>
            <a:pPr lvl="0"/>
            <a:endParaRPr lang="en-US"/>
          </a:p>
        </p:txBody>
      </p:sp>
      <p:sp>
        <p:nvSpPr>
          <p:cNvPr id="44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7839" y="4285399"/>
            <a:ext cx="1575342" cy="98844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baseline="0">
                <a:sym typeface="Wingdings" panose="05000000000000000000" pitchFamily="2" charset="2"/>
              </a:defRPr>
            </a:lvl1pPr>
          </a:lstStyle>
          <a:p>
            <a:r>
              <a:rPr lang="en-US" dirty="0"/>
              <a:t>Insert Picture  format  crop  crop to shape  circle  aspect ratio  1:1</a:t>
            </a:r>
          </a:p>
        </p:txBody>
      </p:sp>
      <p:sp>
        <p:nvSpPr>
          <p:cNvPr id="45" name="Text Placeholder 7"/>
          <p:cNvSpPr>
            <a:spLocks noGrp="1"/>
          </p:cNvSpPr>
          <p:nvPr>
            <p:ph type="body" sz="quarter" idx="14" hasCustomPrompt="1"/>
          </p:nvPr>
        </p:nvSpPr>
        <p:spPr>
          <a:xfrm flipH="1">
            <a:off x="2664964" y="4416025"/>
            <a:ext cx="4006131" cy="3721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en-US" sz="2000" b="1" i="0" u="none" strike="noStrike" kern="120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Name </a:t>
            </a:r>
          </a:p>
          <a:p>
            <a:pPr lvl="0"/>
            <a:r>
              <a:rPr lang="en-US"/>
              <a:t> </a:t>
            </a:r>
          </a:p>
        </p:txBody>
      </p:sp>
      <p:sp>
        <p:nvSpPr>
          <p:cNvPr id="46" name="Text Placeholder 7"/>
          <p:cNvSpPr>
            <a:spLocks noGrp="1"/>
          </p:cNvSpPr>
          <p:nvPr>
            <p:ph type="body" sz="quarter" idx="15" hasCustomPrompt="1"/>
          </p:nvPr>
        </p:nvSpPr>
        <p:spPr>
          <a:xfrm flipH="1">
            <a:off x="2664967" y="4901731"/>
            <a:ext cx="4006131" cy="3721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en-US" sz="16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Role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3610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Headsh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1023620"/>
            <a:ext cx="12192000" cy="21139"/>
            <a:chOff x="0" y="833120"/>
            <a:chExt cx="12192000" cy="21139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0" y="854259"/>
              <a:ext cx="12192000" cy="0"/>
            </a:xfrm>
            <a:prstGeom prst="line">
              <a:avLst/>
            </a:prstGeom>
            <a:ln w="28575">
              <a:solidFill>
                <a:srgbClr val="6DA9D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0" y="833120"/>
              <a:ext cx="12192000" cy="0"/>
            </a:xfrm>
            <a:prstGeom prst="line">
              <a:avLst/>
            </a:prstGeom>
            <a:ln w="28575">
              <a:solidFill>
                <a:srgbClr val="014D9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itle Placeholder 12"/>
          <p:cNvSpPr>
            <a:spLocks noGrp="1"/>
          </p:cNvSpPr>
          <p:nvPr>
            <p:ph type="title" hasCustomPrompt="1"/>
          </p:nvPr>
        </p:nvSpPr>
        <p:spPr>
          <a:xfrm>
            <a:off x="92360" y="218878"/>
            <a:ext cx="11882535" cy="5957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4835"/>
            <a:ext cx="12192000" cy="823165"/>
          </a:xfrm>
          <a:prstGeom prst="rect">
            <a:avLst/>
          </a:prstGeom>
        </p:spPr>
      </p:pic>
      <p:sp>
        <p:nvSpPr>
          <p:cNvPr id="3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65513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B8EE49-A013-DB49-8D28-32B8575E16C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 userDrawn="1"/>
        </p:nvSpPr>
        <p:spPr>
          <a:xfrm>
            <a:off x="326878" y="1663233"/>
            <a:ext cx="2103120" cy="2103120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 userDrawn="1"/>
        </p:nvSpPr>
        <p:spPr>
          <a:xfrm>
            <a:off x="3390552" y="1663233"/>
            <a:ext cx="2103120" cy="2103120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 userDrawn="1"/>
        </p:nvSpPr>
        <p:spPr>
          <a:xfrm>
            <a:off x="6454226" y="1663233"/>
            <a:ext cx="2103120" cy="2103120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 userDrawn="1"/>
        </p:nvSpPr>
        <p:spPr>
          <a:xfrm>
            <a:off x="9517900" y="1663233"/>
            <a:ext cx="2103120" cy="2103120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3673991" y="2197006"/>
            <a:ext cx="1575342" cy="98844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baseline="0">
                <a:sym typeface="Wingdings" panose="05000000000000000000" pitchFamily="2" charset="2"/>
              </a:defRPr>
            </a:lvl1pPr>
          </a:lstStyle>
          <a:p>
            <a:r>
              <a:rPr lang="en-US" dirty="0"/>
              <a:t>Insert Picture  format  crop  crop to shape  circle  aspect ratio  1:1</a:t>
            </a:r>
          </a:p>
        </p:txBody>
      </p:sp>
      <p:sp>
        <p:nvSpPr>
          <p:cNvPr id="38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621809" y="2197006"/>
            <a:ext cx="1575342" cy="98844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baseline="0">
                <a:sym typeface="Wingdings" panose="05000000000000000000" pitchFamily="2" charset="2"/>
              </a:defRPr>
            </a:lvl1pPr>
          </a:lstStyle>
          <a:p>
            <a:r>
              <a:rPr lang="en-US" dirty="0"/>
              <a:t>Insert Picture  format  crop  crop to shape  circle  aspect ratio  1:1</a:t>
            </a:r>
          </a:p>
        </p:txBody>
      </p:sp>
      <p:sp>
        <p:nvSpPr>
          <p:cNvPr id="39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753228" y="2197006"/>
            <a:ext cx="1575342" cy="98844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baseline="0">
                <a:sym typeface="Wingdings" panose="05000000000000000000" pitchFamily="2" charset="2"/>
              </a:defRPr>
            </a:lvl1pPr>
          </a:lstStyle>
          <a:p>
            <a:r>
              <a:rPr lang="en-US" dirty="0"/>
              <a:t>Insert Picture  format  crop  crop to shape  circle  aspect ratio  1:1</a:t>
            </a:r>
          </a:p>
        </p:txBody>
      </p:sp>
      <p:sp>
        <p:nvSpPr>
          <p:cNvPr id="40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9827054" y="2197006"/>
            <a:ext cx="1575342" cy="98844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baseline="0">
                <a:sym typeface="Wingdings" panose="05000000000000000000" pitchFamily="2" charset="2"/>
              </a:defRPr>
            </a:lvl1pPr>
          </a:lstStyle>
          <a:p>
            <a:r>
              <a:rPr lang="en-US" dirty="0"/>
              <a:t>Insert Picture  format  crop  crop to shape  circle  aspect ratio  1:1</a:t>
            </a:r>
          </a:p>
        </p:txBody>
      </p:sp>
      <p:sp>
        <p:nvSpPr>
          <p:cNvPr id="47" name="Text Placeholder 7"/>
          <p:cNvSpPr>
            <a:spLocks noGrp="1"/>
          </p:cNvSpPr>
          <p:nvPr>
            <p:ph type="body" sz="quarter" idx="14" hasCustomPrompt="1"/>
          </p:nvPr>
        </p:nvSpPr>
        <p:spPr>
          <a:xfrm flipH="1">
            <a:off x="92357" y="3885598"/>
            <a:ext cx="2487492" cy="3721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en-US" sz="1600" b="1" i="0" u="none" strike="noStrike" kern="120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Name </a:t>
            </a:r>
          </a:p>
          <a:p>
            <a:pPr lvl="0"/>
            <a:r>
              <a:rPr lang="en-US"/>
              <a:t> </a:t>
            </a:r>
          </a:p>
        </p:txBody>
      </p:sp>
      <p:sp>
        <p:nvSpPr>
          <p:cNvPr id="48" name="Text Placeholder 7"/>
          <p:cNvSpPr>
            <a:spLocks noGrp="1"/>
          </p:cNvSpPr>
          <p:nvPr>
            <p:ph type="body" sz="quarter" idx="15" hasCustomPrompt="1"/>
          </p:nvPr>
        </p:nvSpPr>
        <p:spPr>
          <a:xfrm flipH="1">
            <a:off x="92360" y="4371304"/>
            <a:ext cx="2487492" cy="3721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en-US" sz="12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Role </a:t>
            </a:r>
          </a:p>
          <a:p>
            <a:pPr lvl="0"/>
            <a:endParaRPr lang="en-US"/>
          </a:p>
        </p:txBody>
      </p:sp>
      <p:sp>
        <p:nvSpPr>
          <p:cNvPr id="51" name="Text Placeholder 7"/>
          <p:cNvSpPr>
            <a:spLocks noGrp="1"/>
          </p:cNvSpPr>
          <p:nvPr>
            <p:ph type="body" sz="quarter" idx="16" hasCustomPrompt="1"/>
          </p:nvPr>
        </p:nvSpPr>
        <p:spPr>
          <a:xfrm flipH="1">
            <a:off x="3193258" y="3885598"/>
            <a:ext cx="2487492" cy="3721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en-US" sz="1600" b="1" i="0" u="none" strike="noStrike" kern="120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Name </a:t>
            </a:r>
          </a:p>
          <a:p>
            <a:pPr lvl="0"/>
            <a:r>
              <a:rPr lang="en-US"/>
              <a:t> </a:t>
            </a:r>
          </a:p>
        </p:txBody>
      </p:sp>
      <p:sp>
        <p:nvSpPr>
          <p:cNvPr id="52" name="Text Placeholder 7"/>
          <p:cNvSpPr>
            <a:spLocks noGrp="1"/>
          </p:cNvSpPr>
          <p:nvPr>
            <p:ph type="body" sz="quarter" idx="17" hasCustomPrompt="1"/>
          </p:nvPr>
        </p:nvSpPr>
        <p:spPr>
          <a:xfrm flipH="1">
            <a:off x="3193261" y="4371304"/>
            <a:ext cx="2487492" cy="3721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en-US" sz="12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Role </a:t>
            </a:r>
          </a:p>
          <a:p>
            <a:pPr lvl="0"/>
            <a:endParaRPr lang="en-US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18" hasCustomPrompt="1"/>
          </p:nvPr>
        </p:nvSpPr>
        <p:spPr>
          <a:xfrm flipH="1">
            <a:off x="6294159" y="3885598"/>
            <a:ext cx="2487492" cy="3721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en-US" sz="1600" b="1" i="0" u="none" strike="noStrike" kern="120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Name </a:t>
            </a:r>
          </a:p>
          <a:p>
            <a:pPr lvl="0"/>
            <a:r>
              <a:rPr lang="en-US"/>
              <a:t> </a:t>
            </a:r>
          </a:p>
        </p:txBody>
      </p:sp>
      <p:sp>
        <p:nvSpPr>
          <p:cNvPr id="54" name="Text Placeholder 7"/>
          <p:cNvSpPr>
            <a:spLocks noGrp="1"/>
          </p:cNvSpPr>
          <p:nvPr>
            <p:ph type="body" sz="quarter" idx="19" hasCustomPrompt="1"/>
          </p:nvPr>
        </p:nvSpPr>
        <p:spPr>
          <a:xfrm flipH="1">
            <a:off x="6294162" y="4371304"/>
            <a:ext cx="2487492" cy="3721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en-US" sz="12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Role </a:t>
            </a:r>
          </a:p>
          <a:p>
            <a:pPr lvl="0"/>
            <a:endParaRPr lang="en-US"/>
          </a:p>
        </p:txBody>
      </p:sp>
      <p:sp>
        <p:nvSpPr>
          <p:cNvPr id="55" name="Text Placeholder 7"/>
          <p:cNvSpPr>
            <a:spLocks noGrp="1"/>
          </p:cNvSpPr>
          <p:nvPr>
            <p:ph type="body" sz="quarter" idx="20" hasCustomPrompt="1"/>
          </p:nvPr>
        </p:nvSpPr>
        <p:spPr>
          <a:xfrm flipH="1">
            <a:off x="9395060" y="3885598"/>
            <a:ext cx="2487492" cy="3721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en-US" sz="1600" b="1" i="0" u="none" strike="noStrike" kern="120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Name </a:t>
            </a:r>
          </a:p>
          <a:p>
            <a:pPr lvl="0"/>
            <a:r>
              <a:rPr lang="en-US"/>
              <a:t> </a:t>
            </a:r>
          </a:p>
        </p:txBody>
      </p:sp>
      <p:sp>
        <p:nvSpPr>
          <p:cNvPr id="56" name="Text Placeholder 7"/>
          <p:cNvSpPr>
            <a:spLocks noGrp="1"/>
          </p:cNvSpPr>
          <p:nvPr>
            <p:ph type="body" sz="quarter" idx="21" hasCustomPrompt="1"/>
          </p:nvPr>
        </p:nvSpPr>
        <p:spPr>
          <a:xfrm flipH="1">
            <a:off x="9395063" y="4371304"/>
            <a:ext cx="2487492" cy="3721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en-US" sz="12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Role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7153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1023620"/>
            <a:ext cx="12192000" cy="21139"/>
            <a:chOff x="0" y="833120"/>
            <a:chExt cx="12192000" cy="21139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0" y="854259"/>
              <a:ext cx="12192000" cy="0"/>
            </a:xfrm>
            <a:prstGeom prst="line">
              <a:avLst/>
            </a:prstGeom>
            <a:ln w="28575">
              <a:solidFill>
                <a:srgbClr val="6DA9D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0" y="833120"/>
              <a:ext cx="12192000" cy="0"/>
            </a:xfrm>
            <a:prstGeom prst="line">
              <a:avLst/>
            </a:prstGeom>
            <a:ln w="28575">
              <a:solidFill>
                <a:srgbClr val="014D9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itle Placeholder 12"/>
          <p:cNvSpPr>
            <a:spLocks noGrp="1"/>
          </p:cNvSpPr>
          <p:nvPr>
            <p:ph type="title" hasCustomPrompt="1"/>
          </p:nvPr>
        </p:nvSpPr>
        <p:spPr>
          <a:xfrm>
            <a:off x="92360" y="218878"/>
            <a:ext cx="11882535" cy="5957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92360" y="1173017"/>
            <a:ext cx="11882535" cy="334058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>
            <a:lvl1pPr marL="0" indent="0">
              <a:buNone/>
              <a:defRPr lang="en-US" sz="1600" b="1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57150" lvl="0" indent="-285750">
              <a:spcBef>
                <a:spcPct val="0"/>
              </a:spcBef>
            </a:pPr>
            <a:r>
              <a:rPr lang="en-US"/>
              <a:t>Click to Edit Headstone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4835"/>
            <a:ext cx="12192000" cy="823165"/>
          </a:xfrm>
          <a:prstGeom prst="rect">
            <a:avLst/>
          </a:prstGeom>
        </p:spPr>
      </p:pic>
      <p:sp>
        <p:nvSpPr>
          <p:cNvPr id="3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65513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B8EE49-A013-DB49-8D28-32B8575E16C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2360" y="1718540"/>
            <a:ext cx="11882535" cy="417195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12189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1023620"/>
            <a:ext cx="12192000" cy="21139"/>
            <a:chOff x="0" y="833120"/>
            <a:chExt cx="12192000" cy="21139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0" y="854259"/>
              <a:ext cx="12192000" cy="0"/>
            </a:xfrm>
            <a:prstGeom prst="line">
              <a:avLst/>
            </a:prstGeom>
            <a:ln w="28575">
              <a:solidFill>
                <a:srgbClr val="6DA9D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0" y="833120"/>
              <a:ext cx="12192000" cy="0"/>
            </a:xfrm>
            <a:prstGeom prst="line">
              <a:avLst/>
            </a:prstGeom>
            <a:ln w="28575">
              <a:solidFill>
                <a:srgbClr val="014D9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itle Placeholder 12"/>
          <p:cNvSpPr>
            <a:spLocks noGrp="1"/>
          </p:cNvSpPr>
          <p:nvPr>
            <p:ph type="title" hasCustomPrompt="1"/>
          </p:nvPr>
        </p:nvSpPr>
        <p:spPr>
          <a:xfrm>
            <a:off x="92360" y="218878"/>
            <a:ext cx="11882535" cy="5957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92360" y="1173017"/>
            <a:ext cx="11882535" cy="334058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>
            <a:lvl1pPr marL="0" indent="0">
              <a:buNone/>
              <a:defRPr lang="en-US" sz="1600" b="1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57150" lvl="0" indent="-285750">
              <a:spcBef>
                <a:spcPct val="0"/>
              </a:spcBef>
            </a:pPr>
            <a:r>
              <a:rPr lang="en-US"/>
              <a:t>Click to Edit Headstone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4835"/>
            <a:ext cx="12192000" cy="823165"/>
          </a:xfrm>
          <a:prstGeom prst="rect">
            <a:avLst/>
          </a:prstGeom>
        </p:spPr>
      </p:pic>
      <p:sp>
        <p:nvSpPr>
          <p:cNvPr id="3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65513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B8EE49-A013-DB49-8D28-32B8575E16C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2361" y="1718540"/>
            <a:ext cx="5852160" cy="417195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122735" y="1718540"/>
            <a:ext cx="5852160" cy="417195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0207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65513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B8EE49-A013-DB49-8D28-32B8575E16C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0446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1023620"/>
            <a:ext cx="12192000" cy="21139"/>
            <a:chOff x="0" y="833120"/>
            <a:chExt cx="12192000" cy="21139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0" y="854259"/>
              <a:ext cx="12192000" cy="0"/>
            </a:xfrm>
            <a:prstGeom prst="line">
              <a:avLst/>
            </a:prstGeom>
            <a:ln w="28575">
              <a:solidFill>
                <a:srgbClr val="6DA9D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0" y="833120"/>
              <a:ext cx="12192000" cy="0"/>
            </a:xfrm>
            <a:prstGeom prst="line">
              <a:avLst/>
            </a:prstGeom>
            <a:ln w="28575">
              <a:solidFill>
                <a:srgbClr val="014D9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itle Placeholder 12"/>
          <p:cNvSpPr>
            <a:spLocks noGrp="1"/>
          </p:cNvSpPr>
          <p:nvPr>
            <p:ph type="title" hasCustomPrompt="1"/>
          </p:nvPr>
        </p:nvSpPr>
        <p:spPr>
          <a:xfrm>
            <a:off x="92360" y="218878"/>
            <a:ext cx="11882535" cy="5957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92360" y="1173017"/>
            <a:ext cx="11882535" cy="334058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>
            <a:lvl1pPr marL="0" indent="0">
              <a:buNone/>
              <a:defRPr lang="en-US" sz="1600" b="1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57150" lvl="0" indent="-285750">
              <a:spcBef>
                <a:spcPct val="0"/>
              </a:spcBef>
            </a:pPr>
            <a:r>
              <a:rPr lang="en-US"/>
              <a:t>Click to Edit Headstone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4835"/>
            <a:ext cx="12192000" cy="823165"/>
          </a:xfrm>
          <a:prstGeom prst="rect">
            <a:avLst/>
          </a:prstGeom>
        </p:spPr>
      </p:pic>
      <p:sp>
        <p:nvSpPr>
          <p:cNvPr id="3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65513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B8EE49-A013-DB49-8D28-32B8575E16C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2361" y="1718540"/>
            <a:ext cx="5852160" cy="203645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122735" y="1718540"/>
            <a:ext cx="5852160" cy="203645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2361" y="3904184"/>
            <a:ext cx="5852160" cy="203645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122735" y="3904184"/>
            <a:ext cx="5852160" cy="203645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47285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457199" y="3358236"/>
            <a:ext cx="3210535" cy="21139"/>
            <a:chOff x="0" y="833120"/>
            <a:chExt cx="12192000" cy="21139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854259"/>
              <a:ext cx="12192000" cy="0"/>
            </a:xfrm>
            <a:prstGeom prst="line">
              <a:avLst/>
            </a:prstGeom>
            <a:ln w="28575">
              <a:solidFill>
                <a:srgbClr val="6DA9D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833120"/>
              <a:ext cx="12192000" cy="0"/>
            </a:xfrm>
            <a:prstGeom prst="line">
              <a:avLst/>
            </a:prstGeom>
            <a:ln w="28575">
              <a:solidFill>
                <a:srgbClr val="014D9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4835"/>
            <a:ext cx="12192000" cy="823165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3533384"/>
            <a:ext cx="4267956" cy="47765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00" spc="0">
                <a:solidFill>
                  <a:schemeClr val="tx1"/>
                </a:solidFill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3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65513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B8EE49-A013-DB49-8D28-32B8575E16C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8378457" y="-3509"/>
            <a:ext cx="3813544" cy="6036010"/>
          </a:xfrm>
          <a:prstGeom prst="rect">
            <a:avLst/>
          </a:prstGeom>
          <a:solidFill>
            <a:srgbClr val="1E417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endParaRPr lang="en-US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8378456" y="0"/>
            <a:ext cx="308344" cy="6031537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endParaRPr lang="en-US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8686800" y="0"/>
            <a:ext cx="467832" cy="6031537"/>
          </a:xfrm>
          <a:prstGeom prst="rect">
            <a:avLst/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endParaRPr lang="en-US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9154633" y="0"/>
            <a:ext cx="733646" cy="6031537"/>
          </a:xfrm>
          <a:prstGeom prst="rect">
            <a:avLst/>
          </a:prstGeom>
          <a:solidFill>
            <a:srgbClr val="5B9BD5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endParaRPr lang="en-US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9888279" y="0"/>
            <a:ext cx="947498" cy="6031537"/>
          </a:xfrm>
          <a:prstGeom prst="rect">
            <a:avLst/>
          </a:prstGeom>
          <a:solidFill>
            <a:srgbClr val="4472C4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endParaRPr lang="en-US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4" t="40775" r="23163" b="37675"/>
          <a:stretch/>
        </p:blipFill>
        <p:spPr>
          <a:xfrm rot="16200000">
            <a:off x="8508733" y="2348271"/>
            <a:ext cx="6010311" cy="135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9684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457199" y="3358236"/>
            <a:ext cx="3210535" cy="21139"/>
            <a:chOff x="0" y="833120"/>
            <a:chExt cx="12192000" cy="21139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854259"/>
              <a:ext cx="12192000" cy="0"/>
            </a:xfrm>
            <a:prstGeom prst="line">
              <a:avLst/>
            </a:prstGeom>
            <a:ln w="28575">
              <a:solidFill>
                <a:srgbClr val="6DA9D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833120"/>
              <a:ext cx="12192000" cy="0"/>
            </a:xfrm>
            <a:prstGeom prst="line">
              <a:avLst/>
            </a:prstGeom>
            <a:ln w="28575">
              <a:solidFill>
                <a:srgbClr val="014D9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4835"/>
            <a:ext cx="12192000" cy="823165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3533384"/>
            <a:ext cx="4267956" cy="47765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00" spc="0">
                <a:solidFill>
                  <a:schemeClr val="tx1"/>
                </a:solidFill>
              </a:defRPr>
            </a:lvl1pPr>
          </a:lstStyle>
          <a:p>
            <a:r>
              <a:rPr lang="en-US"/>
              <a:t>Divider title</a:t>
            </a:r>
          </a:p>
        </p:txBody>
      </p:sp>
      <p:grpSp>
        <p:nvGrpSpPr>
          <p:cNvPr id="26" name="Group 25"/>
          <p:cNvGrpSpPr/>
          <p:nvPr userDrawn="1"/>
        </p:nvGrpSpPr>
        <p:grpSpPr>
          <a:xfrm>
            <a:off x="7633581" y="1449549"/>
            <a:ext cx="3783838" cy="3817373"/>
            <a:chOff x="879078" y="1092935"/>
            <a:chExt cx="2556345" cy="2556345"/>
          </a:xfrm>
        </p:grpSpPr>
        <p:grpSp>
          <p:nvGrpSpPr>
            <p:cNvPr id="28" name="Group 27"/>
            <p:cNvGrpSpPr/>
            <p:nvPr/>
          </p:nvGrpSpPr>
          <p:grpSpPr>
            <a:xfrm>
              <a:off x="1211916" y="1437482"/>
              <a:ext cx="1963026" cy="1787691"/>
              <a:chOff x="6597641" y="523857"/>
              <a:chExt cx="1833127" cy="1669394"/>
            </a:xfrm>
          </p:grpSpPr>
          <p:pic>
            <p:nvPicPr>
              <p:cNvPr id="31" name="Picture 4" descr="Image result for grant thornton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576" b="28588"/>
              <a:stretch/>
            </p:blipFill>
            <p:spPr bwMode="auto">
              <a:xfrm>
                <a:off x="6597641" y="1373470"/>
                <a:ext cx="671222" cy="6035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2" descr="Image result for penn state health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491" r="23681" b="45492"/>
              <a:stretch/>
            </p:blipFill>
            <p:spPr bwMode="auto">
              <a:xfrm>
                <a:off x="7232929" y="523857"/>
                <a:ext cx="533875" cy="5508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32" descr="Description: C:\Users\lmcdonnell\Documents\mydocuments_DSTM7i\INFOR_Proposals\Templates\2013 Templates_new brand 10-2012\Infor_Logo_JpgSet\JPG\Infor_TMLogo_RGB_300px_72dpi_080512.jpg"/>
              <p:cNvPicPr/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735" t="29884" r="30267" b="32567"/>
              <a:stretch>
                <a:fillRect/>
              </a:stretch>
            </p:blipFill>
            <p:spPr bwMode="auto">
              <a:xfrm>
                <a:off x="7853026" y="1464182"/>
                <a:ext cx="577742" cy="47800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4" name="TextBox 33"/>
              <p:cNvSpPr txBox="1"/>
              <p:nvPr/>
            </p:nvSpPr>
            <p:spPr>
              <a:xfrm>
                <a:off x="6942629" y="1167525"/>
                <a:ext cx="1078954" cy="442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000" b="1" kern="0" dirty="0">
                    <a:solidFill>
                      <a:srgbClr val="014D95"/>
                    </a:solidFill>
                    <a:cs typeface="Arial" panose="020B0604020202020204" pitchFamily="34" charset="0"/>
                  </a:rPr>
                  <a:t>We are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000" b="1" kern="0" dirty="0">
                    <a:solidFill>
                      <a:srgbClr val="014D95"/>
                    </a:solidFill>
                    <a:cs typeface="Arial" panose="020B0604020202020204" pitchFamily="34" charset="0"/>
                  </a:rPr>
                  <a:t>One Team </a:t>
                </a:r>
              </a:p>
            </p:txBody>
          </p:sp>
          <p:sp>
            <p:nvSpPr>
              <p:cNvPr id="35" name="Donut 34"/>
              <p:cNvSpPr/>
              <p:nvPr/>
            </p:nvSpPr>
            <p:spPr>
              <a:xfrm>
                <a:off x="6679987" y="583365"/>
                <a:ext cx="1609886" cy="1609886"/>
              </a:xfrm>
              <a:prstGeom prst="donut">
                <a:avLst>
                  <a:gd name="adj" fmla="val 19506"/>
                </a:avLst>
              </a:prstGeom>
              <a:solidFill>
                <a:srgbClr val="1B4075">
                  <a:alpha val="5882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 dirty="0">
                  <a:solidFill>
                    <a:prstClr val="black"/>
                  </a:solidFill>
                  <a:latin typeface="Arial Narrow"/>
                </a:endParaRPr>
              </a:p>
            </p:txBody>
          </p:sp>
        </p:grpSp>
        <p:sp>
          <p:nvSpPr>
            <p:cNvPr id="29" name="Donut 28"/>
            <p:cNvSpPr/>
            <p:nvPr/>
          </p:nvSpPr>
          <p:spPr>
            <a:xfrm>
              <a:off x="879078" y="1092935"/>
              <a:ext cx="2556345" cy="2556345"/>
            </a:xfrm>
            <a:prstGeom prst="donut">
              <a:avLst>
                <a:gd name="adj" fmla="val 5941"/>
              </a:avLst>
            </a:prstGeom>
            <a:solidFill>
              <a:srgbClr val="014D95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dirty="0">
                <a:solidFill>
                  <a:prstClr val="black"/>
                </a:solidFill>
                <a:latin typeface="Arial Narrow"/>
              </a:endParaRPr>
            </a:p>
          </p:txBody>
        </p:sp>
      </p:grpSp>
      <p:sp>
        <p:nvSpPr>
          <p:cNvPr id="3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65513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B8EE49-A013-DB49-8D28-32B8575E16C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1536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4835"/>
            <a:ext cx="12192000" cy="823165"/>
          </a:xfrm>
          <a:prstGeom prst="rect">
            <a:avLst/>
          </a:prstGeom>
        </p:spPr>
      </p:pic>
      <p:sp>
        <p:nvSpPr>
          <p:cNvPr id="5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65513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B8EE49-A013-DB49-8D28-32B8575E16C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5884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estio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4835"/>
            <a:ext cx="12192000" cy="823165"/>
          </a:xfrm>
          <a:prstGeom prst="rect">
            <a:avLst/>
          </a:prstGeom>
        </p:spPr>
      </p:pic>
      <p:sp>
        <p:nvSpPr>
          <p:cNvPr id="5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65513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B8EE49-A013-DB49-8D28-32B8575E16C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366157" y="694642"/>
            <a:ext cx="5527113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600" b="1" dirty="0">
                <a:solidFill>
                  <a:srgbClr val="244C94"/>
                </a:solidFill>
              </a:rPr>
              <a:t>Questions?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5254313" y="2319425"/>
            <a:ext cx="1750800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0" b="1" dirty="0">
                <a:solidFill>
                  <a:srgbClr val="244C94"/>
                </a:solidFill>
              </a:rPr>
              <a:t>?</a:t>
            </a:r>
            <a:endParaRPr lang="en-US" sz="20000" dirty="0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4677695" y="2452456"/>
            <a:ext cx="2904036" cy="2904036"/>
          </a:xfrm>
          <a:prstGeom prst="ellipse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1527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4835"/>
            <a:ext cx="12192000" cy="823165"/>
          </a:xfrm>
          <a:prstGeom prst="rect">
            <a:avLst/>
          </a:prstGeom>
        </p:spPr>
      </p:pic>
      <p:sp>
        <p:nvSpPr>
          <p:cNvPr id="3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65513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B8EE49-A013-DB49-8D28-32B8575E16C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8378457" y="-3509"/>
            <a:ext cx="3813544" cy="6036010"/>
          </a:xfrm>
          <a:prstGeom prst="rect">
            <a:avLst/>
          </a:prstGeom>
          <a:solidFill>
            <a:srgbClr val="1E417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8378456" y="0"/>
            <a:ext cx="308344" cy="6031537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8686800" y="0"/>
            <a:ext cx="467832" cy="6031537"/>
          </a:xfrm>
          <a:prstGeom prst="rect">
            <a:avLst/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9154633" y="0"/>
            <a:ext cx="733646" cy="6031537"/>
          </a:xfrm>
          <a:prstGeom prst="rect">
            <a:avLst/>
          </a:prstGeom>
          <a:solidFill>
            <a:srgbClr val="5B9BD5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9888279" y="0"/>
            <a:ext cx="947498" cy="6031537"/>
          </a:xfrm>
          <a:prstGeom prst="rect">
            <a:avLst/>
          </a:prstGeom>
          <a:solidFill>
            <a:srgbClr val="4472C4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7CEE074-15C2-4676-9A5F-39D3FBACE651}"/>
              </a:ext>
            </a:extLst>
          </p:cNvPr>
          <p:cNvGrpSpPr/>
          <p:nvPr userDrawn="1"/>
        </p:nvGrpSpPr>
        <p:grpSpPr>
          <a:xfrm>
            <a:off x="457199" y="4037508"/>
            <a:ext cx="3210535" cy="21139"/>
            <a:chOff x="0" y="833120"/>
            <a:chExt cx="12192000" cy="21139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81A6B68-F3C3-42F4-9869-44CC980176F9}"/>
                </a:ext>
              </a:extLst>
            </p:cNvPr>
            <p:cNvCxnSpPr/>
            <p:nvPr/>
          </p:nvCxnSpPr>
          <p:spPr>
            <a:xfrm>
              <a:off x="0" y="854259"/>
              <a:ext cx="12192000" cy="0"/>
            </a:xfrm>
            <a:prstGeom prst="line">
              <a:avLst/>
            </a:prstGeom>
            <a:ln w="28575">
              <a:solidFill>
                <a:srgbClr val="6DA9D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9BACD1B-CC2E-4688-87F1-A97A3C37B66E}"/>
                </a:ext>
              </a:extLst>
            </p:cNvPr>
            <p:cNvCxnSpPr/>
            <p:nvPr/>
          </p:nvCxnSpPr>
          <p:spPr>
            <a:xfrm>
              <a:off x="0" y="833120"/>
              <a:ext cx="12192000" cy="0"/>
            </a:xfrm>
            <a:prstGeom prst="line">
              <a:avLst/>
            </a:prstGeom>
            <a:ln w="28575">
              <a:solidFill>
                <a:srgbClr val="014D9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C24AF140-EF70-478E-93B7-CA40E40525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3676606"/>
            <a:ext cx="4268385" cy="3340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 cap="none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33" name="Text Placeholder 13">
            <a:extLst>
              <a:ext uri="{FF2B5EF4-FFF2-40B4-BE49-F238E27FC236}">
                <a16:creationId xmlns:a16="http://schemas.microsoft.com/office/drawing/2014/main" id="{AEFAA8B5-63A8-4D62-A9E7-58F2DF64E1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199" y="4113509"/>
            <a:ext cx="3759200" cy="3225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cap="none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Presentation date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90EDF340-AA12-429A-854B-4A1829361D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2547" y="1936544"/>
            <a:ext cx="5100668" cy="47765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spc="0">
                <a:solidFill>
                  <a:schemeClr val="tx2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7045578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4835"/>
            <a:ext cx="12192000" cy="823165"/>
          </a:xfrm>
          <a:prstGeom prst="rect">
            <a:avLst/>
          </a:prstGeom>
        </p:spPr>
      </p:pic>
      <p:grpSp>
        <p:nvGrpSpPr>
          <p:cNvPr id="23" name="Group 22"/>
          <p:cNvGrpSpPr/>
          <p:nvPr userDrawn="1"/>
        </p:nvGrpSpPr>
        <p:grpSpPr>
          <a:xfrm>
            <a:off x="457199" y="4037508"/>
            <a:ext cx="3210535" cy="21139"/>
            <a:chOff x="0" y="833120"/>
            <a:chExt cx="12192000" cy="21139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0" y="854259"/>
              <a:ext cx="12192000" cy="0"/>
            </a:xfrm>
            <a:prstGeom prst="line">
              <a:avLst/>
            </a:prstGeom>
            <a:ln w="28575">
              <a:solidFill>
                <a:srgbClr val="6DA9D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0" y="833120"/>
              <a:ext cx="12192000" cy="0"/>
            </a:xfrm>
            <a:prstGeom prst="line">
              <a:avLst/>
            </a:prstGeom>
            <a:ln w="28575">
              <a:solidFill>
                <a:srgbClr val="014D9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3676606"/>
            <a:ext cx="4268385" cy="3340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 cap="none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457199" y="4113509"/>
            <a:ext cx="3759200" cy="3225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cap="none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Presentation date</a:t>
            </a:r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65513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B8EE49-A013-DB49-8D28-32B8575E16C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59" t="40775" r="23163" b="39470"/>
          <a:stretch/>
        </p:blipFill>
        <p:spPr>
          <a:xfrm>
            <a:off x="6930190" y="1931105"/>
            <a:ext cx="5197642" cy="1100853"/>
          </a:xfrm>
          <a:prstGeom prst="rect">
            <a:avLst/>
          </a:prstGeom>
        </p:spPr>
      </p:pic>
      <p:sp>
        <p:nvSpPr>
          <p:cNvPr id="14" name="Pie 13"/>
          <p:cNvSpPr/>
          <p:nvPr userDrawn="1"/>
        </p:nvSpPr>
        <p:spPr>
          <a:xfrm rot="5400000">
            <a:off x="6171400" y="-6189862"/>
            <a:ext cx="12052863" cy="12375265"/>
          </a:xfrm>
          <a:prstGeom prst="pie">
            <a:avLst>
              <a:gd name="adj1" fmla="val 0"/>
              <a:gd name="adj2" fmla="val 5406567"/>
            </a:avLst>
          </a:prstGeom>
          <a:solidFill>
            <a:srgbClr val="1E41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92547" y="1936544"/>
            <a:ext cx="5100668" cy="47765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spc="0">
                <a:solidFill>
                  <a:schemeClr val="tx2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6393720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1023620"/>
            <a:ext cx="12192000" cy="21139"/>
            <a:chOff x="0" y="833120"/>
            <a:chExt cx="12192000" cy="21139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0" y="854259"/>
              <a:ext cx="12192000" cy="0"/>
            </a:xfrm>
            <a:prstGeom prst="line">
              <a:avLst/>
            </a:prstGeom>
            <a:ln w="28575">
              <a:solidFill>
                <a:srgbClr val="6DA9D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0" y="833120"/>
              <a:ext cx="12192000" cy="0"/>
            </a:xfrm>
            <a:prstGeom prst="line">
              <a:avLst/>
            </a:prstGeom>
            <a:ln w="28575">
              <a:solidFill>
                <a:srgbClr val="014D9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itle Placeholder 12"/>
          <p:cNvSpPr>
            <a:spLocks noGrp="1"/>
          </p:cNvSpPr>
          <p:nvPr>
            <p:ph type="title" hasCustomPrompt="1"/>
          </p:nvPr>
        </p:nvSpPr>
        <p:spPr>
          <a:xfrm>
            <a:off x="92360" y="218878"/>
            <a:ext cx="11882535" cy="5957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92360" y="1173017"/>
            <a:ext cx="11882535" cy="334058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>
            <a:lvl1pPr marL="0" indent="0">
              <a:buNone/>
              <a:defRPr lang="en-US" sz="1600" b="1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57150" lvl="0" indent="-285750">
              <a:spcBef>
                <a:spcPct val="0"/>
              </a:spcBef>
            </a:pPr>
            <a:r>
              <a:rPr lang="en-US"/>
              <a:t>Click to Edit Headstone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4835"/>
            <a:ext cx="12192000" cy="823165"/>
          </a:xfrm>
          <a:prstGeom prst="rect">
            <a:avLst/>
          </a:prstGeom>
        </p:spPr>
      </p:pic>
      <p:sp>
        <p:nvSpPr>
          <p:cNvPr id="3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65513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B8EE49-A013-DB49-8D28-32B8575E16C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2360" y="1718540"/>
            <a:ext cx="11882535" cy="417195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23794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road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1023620"/>
            <a:ext cx="12192000" cy="21139"/>
            <a:chOff x="0" y="833120"/>
            <a:chExt cx="12192000" cy="21139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0" y="854259"/>
              <a:ext cx="12192000" cy="0"/>
            </a:xfrm>
            <a:prstGeom prst="line">
              <a:avLst/>
            </a:prstGeom>
            <a:ln w="28575">
              <a:solidFill>
                <a:srgbClr val="6DA9D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0" y="833120"/>
              <a:ext cx="12192000" cy="0"/>
            </a:xfrm>
            <a:prstGeom prst="line">
              <a:avLst/>
            </a:prstGeom>
            <a:ln w="28575">
              <a:solidFill>
                <a:srgbClr val="014D9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itle Placeholder 12"/>
          <p:cNvSpPr>
            <a:spLocks noGrp="1"/>
          </p:cNvSpPr>
          <p:nvPr>
            <p:ph type="title" hasCustomPrompt="1"/>
          </p:nvPr>
        </p:nvSpPr>
        <p:spPr>
          <a:xfrm>
            <a:off x="92360" y="218878"/>
            <a:ext cx="11882535" cy="5957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92360" y="1173017"/>
            <a:ext cx="11882535" cy="334058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>
            <a:lvl1pPr marL="0" indent="0">
              <a:buNone/>
              <a:defRPr lang="en-US" sz="1600" b="1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57150" lvl="0" indent="-285750">
              <a:spcBef>
                <a:spcPct val="0"/>
              </a:spcBef>
            </a:pPr>
            <a:r>
              <a:rPr lang="en-US"/>
              <a:t>Click to Edit Headstone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4835"/>
            <a:ext cx="12192000" cy="823165"/>
          </a:xfrm>
          <a:prstGeom prst="rect">
            <a:avLst/>
          </a:prstGeom>
        </p:spPr>
      </p:pic>
      <p:sp>
        <p:nvSpPr>
          <p:cNvPr id="3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65513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B8EE49-A013-DB49-8D28-32B8575E16C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23"/>
          <p:cNvSpPr/>
          <p:nvPr userDrawn="1"/>
        </p:nvSpPr>
        <p:spPr>
          <a:xfrm>
            <a:off x="6054213" y="2649231"/>
            <a:ext cx="2615184" cy="3114259"/>
          </a:xfrm>
          <a:prstGeom prst="rect">
            <a:avLst/>
          </a:prstGeom>
          <a:solidFill>
            <a:schemeClr val="bg1"/>
          </a:solidFill>
          <a:ln w="6350">
            <a:solidFill>
              <a:srgbClr val="014D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24"/>
          <p:cNvSpPr/>
          <p:nvPr userDrawn="1"/>
        </p:nvSpPr>
        <p:spPr>
          <a:xfrm>
            <a:off x="8948429" y="2649231"/>
            <a:ext cx="2615184" cy="3114259"/>
          </a:xfrm>
          <a:prstGeom prst="rect">
            <a:avLst/>
          </a:prstGeom>
          <a:solidFill>
            <a:schemeClr val="bg1"/>
          </a:solidFill>
          <a:ln w="6350">
            <a:solidFill>
              <a:srgbClr val="014D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ight Arrow 25"/>
          <p:cNvSpPr/>
          <p:nvPr/>
        </p:nvSpPr>
        <p:spPr>
          <a:xfrm>
            <a:off x="252557" y="2108686"/>
            <a:ext cx="11722338" cy="573680"/>
          </a:xfrm>
          <a:prstGeom prst="rightArrow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30"/>
          <p:cNvSpPr/>
          <p:nvPr/>
        </p:nvSpPr>
        <p:spPr>
          <a:xfrm>
            <a:off x="8935212" y="1777879"/>
            <a:ext cx="2610816" cy="360599"/>
          </a:xfrm>
          <a:prstGeom prst="rect">
            <a:avLst/>
          </a:prstGeom>
          <a:solidFill>
            <a:schemeClr val="tx2"/>
          </a:solidFill>
          <a:ln w="6350">
            <a:solidFill>
              <a:srgbClr val="014D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31"/>
          <p:cNvSpPr/>
          <p:nvPr/>
        </p:nvSpPr>
        <p:spPr>
          <a:xfrm>
            <a:off x="6040993" y="1777879"/>
            <a:ext cx="2610816" cy="360599"/>
          </a:xfrm>
          <a:prstGeom prst="rect">
            <a:avLst/>
          </a:prstGeom>
          <a:solidFill>
            <a:schemeClr val="tx2"/>
          </a:solidFill>
          <a:ln w="6350">
            <a:solidFill>
              <a:srgbClr val="014D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32"/>
          <p:cNvSpPr/>
          <p:nvPr userDrawn="1"/>
        </p:nvSpPr>
        <p:spPr>
          <a:xfrm>
            <a:off x="3153385" y="2656149"/>
            <a:ext cx="2615184" cy="3114259"/>
          </a:xfrm>
          <a:prstGeom prst="rect">
            <a:avLst/>
          </a:prstGeom>
          <a:solidFill>
            <a:schemeClr val="bg1"/>
          </a:solidFill>
          <a:ln w="6350">
            <a:solidFill>
              <a:srgbClr val="014D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33"/>
          <p:cNvSpPr/>
          <p:nvPr userDrawn="1"/>
        </p:nvSpPr>
        <p:spPr>
          <a:xfrm>
            <a:off x="252557" y="2649231"/>
            <a:ext cx="2615184" cy="3114259"/>
          </a:xfrm>
          <a:prstGeom prst="rect">
            <a:avLst/>
          </a:prstGeom>
          <a:solidFill>
            <a:schemeClr val="bg1"/>
          </a:solidFill>
          <a:ln w="6350">
            <a:solidFill>
              <a:srgbClr val="014D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34"/>
          <p:cNvSpPr/>
          <p:nvPr/>
        </p:nvSpPr>
        <p:spPr>
          <a:xfrm>
            <a:off x="3146773" y="1781223"/>
            <a:ext cx="2610816" cy="360599"/>
          </a:xfrm>
          <a:prstGeom prst="rect">
            <a:avLst/>
          </a:prstGeom>
          <a:solidFill>
            <a:schemeClr val="tx2"/>
          </a:solidFill>
          <a:ln w="6350">
            <a:solidFill>
              <a:srgbClr val="014D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35"/>
          <p:cNvSpPr/>
          <p:nvPr/>
        </p:nvSpPr>
        <p:spPr>
          <a:xfrm>
            <a:off x="252555" y="1781223"/>
            <a:ext cx="2610816" cy="360599"/>
          </a:xfrm>
          <a:prstGeom prst="rect">
            <a:avLst/>
          </a:prstGeom>
          <a:solidFill>
            <a:schemeClr val="tx2"/>
          </a:solidFill>
          <a:ln w="6350">
            <a:solidFill>
              <a:srgbClr val="014D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11" hasCustomPrompt="1"/>
          </p:nvPr>
        </p:nvSpPr>
        <p:spPr>
          <a:xfrm flipH="1">
            <a:off x="849486" y="1818330"/>
            <a:ext cx="1416954" cy="2903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en-US" sz="14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Milestone 1</a:t>
            </a:r>
          </a:p>
          <a:p>
            <a:pPr lvl="0"/>
            <a:r>
              <a:rPr lang="en-US"/>
              <a:t> </a:t>
            </a:r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12" hasCustomPrompt="1"/>
          </p:nvPr>
        </p:nvSpPr>
        <p:spPr>
          <a:xfrm flipH="1">
            <a:off x="3743704" y="1818330"/>
            <a:ext cx="1416954" cy="2903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en-US" sz="14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Milestone 2</a:t>
            </a:r>
          </a:p>
          <a:p>
            <a:pPr lvl="0"/>
            <a:r>
              <a:rPr lang="en-US"/>
              <a:t> </a:t>
            </a:r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6637922" y="1818330"/>
            <a:ext cx="1416954" cy="2903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en-US" sz="14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Milestone 3</a:t>
            </a:r>
          </a:p>
          <a:p>
            <a:pPr lvl="0"/>
            <a:r>
              <a:rPr lang="en-US"/>
              <a:t> </a:t>
            </a:r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14" hasCustomPrompt="1"/>
          </p:nvPr>
        </p:nvSpPr>
        <p:spPr>
          <a:xfrm flipH="1">
            <a:off x="9532143" y="1818330"/>
            <a:ext cx="1416954" cy="2903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en-US" sz="14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Milestone 4</a:t>
            </a:r>
          </a:p>
          <a:p>
            <a:pPr lvl="0"/>
            <a:r>
              <a:rPr lang="en-US"/>
              <a:t> 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193664" y="2689284"/>
            <a:ext cx="2528014" cy="3025871"/>
          </a:xfrm>
          <a:prstGeom prst="rect">
            <a:avLst/>
          </a:prstGeom>
        </p:spPr>
        <p:txBody>
          <a:bodyPr/>
          <a:lstStyle>
            <a:lvl1pPr marL="182880" indent="-182880"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Insert text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097798" y="2682366"/>
            <a:ext cx="2528014" cy="3025871"/>
          </a:xfrm>
          <a:prstGeom prst="rect">
            <a:avLst/>
          </a:prstGeom>
        </p:spPr>
        <p:txBody>
          <a:bodyPr/>
          <a:lstStyle>
            <a:lvl1pPr marL="182880" indent="-182880"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Insert text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9001933" y="2682366"/>
            <a:ext cx="2528014" cy="3025871"/>
          </a:xfrm>
          <a:prstGeom prst="rect">
            <a:avLst/>
          </a:prstGeom>
        </p:spPr>
        <p:txBody>
          <a:bodyPr/>
          <a:lstStyle>
            <a:lvl1pPr marL="182880" indent="-182880"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Insert text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289530" y="2689284"/>
            <a:ext cx="2528014" cy="3025871"/>
          </a:xfrm>
          <a:prstGeom prst="rect">
            <a:avLst/>
          </a:prstGeom>
        </p:spPr>
        <p:txBody>
          <a:bodyPr/>
          <a:lstStyle>
            <a:lvl1pPr marL="182880" indent="-182880"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455594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Headsh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1023620"/>
            <a:ext cx="12192000" cy="21139"/>
            <a:chOff x="0" y="833120"/>
            <a:chExt cx="12192000" cy="21139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0" y="854259"/>
              <a:ext cx="12192000" cy="0"/>
            </a:xfrm>
            <a:prstGeom prst="line">
              <a:avLst/>
            </a:prstGeom>
            <a:ln w="28575">
              <a:solidFill>
                <a:srgbClr val="6DA9D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0" y="833120"/>
              <a:ext cx="12192000" cy="0"/>
            </a:xfrm>
            <a:prstGeom prst="line">
              <a:avLst/>
            </a:prstGeom>
            <a:ln w="28575">
              <a:solidFill>
                <a:srgbClr val="014D9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itle Placeholder 12"/>
          <p:cNvSpPr>
            <a:spLocks noGrp="1"/>
          </p:cNvSpPr>
          <p:nvPr>
            <p:ph type="title" hasCustomPrompt="1"/>
          </p:nvPr>
        </p:nvSpPr>
        <p:spPr>
          <a:xfrm>
            <a:off x="92360" y="218878"/>
            <a:ext cx="11882535" cy="5957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4835"/>
            <a:ext cx="12192000" cy="823165"/>
          </a:xfrm>
          <a:prstGeom prst="rect">
            <a:avLst/>
          </a:prstGeom>
        </p:spPr>
      </p:pic>
      <p:sp>
        <p:nvSpPr>
          <p:cNvPr id="3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65513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B8EE49-A013-DB49-8D28-32B8575E16C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Oval 27"/>
          <p:cNvSpPr/>
          <p:nvPr userDrawn="1"/>
        </p:nvSpPr>
        <p:spPr>
          <a:xfrm>
            <a:off x="326878" y="1663233"/>
            <a:ext cx="2103120" cy="2103120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 userDrawn="1"/>
        </p:nvSpPr>
        <p:spPr>
          <a:xfrm>
            <a:off x="3390552" y="1663233"/>
            <a:ext cx="2103120" cy="2103120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/>
          <p:cNvSpPr/>
          <p:nvPr userDrawn="1"/>
        </p:nvSpPr>
        <p:spPr>
          <a:xfrm>
            <a:off x="6454226" y="1663233"/>
            <a:ext cx="2103120" cy="2103120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/>
          <p:cNvSpPr/>
          <p:nvPr userDrawn="1"/>
        </p:nvSpPr>
        <p:spPr>
          <a:xfrm>
            <a:off x="9517900" y="1663233"/>
            <a:ext cx="2103120" cy="2103120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3673991" y="2197006"/>
            <a:ext cx="1575342" cy="98844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baseline="0">
                <a:sym typeface="Wingdings" panose="05000000000000000000" pitchFamily="2" charset="2"/>
              </a:defRPr>
            </a:lvl1pPr>
          </a:lstStyle>
          <a:p>
            <a:r>
              <a:rPr lang="en-US" dirty="0"/>
              <a:t>Insert Picture  format  crop  crop to shape  circle  aspect ratio  1:1</a:t>
            </a:r>
          </a:p>
        </p:txBody>
      </p:sp>
      <p:sp>
        <p:nvSpPr>
          <p:cNvPr id="38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621809" y="2197006"/>
            <a:ext cx="1575342" cy="98844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baseline="0">
                <a:sym typeface="Wingdings" panose="05000000000000000000" pitchFamily="2" charset="2"/>
              </a:defRPr>
            </a:lvl1pPr>
          </a:lstStyle>
          <a:p>
            <a:r>
              <a:rPr lang="en-US" dirty="0"/>
              <a:t>Insert Picture  format  crop  crop to shape  circle  aspect ratio  1:1</a:t>
            </a:r>
          </a:p>
        </p:txBody>
      </p:sp>
      <p:sp>
        <p:nvSpPr>
          <p:cNvPr id="39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753228" y="2197006"/>
            <a:ext cx="1575342" cy="98844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baseline="0">
                <a:sym typeface="Wingdings" panose="05000000000000000000" pitchFamily="2" charset="2"/>
              </a:defRPr>
            </a:lvl1pPr>
          </a:lstStyle>
          <a:p>
            <a:r>
              <a:rPr lang="en-US" dirty="0"/>
              <a:t>Insert Picture  format  crop  crop to shape  circle  aspect ratio  1:1</a:t>
            </a:r>
          </a:p>
        </p:txBody>
      </p:sp>
      <p:sp>
        <p:nvSpPr>
          <p:cNvPr id="40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9827054" y="2197006"/>
            <a:ext cx="1575342" cy="98844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baseline="0">
                <a:sym typeface="Wingdings" panose="05000000000000000000" pitchFamily="2" charset="2"/>
              </a:defRPr>
            </a:lvl1pPr>
          </a:lstStyle>
          <a:p>
            <a:r>
              <a:rPr lang="en-US" dirty="0"/>
              <a:t>Insert Picture  format  crop  crop to shape  circle  aspect ratio  1:1</a:t>
            </a:r>
          </a:p>
        </p:txBody>
      </p:sp>
      <p:sp>
        <p:nvSpPr>
          <p:cNvPr id="47" name="Text Placeholder 7"/>
          <p:cNvSpPr>
            <a:spLocks noGrp="1"/>
          </p:cNvSpPr>
          <p:nvPr>
            <p:ph type="body" sz="quarter" idx="14" hasCustomPrompt="1"/>
          </p:nvPr>
        </p:nvSpPr>
        <p:spPr>
          <a:xfrm flipH="1">
            <a:off x="92357" y="3885598"/>
            <a:ext cx="2487492" cy="3721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en-US" sz="1600" b="1" i="0" u="none" strike="noStrike" kern="120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Name </a:t>
            </a:r>
          </a:p>
          <a:p>
            <a:pPr lvl="0"/>
            <a:r>
              <a:rPr lang="en-US"/>
              <a:t> </a:t>
            </a:r>
          </a:p>
        </p:txBody>
      </p:sp>
      <p:sp>
        <p:nvSpPr>
          <p:cNvPr id="48" name="Text Placeholder 7"/>
          <p:cNvSpPr>
            <a:spLocks noGrp="1"/>
          </p:cNvSpPr>
          <p:nvPr>
            <p:ph type="body" sz="quarter" idx="15" hasCustomPrompt="1"/>
          </p:nvPr>
        </p:nvSpPr>
        <p:spPr>
          <a:xfrm flipH="1">
            <a:off x="92360" y="4371304"/>
            <a:ext cx="2487492" cy="3721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en-US" sz="12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Role </a:t>
            </a:r>
          </a:p>
          <a:p>
            <a:pPr lvl="0"/>
            <a:endParaRPr lang="en-US"/>
          </a:p>
        </p:txBody>
      </p:sp>
      <p:sp>
        <p:nvSpPr>
          <p:cNvPr id="51" name="Text Placeholder 7"/>
          <p:cNvSpPr>
            <a:spLocks noGrp="1"/>
          </p:cNvSpPr>
          <p:nvPr>
            <p:ph type="body" sz="quarter" idx="16" hasCustomPrompt="1"/>
          </p:nvPr>
        </p:nvSpPr>
        <p:spPr>
          <a:xfrm flipH="1">
            <a:off x="3193258" y="3885598"/>
            <a:ext cx="2487492" cy="3721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en-US" sz="1600" b="1" i="0" u="none" strike="noStrike" kern="120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Name </a:t>
            </a:r>
          </a:p>
          <a:p>
            <a:pPr lvl="0"/>
            <a:r>
              <a:rPr lang="en-US"/>
              <a:t> </a:t>
            </a:r>
          </a:p>
        </p:txBody>
      </p:sp>
      <p:sp>
        <p:nvSpPr>
          <p:cNvPr id="52" name="Text Placeholder 7"/>
          <p:cNvSpPr>
            <a:spLocks noGrp="1"/>
          </p:cNvSpPr>
          <p:nvPr>
            <p:ph type="body" sz="quarter" idx="17" hasCustomPrompt="1"/>
          </p:nvPr>
        </p:nvSpPr>
        <p:spPr>
          <a:xfrm flipH="1">
            <a:off x="3193261" y="4371304"/>
            <a:ext cx="2487492" cy="3721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en-US" sz="12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Role </a:t>
            </a:r>
          </a:p>
          <a:p>
            <a:pPr lvl="0"/>
            <a:endParaRPr lang="en-US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18" hasCustomPrompt="1"/>
          </p:nvPr>
        </p:nvSpPr>
        <p:spPr>
          <a:xfrm flipH="1">
            <a:off x="6294159" y="3885598"/>
            <a:ext cx="2487492" cy="3721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en-US" sz="1600" b="1" i="0" u="none" strike="noStrike" kern="120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Name </a:t>
            </a:r>
          </a:p>
          <a:p>
            <a:pPr lvl="0"/>
            <a:r>
              <a:rPr lang="en-US"/>
              <a:t> </a:t>
            </a:r>
          </a:p>
        </p:txBody>
      </p:sp>
      <p:sp>
        <p:nvSpPr>
          <p:cNvPr id="54" name="Text Placeholder 7"/>
          <p:cNvSpPr>
            <a:spLocks noGrp="1"/>
          </p:cNvSpPr>
          <p:nvPr>
            <p:ph type="body" sz="quarter" idx="19" hasCustomPrompt="1"/>
          </p:nvPr>
        </p:nvSpPr>
        <p:spPr>
          <a:xfrm flipH="1">
            <a:off x="6294162" y="4371304"/>
            <a:ext cx="2487492" cy="3721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en-US" sz="12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Role </a:t>
            </a:r>
          </a:p>
          <a:p>
            <a:pPr lvl="0"/>
            <a:endParaRPr lang="en-US"/>
          </a:p>
        </p:txBody>
      </p:sp>
      <p:sp>
        <p:nvSpPr>
          <p:cNvPr id="55" name="Text Placeholder 7"/>
          <p:cNvSpPr>
            <a:spLocks noGrp="1"/>
          </p:cNvSpPr>
          <p:nvPr>
            <p:ph type="body" sz="quarter" idx="20" hasCustomPrompt="1"/>
          </p:nvPr>
        </p:nvSpPr>
        <p:spPr>
          <a:xfrm flipH="1">
            <a:off x="9395060" y="3885598"/>
            <a:ext cx="2487492" cy="3721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en-US" sz="1600" b="1" i="0" u="none" strike="noStrike" kern="120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Name </a:t>
            </a:r>
          </a:p>
          <a:p>
            <a:pPr lvl="0"/>
            <a:r>
              <a:rPr lang="en-US"/>
              <a:t> </a:t>
            </a:r>
          </a:p>
        </p:txBody>
      </p:sp>
      <p:sp>
        <p:nvSpPr>
          <p:cNvPr id="56" name="Text Placeholder 7"/>
          <p:cNvSpPr>
            <a:spLocks noGrp="1"/>
          </p:cNvSpPr>
          <p:nvPr>
            <p:ph type="body" sz="quarter" idx="21" hasCustomPrompt="1"/>
          </p:nvPr>
        </p:nvSpPr>
        <p:spPr>
          <a:xfrm flipH="1">
            <a:off x="9395063" y="4371304"/>
            <a:ext cx="2487492" cy="3721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en-US" sz="12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Role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78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65513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B8EE49-A013-DB49-8D28-32B8575E16C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6641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1023620"/>
            <a:ext cx="12192000" cy="21139"/>
            <a:chOff x="0" y="833120"/>
            <a:chExt cx="12192000" cy="21139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0" y="854259"/>
              <a:ext cx="12192000" cy="0"/>
            </a:xfrm>
            <a:prstGeom prst="line">
              <a:avLst/>
            </a:prstGeom>
            <a:ln w="28575">
              <a:solidFill>
                <a:srgbClr val="6DA9D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0" y="833120"/>
              <a:ext cx="12192000" cy="0"/>
            </a:xfrm>
            <a:prstGeom prst="line">
              <a:avLst/>
            </a:prstGeom>
            <a:ln w="28575">
              <a:solidFill>
                <a:srgbClr val="014D9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itle Placeholder 12"/>
          <p:cNvSpPr>
            <a:spLocks noGrp="1"/>
          </p:cNvSpPr>
          <p:nvPr>
            <p:ph type="title" hasCustomPrompt="1"/>
          </p:nvPr>
        </p:nvSpPr>
        <p:spPr>
          <a:xfrm>
            <a:off x="92360" y="218878"/>
            <a:ext cx="11882535" cy="5957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92360" y="1173017"/>
            <a:ext cx="11882535" cy="334058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>
            <a:lvl1pPr marL="0" indent="0">
              <a:buNone/>
              <a:defRPr lang="en-US" sz="1600" b="1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57150" lvl="0" indent="-285750">
              <a:spcBef>
                <a:spcPct val="0"/>
              </a:spcBef>
            </a:pPr>
            <a:r>
              <a:rPr lang="en-US"/>
              <a:t>Click to Edit Headstone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4835"/>
            <a:ext cx="12192000" cy="823165"/>
          </a:xfrm>
          <a:prstGeom prst="rect">
            <a:avLst/>
          </a:prstGeom>
        </p:spPr>
      </p:pic>
      <p:sp>
        <p:nvSpPr>
          <p:cNvPr id="3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65513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B8EE49-A013-DB49-8D28-32B8575E16C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2361" y="1718540"/>
            <a:ext cx="5852160" cy="417195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122735" y="1718540"/>
            <a:ext cx="5852160" cy="417195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729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1023620"/>
            <a:ext cx="12192000" cy="21139"/>
            <a:chOff x="0" y="833120"/>
            <a:chExt cx="12192000" cy="21139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0" y="854259"/>
              <a:ext cx="12192000" cy="0"/>
            </a:xfrm>
            <a:prstGeom prst="line">
              <a:avLst/>
            </a:prstGeom>
            <a:ln w="28575">
              <a:solidFill>
                <a:srgbClr val="6DA9D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0" y="833120"/>
              <a:ext cx="12192000" cy="0"/>
            </a:xfrm>
            <a:prstGeom prst="line">
              <a:avLst/>
            </a:prstGeom>
            <a:ln w="28575">
              <a:solidFill>
                <a:srgbClr val="014D9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itle Placeholder 12"/>
          <p:cNvSpPr>
            <a:spLocks noGrp="1"/>
          </p:cNvSpPr>
          <p:nvPr>
            <p:ph type="title" hasCustomPrompt="1"/>
          </p:nvPr>
        </p:nvSpPr>
        <p:spPr>
          <a:xfrm>
            <a:off x="92360" y="218878"/>
            <a:ext cx="11882535" cy="5957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92360" y="1173017"/>
            <a:ext cx="11882535" cy="334058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>
            <a:lvl1pPr marL="0" indent="0">
              <a:buNone/>
              <a:defRPr lang="en-US" sz="1600" b="1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57150" lvl="0" indent="-285750">
              <a:spcBef>
                <a:spcPct val="0"/>
              </a:spcBef>
            </a:pPr>
            <a:r>
              <a:rPr lang="en-US"/>
              <a:t>Click to Edit Headstone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4835"/>
            <a:ext cx="12192000" cy="823165"/>
          </a:xfrm>
          <a:prstGeom prst="rect">
            <a:avLst/>
          </a:prstGeom>
        </p:spPr>
      </p:pic>
      <p:sp>
        <p:nvSpPr>
          <p:cNvPr id="3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65513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B8EE49-A013-DB49-8D28-32B8575E16C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2361" y="1718540"/>
            <a:ext cx="5852160" cy="203645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122735" y="1718540"/>
            <a:ext cx="5852160" cy="203645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2361" y="3904184"/>
            <a:ext cx="5852160" cy="203645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122735" y="3904184"/>
            <a:ext cx="5852160" cy="203645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26389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4835"/>
            <a:ext cx="12192000" cy="823165"/>
          </a:xfrm>
          <a:prstGeom prst="rect">
            <a:avLst/>
          </a:prstGeom>
        </p:spPr>
      </p:pic>
      <p:sp>
        <p:nvSpPr>
          <p:cNvPr id="5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65513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B8EE49-A013-DB49-8D28-32B8575E16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6664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estio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4835"/>
            <a:ext cx="12192000" cy="823165"/>
          </a:xfrm>
          <a:prstGeom prst="rect">
            <a:avLst/>
          </a:prstGeom>
        </p:spPr>
      </p:pic>
      <p:sp>
        <p:nvSpPr>
          <p:cNvPr id="5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65513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B8EE49-A013-DB49-8D28-32B8575E16C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3366157" y="694642"/>
            <a:ext cx="5527113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tx2"/>
                </a:solidFill>
              </a:rPr>
              <a:t>Questions?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5254313" y="2319425"/>
            <a:ext cx="1750800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0" b="1" dirty="0">
                <a:solidFill>
                  <a:schemeClr val="tx2"/>
                </a:solidFill>
              </a:rPr>
              <a:t>?</a:t>
            </a:r>
            <a:endParaRPr lang="en-US" sz="20000" dirty="0"/>
          </a:p>
        </p:txBody>
      </p:sp>
      <p:sp>
        <p:nvSpPr>
          <p:cNvPr id="10" name="Oval 9"/>
          <p:cNvSpPr/>
          <p:nvPr userDrawn="1"/>
        </p:nvSpPr>
        <p:spPr>
          <a:xfrm>
            <a:off x="4677695" y="2452456"/>
            <a:ext cx="2904036" cy="2904036"/>
          </a:xfrm>
          <a:prstGeom prst="ellipse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9378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95236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539036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65513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B8EE49-A013-DB49-8D28-32B8575E16C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357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65513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B8EE49-A013-DB49-8D28-32B8575E16C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943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365513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B8EE49-A013-DB49-8D28-32B8575E16C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420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65513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B8EE49-A013-DB49-8D28-32B8575E16C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059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65513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B8EE49-A013-DB49-8D28-32B8575E16C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18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65513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B8EE49-A013-DB49-8D28-32B8575E16C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207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65513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B8EE49-A013-DB49-8D28-32B8575E16C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438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microsoft.com/office/2007/relationships/hdphoto" Target="../media/hdphoto1.wdp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6.xml"/><Relationship Id="rId16" Type="http://schemas.microsoft.com/office/2007/relationships/hdphoto" Target="../media/hdphoto2.wdp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4835"/>
            <a:ext cx="12192000" cy="823165"/>
          </a:xfrm>
          <a:prstGeom prst="rect">
            <a:avLst/>
          </a:prstGeom>
        </p:spPr>
      </p:pic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65513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B8EE49-A013-DB49-8D28-32B8575E16C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014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4835"/>
            <a:ext cx="12192000" cy="823165"/>
          </a:xfrm>
          <a:prstGeom prst="rect">
            <a:avLst/>
          </a:prstGeom>
        </p:spPr>
      </p:pic>
      <p:pic>
        <p:nvPicPr>
          <p:cNvPr id="13" name="Picture 2" descr="Image result for infor"/>
          <p:cNvPicPr>
            <a:picLocks noChangeAspect="1" noChangeArrowheads="1"/>
          </p:cNvPicPr>
          <p:nvPr userDrawn="1"/>
        </p:nvPicPr>
        <p:blipFill>
          <a:blip r:embed="rId1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338" y="6305132"/>
            <a:ext cx="671324" cy="30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9917410" y="6323525"/>
            <a:ext cx="1625265" cy="30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084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b="1" i="0" kern="0" dirty="0">
          <a:solidFill>
            <a:srgbClr val="014D95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4835"/>
            <a:ext cx="12192000" cy="823165"/>
          </a:xfrm>
          <a:prstGeom prst="rect">
            <a:avLst/>
          </a:prstGeom>
        </p:spPr>
      </p:pic>
      <p:pic>
        <p:nvPicPr>
          <p:cNvPr id="13" name="Picture 2" descr="Image result for infor"/>
          <p:cNvPicPr>
            <a:picLocks noChangeAspect="1" noChangeArrowheads="1"/>
          </p:cNvPicPr>
          <p:nvPr userDrawn="1"/>
        </p:nvPicPr>
        <p:blipFill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338" y="6305132"/>
            <a:ext cx="671324" cy="30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9917410" y="6323525"/>
            <a:ext cx="1625265" cy="30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012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b="1" i="0" kern="0" dirty="0">
          <a:solidFill>
            <a:srgbClr val="014D95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67.svg"/><Relationship Id="rId7" Type="http://schemas.openxmlformats.org/officeDocument/2006/relationships/image" Target="../media/image71.sv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0.png"/><Relationship Id="rId5" Type="http://schemas.openxmlformats.org/officeDocument/2006/relationships/image" Target="../media/image69.svg"/><Relationship Id="rId4" Type="http://schemas.openxmlformats.org/officeDocument/2006/relationships/image" Target="../media/image68.png"/><Relationship Id="rId9" Type="http://schemas.openxmlformats.org/officeDocument/2006/relationships/image" Target="../media/image61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sv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jpeg"/><Relationship Id="rId9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46.png"/><Relationship Id="rId18" Type="http://schemas.openxmlformats.org/officeDocument/2006/relationships/image" Target="../media/image51.jpeg"/><Relationship Id="rId3" Type="http://schemas.openxmlformats.org/officeDocument/2006/relationships/image" Target="../media/image36.jpeg"/><Relationship Id="rId21" Type="http://schemas.openxmlformats.org/officeDocument/2006/relationships/image" Target="../media/image54.jpeg"/><Relationship Id="rId7" Type="http://schemas.openxmlformats.org/officeDocument/2006/relationships/image" Target="../media/image40.jpeg"/><Relationship Id="rId12" Type="http://schemas.openxmlformats.org/officeDocument/2006/relationships/image" Target="../media/image45.png"/><Relationship Id="rId17" Type="http://schemas.openxmlformats.org/officeDocument/2006/relationships/image" Target="../media/image50.jpeg"/><Relationship Id="rId2" Type="http://schemas.openxmlformats.org/officeDocument/2006/relationships/image" Target="../media/image35.jpeg"/><Relationship Id="rId16" Type="http://schemas.openxmlformats.org/officeDocument/2006/relationships/image" Target="../media/image49.jpeg"/><Relationship Id="rId20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11" Type="http://schemas.openxmlformats.org/officeDocument/2006/relationships/image" Target="../media/image44.png"/><Relationship Id="rId5" Type="http://schemas.openxmlformats.org/officeDocument/2006/relationships/image" Target="../media/image38.jpeg"/><Relationship Id="rId15" Type="http://schemas.openxmlformats.org/officeDocument/2006/relationships/image" Target="../media/image48.jpeg"/><Relationship Id="rId23" Type="http://schemas.openxmlformats.org/officeDocument/2006/relationships/image" Target="../media/image56.png"/><Relationship Id="rId10" Type="http://schemas.openxmlformats.org/officeDocument/2006/relationships/image" Target="../media/image43.png"/><Relationship Id="rId19" Type="http://schemas.openxmlformats.org/officeDocument/2006/relationships/image" Target="../media/image52.jpeg"/><Relationship Id="rId4" Type="http://schemas.openxmlformats.org/officeDocument/2006/relationships/image" Target="../media/image37.jpeg"/><Relationship Id="rId9" Type="http://schemas.openxmlformats.org/officeDocument/2006/relationships/image" Target="../media/image42.png"/><Relationship Id="rId14" Type="http://schemas.openxmlformats.org/officeDocument/2006/relationships/image" Target="../media/image47.png"/><Relationship Id="rId22" Type="http://schemas.openxmlformats.org/officeDocument/2006/relationships/image" Target="../media/image5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0.png"/><Relationship Id="rId11" Type="http://schemas.openxmlformats.org/officeDocument/2006/relationships/image" Target="../media/image65.svg"/><Relationship Id="rId5" Type="http://schemas.openxmlformats.org/officeDocument/2006/relationships/image" Target="../media/image59.sv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B3ACF5-B32F-43DC-A593-1CAA18F89A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B8EE49-A013-DB49-8D28-32B8575E16C7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8AEA0A-F1C2-467D-8AF6-3095C2922A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3676606"/>
            <a:ext cx="5086953" cy="334058"/>
          </a:xfrm>
        </p:spPr>
        <p:txBody>
          <a:bodyPr/>
          <a:lstStyle/>
          <a:p>
            <a:r>
              <a:rPr lang="en-US" dirty="0"/>
              <a:t>HFMA Central Pennsylvania Chapter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94638F-D2AB-4520-8CE5-11675F6FB2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January 18</a:t>
            </a:r>
            <a:r>
              <a:rPr lang="en-US" baseline="30000" dirty="0"/>
              <a:t>th</a:t>
            </a:r>
            <a:r>
              <a:rPr lang="en-US" dirty="0"/>
              <a:t>, 2023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21BFF60-D322-44FB-AF45-E8261B887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547" y="1936544"/>
            <a:ext cx="7692674" cy="477655"/>
          </a:xfrm>
        </p:spPr>
        <p:txBody>
          <a:bodyPr/>
          <a:lstStyle/>
          <a:p>
            <a:r>
              <a:rPr lang="en-US" dirty="0"/>
              <a:t>Case Study: </a:t>
            </a:r>
            <a:br>
              <a:rPr lang="en-US" dirty="0"/>
            </a:br>
            <a:r>
              <a:rPr lang="en-US" dirty="0"/>
              <a:t>Finance ERP Upgrade Project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D4D3617-7E6A-4129-9E11-69FF93731D17}"/>
              </a:ext>
            </a:extLst>
          </p:cNvPr>
          <p:cNvSpPr txBox="1">
            <a:spLocks/>
          </p:cNvSpPr>
          <p:nvPr/>
        </p:nvSpPr>
        <p:spPr>
          <a:xfrm>
            <a:off x="457199" y="5273067"/>
            <a:ext cx="3759200" cy="13854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500" kern="1200" cap="none" spc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Tracy Moyer</a:t>
            </a:r>
            <a:br>
              <a:rPr lang="en-US" dirty="0"/>
            </a:br>
            <a:r>
              <a:rPr lang="en-US" sz="1100" i="1" dirty="0"/>
              <a:t>Penn State Health</a:t>
            </a:r>
            <a:br>
              <a:rPr lang="en-US" sz="1100" i="1" dirty="0"/>
            </a:br>
            <a:r>
              <a:rPr lang="en-US" sz="1100" i="1" dirty="0"/>
              <a:t>Vice President, Financial Services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09068829-C28E-473A-AFAF-8C3CAFAE8AB7}"/>
              </a:ext>
            </a:extLst>
          </p:cNvPr>
          <p:cNvSpPr txBox="1">
            <a:spLocks/>
          </p:cNvSpPr>
          <p:nvPr/>
        </p:nvSpPr>
        <p:spPr>
          <a:xfrm>
            <a:off x="3075708" y="5273067"/>
            <a:ext cx="3759200" cy="13854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500" kern="1200" cap="none" spc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Michael Andre</a:t>
            </a:r>
            <a:br>
              <a:rPr lang="en-US" sz="1200" dirty="0"/>
            </a:br>
            <a:r>
              <a:rPr lang="en-US" sz="1100" i="1" dirty="0"/>
              <a:t>Penn State Health</a:t>
            </a:r>
            <a:br>
              <a:rPr lang="en-US" sz="1100" i="1" dirty="0"/>
            </a:br>
            <a:r>
              <a:rPr lang="en-US" sz="1100" i="1" dirty="0"/>
              <a:t>Director, ERP Governance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90281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C5967-6235-4F31-9872-BDCC4EEC1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and Lessons Learned through Implementation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71975A-0ADF-4433-905A-89567A0787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B8EE49-A013-DB49-8D28-32B8575E16C7}" type="slidenum">
              <a:rPr lang="en-US" smtClean="0">
                <a:solidFill>
                  <a:prstClr val="white"/>
                </a:solidFill>
              </a:rPr>
              <a:pPr/>
              <a:t>10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EE3E9495-9E2E-4EBE-8360-BF81319313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Like almost all projects, PSH experienced challenges and has many lessons learned.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5152DA8-84CE-49E9-84AE-19312C1D7BF5}"/>
              </a:ext>
            </a:extLst>
          </p:cNvPr>
          <p:cNvGrpSpPr/>
          <p:nvPr/>
        </p:nvGrpSpPr>
        <p:grpSpPr>
          <a:xfrm>
            <a:off x="130871" y="1687453"/>
            <a:ext cx="5391235" cy="4273617"/>
            <a:chOff x="233577" y="1710072"/>
            <a:chExt cx="5391235" cy="4273617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2ED8F530-0095-4F59-A96B-AEECD65EB289}"/>
                </a:ext>
              </a:extLst>
            </p:cNvPr>
            <p:cNvGrpSpPr/>
            <p:nvPr/>
          </p:nvGrpSpPr>
          <p:grpSpPr>
            <a:xfrm>
              <a:off x="233577" y="1710072"/>
              <a:ext cx="5391235" cy="4273617"/>
              <a:chOff x="5617999" y="2223758"/>
              <a:chExt cx="5391235" cy="4273617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A1D9B7B-729D-4564-9A06-3A69BA9C93F5}"/>
                  </a:ext>
                </a:extLst>
              </p:cNvPr>
              <p:cNvSpPr/>
              <p:nvPr/>
            </p:nvSpPr>
            <p:spPr>
              <a:xfrm>
                <a:off x="5617999" y="2223758"/>
                <a:ext cx="5391235" cy="4273617"/>
              </a:xfrm>
              <a:prstGeom prst="rect">
                <a:avLst/>
              </a:prstGeom>
              <a:solidFill>
                <a:srgbClr val="1E417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400" b="1" dirty="0"/>
              </a:p>
              <a:p>
                <a:pPr algn="ctr"/>
                <a:r>
                  <a:rPr lang="en-US" sz="2000" b="1" u="sng" dirty="0"/>
                  <a:t>Challenges</a:t>
                </a:r>
                <a:endParaRPr lang="en-US" sz="1600" b="1" u="sng" dirty="0"/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7BA08107-C42D-4FAF-99E6-615FD8A87946}"/>
                  </a:ext>
                </a:extLst>
              </p:cNvPr>
              <p:cNvGrpSpPr/>
              <p:nvPr/>
            </p:nvGrpSpPr>
            <p:grpSpPr>
              <a:xfrm>
                <a:off x="5843277" y="2746832"/>
                <a:ext cx="4940678" cy="2874069"/>
                <a:chOff x="6763216" y="1508612"/>
                <a:chExt cx="4940678" cy="2874069"/>
              </a:xfrm>
            </p:grpSpPr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15C94789-1E23-43C0-8D44-8231AEFC9366}"/>
                    </a:ext>
                  </a:extLst>
                </p:cNvPr>
                <p:cNvGrpSpPr/>
                <p:nvPr/>
              </p:nvGrpSpPr>
              <p:grpSpPr>
                <a:xfrm>
                  <a:off x="6763216" y="2228145"/>
                  <a:ext cx="4940678" cy="2154536"/>
                  <a:chOff x="6590973" y="2819965"/>
                  <a:chExt cx="4940678" cy="2154536"/>
                </a:xfrm>
              </p:grpSpPr>
              <p:grpSp>
                <p:nvGrpSpPr>
                  <p:cNvPr id="24" name="Group 23">
                    <a:extLst>
                      <a:ext uri="{FF2B5EF4-FFF2-40B4-BE49-F238E27FC236}">
                        <a16:creationId xmlns:a16="http://schemas.microsoft.com/office/drawing/2014/main" id="{1C026C9A-46E7-4326-A661-70FEBFE1479A}"/>
                      </a:ext>
                    </a:extLst>
                  </p:cNvPr>
                  <p:cNvGrpSpPr/>
                  <p:nvPr/>
                </p:nvGrpSpPr>
                <p:grpSpPr>
                  <a:xfrm>
                    <a:off x="6590973" y="2819965"/>
                    <a:ext cx="4940678" cy="722138"/>
                    <a:chOff x="6590973" y="2819965"/>
                    <a:chExt cx="4940678" cy="722138"/>
                  </a:xfrm>
                </p:grpSpPr>
                <p:sp>
                  <p:nvSpPr>
                    <p:cNvPr id="33" name="Rectangle 32">
                      <a:extLst>
                        <a:ext uri="{FF2B5EF4-FFF2-40B4-BE49-F238E27FC236}">
                          <a16:creationId xmlns:a16="http://schemas.microsoft.com/office/drawing/2014/main" id="{0E55C149-38F9-42B0-8113-7C5BABB49E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0973" y="2819965"/>
                      <a:ext cx="4940678" cy="71628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indent="684213"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Global Pandemic: COVID-19</a:t>
                      </a:r>
                    </a:p>
                    <a:p>
                      <a:pPr indent="684213" algn="ctr"/>
                      <a:endParaRPr lang="en-US" sz="500" dirty="0">
                        <a:solidFill>
                          <a:schemeClr val="bg1"/>
                        </a:solidFill>
                      </a:endParaRPr>
                    </a:p>
                    <a:p>
                      <a:pPr indent="684213" algn="ctr"/>
                      <a:r>
                        <a:rPr lang="en-US" sz="1000" dirty="0">
                          <a:solidFill>
                            <a:schemeClr val="bg1"/>
                          </a:solidFill>
                        </a:rPr>
                        <a:t>Supply Chain shortage, travel restrictions, work environment changes</a:t>
                      </a:r>
                    </a:p>
                  </p:txBody>
                </p:sp>
                <p:sp>
                  <p:nvSpPr>
                    <p:cNvPr id="34" name="Pentagon 18">
                      <a:extLst>
                        <a:ext uri="{FF2B5EF4-FFF2-40B4-BE49-F238E27FC236}">
                          <a16:creationId xmlns:a16="http://schemas.microsoft.com/office/drawing/2014/main" id="{0F2092DC-1B64-42E3-B71C-50B5E977D3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0974" y="2819965"/>
                      <a:ext cx="759372" cy="722138"/>
                    </a:xfrm>
                    <a:prstGeom prst="homePlate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5" name="Group 24">
                    <a:extLst>
                      <a:ext uri="{FF2B5EF4-FFF2-40B4-BE49-F238E27FC236}">
                        <a16:creationId xmlns:a16="http://schemas.microsoft.com/office/drawing/2014/main" id="{554E9FA9-26DD-4241-9C69-12B48F087C53}"/>
                      </a:ext>
                    </a:extLst>
                  </p:cNvPr>
                  <p:cNvGrpSpPr/>
                  <p:nvPr/>
                </p:nvGrpSpPr>
                <p:grpSpPr>
                  <a:xfrm>
                    <a:off x="6590973" y="4252363"/>
                    <a:ext cx="4940678" cy="722138"/>
                    <a:chOff x="6590973" y="4252363"/>
                    <a:chExt cx="4940678" cy="722138"/>
                  </a:xfrm>
                </p:grpSpPr>
                <p:sp>
                  <p:nvSpPr>
                    <p:cNvPr id="30" name="Rectangle 29">
                      <a:extLst>
                        <a:ext uri="{FF2B5EF4-FFF2-40B4-BE49-F238E27FC236}">
                          <a16:creationId xmlns:a16="http://schemas.microsoft.com/office/drawing/2014/main" id="{AB850943-5C9D-413B-A643-40616D8F7D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0973" y="4258221"/>
                      <a:ext cx="4940678" cy="71628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indent="684213"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Technology Changes / Offerings</a:t>
                      </a:r>
                      <a:endParaRPr lang="en-US" sz="600" dirty="0">
                        <a:solidFill>
                          <a:schemeClr val="bg1"/>
                        </a:solidFill>
                      </a:endParaRPr>
                    </a:p>
                    <a:p>
                      <a:pPr indent="684213" algn="ctr"/>
                      <a:endParaRPr lang="en-US" sz="500" dirty="0">
                        <a:solidFill>
                          <a:schemeClr val="bg1"/>
                        </a:solidFill>
                      </a:endParaRPr>
                    </a:p>
                    <a:p>
                      <a:pPr indent="684213" algn="ctr"/>
                      <a:r>
                        <a:rPr lang="en-US" sz="1000" dirty="0">
                          <a:solidFill>
                            <a:schemeClr val="bg1"/>
                          </a:solidFill>
                        </a:rPr>
                        <a:t>Changing landscape of available features</a:t>
                      </a:r>
                    </a:p>
                  </p:txBody>
                </p:sp>
                <p:sp>
                  <p:nvSpPr>
                    <p:cNvPr id="31" name="Pentagon 22">
                      <a:extLst>
                        <a:ext uri="{FF2B5EF4-FFF2-40B4-BE49-F238E27FC236}">
                          <a16:creationId xmlns:a16="http://schemas.microsoft.com/office/drawing/2014/main" id="{BFBC0415-4C55-43C7-B43A-7F1E67741E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0976" y="4252363"/>
                      <a:ext cx="759372" cy="722138"/>
                    </a:xfrm>
                    <a:prstGeom prst="homePlate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" name="Group 25">
                    <a:extLst>
                      <a:ext uri="{FF2B5EF4-FFF2-40B4-BE49-F238E27FC236}">
                        <a16:creationId xmlns:a16="http://schemas.microsoft.com/office/drawing/2014/main" id="{A1B0CF1E-C696-4557-9326-E34BFAC049CF}"/>
                      </a:ext>
                    </a:extLst>
                  </p:cNvPr>
                  <p:cNvGrpSpPr/>
                  <p:nvPr/>
                </p:nvGrpSpPr>
                <p:grpSpPr>
                  <a:xfrm>
                    <a:off x="6590973" y="3541779"/>
                    <a:ext cx="4940678" cy="722138"/>
                    <a:chOff x="6590973" y="3541779"/>
                    <a:chExt cx="4940678" cy="722138"/>
                  </a:xfrm>
                </p:grpSpPr>
                <p:sp>
                  <p:nvSpPr>
                    <p:cNvPr id="27" name="Rectangle 26">
                      <a:extLst>
                        <a:ext uri="{FF2B5EF4-FFF2-40B4-BE49-F238E27FC236}">
                          <a16:creationId xmlns:a16="http://schemas.microsoft.com/office/drawing/2014/main" id="{1FAA8CC1-030F-4E71-85E0-FF0653BB10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0973" y="3541941"/>
                      <a:ext cx="4940678" cy="71628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indent="684213"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Resource Availability / Complexity</a:t>
                      </a:r>
                    </a:p>
                    <a:p>
                      <a:pPr indent="684213" algn="ctr"/>
                      <a:endParaRPr lang="en-US" sz="500" dirty="0">
                        <a:solidFill>
                          <a:schemeClr val="bg1"/>
                        </a:solidFill>
                      </a:endParaRPr>
                    </a:p>
                    <a:p>
                      <a:pPr indent="684213" algn="ctr"/>
                      <a:r>
                        <a:rPr lang="en-US" sz="1000" dirty="0">
                          <a:solidFill>
                            <a:schemeClr val="bg1"/>
                          </a:solidFill>
                        </a:rPr>
                        <a:t>Multi-year project, operational responsibilities, knowledge gaps</a:t>
                      </a:r>
                    </a:p>
                  </p:txBody>
                </p:sp>
                <p:sp>
                  <p:nvSpPr>
                    <p:cNvPr id="28" name="Pentagon 21">
                      <a:extLst>
                        <a:ext uri="{FF2B5EF4-FFF2-40B4-BE49-F238E27FC236}">
                          <a16:creationId xmlns:a16="http://schemas.microsoft.com/office/drawing/2014/main" id="{8CC861CA-8E60-4055-A32C-2D59057E3B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0976" y="3541779"/>
                      <a:ext cx="759372" cy="722138"/>
                    </a:xfrm>
                    <a:prstGeom prst="homePlate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0E250433-E44C-4C05-BF69-4AD07DA6897B}"/>
                    </a:ext>
                  </a:extLst>
                </p:cNvPr>
                <p:cNvSpPr/>
                <p:nvPr/>
              </p:nvSpPr>
              <p:spPr>
                <a:xfrm>
                  <a:off x="6763216" y="1514470"/>
                  <a:ext cx="4940675" cy="71628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indent="684213" algn="ctr"/>
                  <a:r>
                    <a:rPr lang="en-US" sz="1600" b="1" dirty="0">
                      <a:solidFill>
                        <a:schemeClr val="bg1"/>
                      </a:solidFill>
                    </a:rPr>
                    <a:t>Organizational Readiness</a:t>
                  </a:r>
                </a:p>
                <a:p>
                  <a:pPr indent="684213" algn="ctr"/>
                  <a:endParaRPr lang="en-US" sz="500" dirty="0">
                    <a:solidFill>
                      <a:schemeClr val="bg1"/>
                    </a:solidFill>
                  </a:endParaRPr>
                </a:p>
                <a:p>
                  <a:pPr indent="684213" algn="ctr"/>
                  <a:r>
                    <a:rPr lang="en-US" sz="1000" dirty="0">
                      <a:solidFill>
                        <a:schemeClr val="bg1"/>
                      </a:solidFill>
                    </a:rPr>
                    <a:t>Overall readiness for large scale change across the enterprise</a:t>
                  </a:r>
                </a:p>
              </p:txBody>
            </p:sp>
            <p:sp>
              <p:nvSpPr>
                <p:cNvPr id="23" name="Pentagon 38">
                  <a:extLst>
                    <a:ext uri="{FF2B5EF4-FFF2-40B4-BE49-F238E27FC236}">
                      <a16:creationId xmlns:a16="http://schemas.microsoft.com/office/drawing/2014/main" id="{E6976C45-D770-4651-B916-810F0CBEB6E5}"/>
                    </a:ext>
                  </a:extLst>
                </p:cNvPr>
                <p:cNvSpPr/>
                <p:nvPr/>
              </p:nvSpPr>
              <p:spPr>
                <a:xfrm>
                  <a:off x="6763217" y="1508612"/>
                  <a:ext cx="759372" cy="722138"/>
                </a:xfrm>
                <a:prstGeom prst="homePlat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ED91FA03-3E00-42C5-BFC0-09AD759BF44B}"/>
                </a:ext>
              </a:extLst>
            </p:cNvPr>
            <p:cNvSpPr/>
            <p:nvPr/>
          </p:nvSpPr>
          <p:spPr>
            <a:xfrm>
              <a:off x="458853" y="5103026"/>
              <a:ext cx="4940677" cy="7162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684213" algn="ctr"/>
              <a:r>
                <a:rPr lang="en-US" sz="1600" b="1" dirty="0">
                  <a:solidFill>
                    <a:schemeClr val="bg1"/>
                  </a:solidFill>
                </a:rPr>
                <a:t>Health System Acquisitions &amp; Growth</a:t>
              </a:r>
            </a:p>
            <a:p>
              <a:pPr indent="684213" algn="ctr"/>
              <a:endParaRPr lang="en-US" sz="500" dirty="0">
                <a:solidFill>
                  <a:schemeClr val="bg1"/>
                </a:solidFill>
              </a:endParaRPr>
            </a:p>
            <a:p>
              <a:pPr indent="685800" algn="ctr"/>
              <a:r>
                <a:rPr lang="en-US" sz="1000" dirty="0">
                  <a:solidFill>
                    <a:schemeClr val="bg1"/>
                  </a:solidFill>
                </a:rPr>
                <a:t>Growth across the enterprise</a:t>
              </a:r>
            </a:p>
          </p:txBody>
        </p:sp>
        <p:sp>
          <p:nvSpPr>
            <p:cNvPr id="60" name="Pentagon 22">
              <a:extLst>
                <a:ext uri="{FF2B5EF4-FFF2-40B4-BE49-F238E27FC236}">
                  <a16:creationId xmlns:a16="http://schemas.microsoft.com/office/drawing/2014/main" id="{88A73FB3-4E77-41F4-97D7-2B13423D6407}"/>
                </a:ext>
              </a:extLst>
            </p:cNvPr>
            <p:cNvSpPr/>
            <p:nvPr/>
          </p:nvSpPr>
          <p:spPr>
            <a:xfrm>
              <a:off x="458856" y="5097168"/>
              <a:ext cx="759372" cy="722138"/>
            </a:xfrm>
            <a:prstGeom prst="homePlat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FA5EAE5-D39A-44F7-AD46-6B2FC0BC7365}"/>
              </a:ext>
            </a:extLst>
          </p:cNvPr>
          <p:cNvGrpSpPr/>
          <p:nvPr/>
        </p:nvGrpSpPr>
        <p:grpSpPr>
          <a:xfrm>
            <a:off x="6669895" y="1687453"/>
            <a:ext cx="5391235" cy="4273617"/>
            <a:chOff x="6341907" y="1710073"/>
            <a:chExt cx="5391235" cy="427361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B8E0C5E4-0F0C-4A79-A6BC-616818E9BB35}"/>
                </a:ext>
              </a:extLst>
            </p:cNvPr>
            <p:cNvGrpSpPr/>
            <p:nvPr/>
          </p:nvGrpSpPr>
          <p:grpSpPr>
            <a:xfrm>
              <a:off x="6341907" y="1710073"/>
              <a:ext cx="5391235" cy="4273617"/>
              <a:chOff x="5617999" y="2223758"/>
              <a:chExt cx="5391235" cy="4273617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8AD74AE7-4027-411E-82A0-DD867D666274}"/>
                  </a:ext>
                </a:extLst>
              </p:cNvPr>
              <p:cNvSpPr/>
              <p:nvPr/>
            </p:nvSpPr>
            <p:spPr>
              <a:xfrm>
                <a:off x="5617999" y="2223758"/>
                <a:ext cx="5391235" cy="4273617"/>
              </a:xfrm>
              <a:prstGeom prst="rect">
                <a:avLst/>
              </a:prstGeom>
              <a:solidFill>
                <a:srgbClr val="1E417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400" b="1" dirty="0"/>
              </a:p>
              <a:p>
                <a:pPr algn="ctr"/>
                <a:r>
                  <a:rPr lang="en-US" sz="2000" b="1" u="sng" dirty="0"/>
                  <a:t>Lessons Learned</a:t>
                </a:r>
                <a:endParaRPr lang="en-US" sz="1600" b="1" u="sng" dirty="0"/>
              </a:p>
            </p:txBody>
          </p: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75A06C0A-97E3-403F-A0E1-56AE5B3B913A}"/>
                  </a:ext>
                </a:extLst>
              </p:cNvPr>
              <p:cNvGrpSpPr/>
              <p:nvPr/>
            </p:nvGrpSpPr>
            <p:grpSpPr>
              <a:xfrm>
                <a:off x="5843277" y="2746832"/>
                <a:ext cx="4940678" cy="2874069"/>
                <a:chOff x="6763216" y="1508612"/>
                <a:chExt cx="4940678" cy="2874069"/>
              </a:xfrm>
            </p:grpSpPr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id="{4BAFAD43-B166-46CC-89C5-82DD562BB15F}"/>
                    </a:ext>
                  </a:extLst>
                </p:cNvPr>
                <p:cNvGrpSpPr/>
                <p:nvPr/>
              </p:nvGrpSpPr>
              <p:grpSpPr>
                <a:xfrm>
                  <a:off x="6763217" y="2228145"/>
                  <a:ext cx="4940677" cy="2154536"/>
                  <a:chOff x="6590974" y="2819965"/>
                  <a:chExt cx="4940677" cy="2154536"/>
                </a:xfrm>
              </p:grpSpPr>
              <p:grpSp>
                <p:nvGrpSpPr>
                  <p:cNvPr id="68" name="Group 67">
                    <a:extLst>
                      <a:ext uri="{FF2B5EF4-FFF2-40B4-BE49-F238E27FC236}">
                        <a16:creationId xmlns:a16="http://schemas.microsoft.com/office/drawing/2014/main" id="{3BDE037D-4EE1-49B0-9CEE-F632A6069BE9}"/>
                      </a:ext>
                    </a:extLst>
                  </p:cNvPr>
                  <p:cNvGrpSpPr/>
                  <p:nvPr/>
                </p:nvGrpSpPr>
                <p:grpSpPr>
                  <a:xfrm>
                    <a:off x="6590974" y="2819965"/>
                    <a:ext cx="4940677" cy="722138"/>
                    <a:chOff x="6590974" y="2819965"/>
                    <a:chExt cx="4940677" cy="722138"/>
                  </a:xfrm>
                </p:grpSpPr>
                <p:sp>
                  <p:nvSpPr>
                    <p:cNvPr id="76" name="Rectangle 75">
                      <a:extLst>
                        <a:ext uri="{FF2B5EF4-FFF2-40B4-BE49-F238E27FC236}">
                          <a16:creationId xmlns:a16="http://schemas.microsoft.com/office/drawing/2014/main" id="{03C7AF67-77AF-4E65-B628-504776E064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0975" y="2819965"/>
                      <a:ext cx="4940676" cy="71628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indent="684213"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Cultural Shift to Adopt Design</a:t>
                      </a:r>
                    </a:p>
                    <a:p>
                      <a:pPr algn="ctr"/>
                      <a:endParaRPr lang="en-US" sz="500" dirty="0">
                        <a:solidFill>
                          <a:schemeClr val="bg1"/>
                        </a:solidFill>
                      </a:endParaRPr>
                    </a:p>
                    <a:p>
                      <a:pPr indent="684213" algn="ctr"/>
                      <a:r>
                        <a:rPr lang="en-US" sz="1000" dirty="0">
                          <a:solidFill>
                            <a:schemeClr val="bg1"/>
                          </a:solidFill>
                        </a:rPr>
                        <a:t>Adherence to updated policies, cloud technology environment</a:t>
                      </a:r>
                    </a:p>
                  </p:txBody>
                </p:sp>
                <p:sp>
                  <p:nvSpPr>
                    <p:cNvPr id="77" name="Pentagon 18">
                      <a:extLst>
                        <a:ext uri="{FF2B5EF4-FFF2-40B4-BE49-F238E27FC236}">
                          <a16:creationId xmlns:a16="http://schemas.microsoft.com/office/drawing/2014/main" id="{DDDDC0DC-82C4-4D33-B5AB-1C461F143A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0974" y="2819965"/>
                      <a:ext cx="759372" cy="722138"/>
                    </a:xfrm>
                    <a:prstGeom prst="homePlate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9" name="Group 68">
                    <a:extLst>
                      <a:ext uri="{FF2B5EF4-FFF2-40B4-BE49-F238E27FC236}">
                        <a16:creationId xmlns:a16="http://schemas.microsoft.com/office/drawing/2014/main" id="{753F171A-0677-477C-9DC2-3AB746E00909}"/>
                      </a:ext>
                    </a:extLst>
                  </p:cNvPr>
                  <p:cNvGrpSpPr/>
                  <p:nvPr/>
                </p:nvGrpSpPr>
                <p:grpSpPr>
                  <a:xfrm>
                    <a:off x="6590975" y="4252363"/>
                    <a:ext cx="4940676" cy="722138"/>
                    <a:chOff x="6590975" y="4252363"/>
                    <a:chExt cx="4940676" cy="722138"/>
                  </a:xfrm>
                </p:grpSpPr>
                <p:sp>
                  <p:nvSpPr>
                    <p:cNvPr id="74" name="Rectangle 73">
                      <a:extLst>
                        <a:ext uri="{FF2B5EF4-FFF2-40B4-BE49-F238E27FC236}">
                          <a16:creationId xmlns:a16="http://schemas.microsoft.com/office/drawing/2014/main" id="{D7BA2B88-60A5-4E8D-9A32-B79850F3CA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0975" y="4258221"/>
                      <a:ext cx="4940676" cy="71628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indent="684213"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Scope Management and Change Control</a:t>
                      </a:r>
                    </a:p>
                    <a:p>
                      <a:pPr algn="ctr"/>
                      <a:endParaRPr lang="en-US" sz="500" dirty="0">
                        <a:solidFill>
                          <a:schemeClr val="bg1"/>
                        </a:solidFill>
                      </a:endParaRPr>
                    </a:p>
                    <a:p>
                      <a:pPr indent="684213" algn="ctr"/>
                      <a:r>
                        <a:rPr lang="en-US" sz="1000" dirty="0">
                          <a:solidFill>
                            <a:schemeClr val="bg1"/>
                          </a:solidFill>
                        </a:rPr>
                        <a:t>Technology continuously evolves, scope must be managed via proper change controls to decrease scope creep </a:t>
                      </a:r>
                    </a:p>
                  </p:txBody>
                </p:sp>
                <p:sp>
                  <p:nvSpPr>
                    <p:cNvPr id="75" name="Pentagon 22">
                      <a:extLst>
                        <a:ext uri="{FF2B5EF4-FFF2-40B4-BE49-F238E27FC236}">
                          <a16:creationId xmlns:a16="http://schemas.microsoft.com/office/drawing/2014/main" id="{618E285E-CA24-45C3-8074-5D901868D7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0976" y="4252363"/>
                      <a:ext cx="759372" cy="722138"/>
                    </a:xfrm>
                    <a:prstGeom prst="homePlate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0" name="Group 69">
                    <a:extLst>
                      <a:ext uri="{FF2B5EF4-FFF2-40B4-BE49-F238E27FC236}">
                        <a16:creationId xmlns:a16="http://schemas.microsoft.com/office/drawing/2014/main" id="{FE7CBBDF-8AEA-446B-BFAB-2A4F106C965C}"/>
                      </a:ext>
                    </a:extLst>
                  </p:cNvPr>
                  <p:cNvGrpSpPr/>
                  <p:nvPr/>
                </p:nvGrpSpPr>
                <p:grpSpPr>
                  <a:xfrm>
                    <a:off x="6590975" y="3541779"/>
                    <a:ext cx="4940676" cy="722138"/>
                    <a:chOff x="6590975" y="3541779"/>
                    <a:chExt cx="4940676" cy="722138"/>
                  </a:xfrm>
                </p:grpSpPr>
                <p:sp>
                  <p:nvSpPr>
                    <p:cNvPr id="71" name="Rectangle 70">
                      <a:extLst>
                        <a:ext uri="{FF2B5EF4-FFF2-40B4-BE49-F238E27FC236}">
                          <a16:creationId xmlns:a16="http://schemas.microsoft.com/office/drawing/2014/main" id="{43F198C5-964E-4506-9542-46BD828E7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0975" y="3541941"/>
                      <a:ext cx="4940676" cy="71628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indent="684213"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Dedicated Project Resources</a:t>
                      </a:r>
                    </a:p>
                    <a:p>
                      <a:pPr algn="ctr"/>
                      <a:endParaRPr lang="en-US" sz="500" dirty="0">
                        <a:solidFill>
                          <a:schemeClr val="bg1"/>
                        </a:solidFill>
                      </a:endParaRPr>
                    </a:p>
                    <a:p>
                      <a:pPr indent="684213" algn="ctr"/>
                      <a:r>
                        <a:rPr lang="en-US" sz="1000" dirty="0">
                          <a:solidFill>
                            <a:schemeClr val="bg1"/>
                          </a:solidFill>
                        </a:rPr>
                        <a:t>Internal and external resources dedicated to the project are imperative</a:t>
                      </a:r>
                    </a:p>
                  </p:txBody>
                </p:sp>
                <p:sp>
                  <p:nvSpPr>
                    <p:cNvPr id="72" name="Pentagon 21">
                      <a:extLst>
                        <a:ext uri="{FF2B5EF4-FFF2-40B4-BE49-F238E27FC236}">
                          <a16:creationId xmlns:a16="http://schemas.microsoft.com/office/drawing/2014/main" id="{295DC901-F10C-45D0-A745-59F4D8091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0976" y="3541779"/>
                      <a:ext cx="759372" cy="722138"/>
                    </a:xfrm>
                    <a:prstGeom prst="homePlate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E7AC6D88-A583-4AF0-91A7-C70A57B8E5F9}"/>
                    </a:ext>
                  </a:extLst>
                </p:cNvPr>
                <p:cNvSpPr/>
                <p:nvPr/>
              </p:nvSpPr>
              <p:spPr>
                <a:xfrm>
                  <a:off x="6763216" y="1514470"/>
                  <a:ext cx="4940676" cy="71628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indent="684213" algn="ctr"/>
                  <a:r>
                    <a:rPr lang="en-US" sz="1600" b="1" dirty="0">
                      <a:solidFill>
                        <a:schemeClr val="bg1"/>
                      </a:solidFill>
                    </a:rPr>
                    <a:t>Organizational Change Management</a:t>
                  </a:r>
                </a:p>
                <a:p>
                  <a:pPr indent="684213" algn="ctr"/>
                  <a:endParaRPr lang="en-US" sz="500" dirty="0">
                    <a:solidFill>
                      <a:schemeClr val="bg1"/>
                    </a:solidFill>
                  </a:endParaRPr>
                </a:p>
                <a:p>
                  <a:pPr indent="684213" algn="ctr"/>
                  <a:r>
                    <a:rPr lang="en-US" sz="1000" dirty="0">
                      <a:solidFill>
                        <a:schemeClr val="bg1"/>
                      </a:solidFill>
                    </a:rPr>
                    <a:t>Frequent communication &amp; key stakeholder involvement is necessary– resistance to change can be high</a:t>
                  </a:r>
                </a:p>
              </p:txBody>
            </p:sp>
            <p:sp>
              <p:nvSpPr>
                <p:cNvPr id="67" name="Pentagon 38">
                  <a:extLst>
                    <a:ext uri="{FF2B5EF4-FFF2-40B4-BE49-F238E27FC236}">
                      <a16:creationId xmlns:a16="http://schemas.microsoft.com/office/drawing/2014/main" id="{C9106835-D7A5-46DF-8510-1E5AD07C6AB8}"/>
                    </a:ext>
                  </a:extLst>
                </p:cNvPr>
                <p:cNvSpPr/>
                <p:nvPr/>
              </p:nvSpPr>
              <p:spPr>
                <a:xfrm>
                  <a:off x="6763217" y="1508612"/>
                  <a:ext cx="759372" cy="722138"/>
                </a:xfrm>
                <a:prstGeom prst="homePlat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E18E1F02-6B8E-4102-BFBF-8D2E82B2541A}"/>
                </a:ext>
              </a:extLst>
            </p:cNvPr>
            <p:cNvSpPr/>
            <p:nvPr/>
          </p:nvSpPr>
          <p:spPr>
            <a:xfrm>
              <a:off x="6567185" y="5103027"/>
              <a:ext cx="4940676" cy="7162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684213" algn="ctr"/>
              <a:r>
                <a:rPr lang="en-US" sz="1600" b="1" dirty="0">
                  <a:solidFill>
                    <a:schemeClr val="bg1"/>
                  </a:solidFill>
                </a:rPr>
                <a:t>Monitoring as a Top Priority</a:t>
              </a:r>
            </a:p>
            <a:p>
              <a:pPr indent="684213" algn="ctr"/>
              <a:endParaRPr lang="en-US" sz="500" b="1" dirty="0">
                <a:solidFill>
                  <a:schemeClr val="bg1"/>
                </a:solidFill>
              </a:endParaRPr>
            </a:p>
            <a:p>
              <a:pPr indent="684213" algn="ctr"/>
              <a:r>
                <a:rPr lang="en-US" sz="1000" dirty="0">
                  <a:solidFill>
                    <a:schemeClr val="bg1"/>
                  </a:solidFill>
                </a:rPr>
                <a:t>Operational and End User reports/dashboards/controls should be considered a top priority for go-live, inclusive of data validation</a:t>
              </a:r>
            </a:p>
          </p:txBody>
        </p:sp>
        <p:sp>
          <p:nvSpPr>
            <p:cNvPr id="80" name="Pentagon 22">
              <a:extLst>
                <a:ext uri="{FF2B5EF4-FFF2-40B4-BE49-F238E27FC236}">
                  <a16:creationId xmlns:a16="http://schemas.microsoft.com/office/drawing/2014/main" id="{701C8ED4-16E0-40FB-BC37-77DD8D8EEB5C}"/>
                </a:ext>
              </a:extLst>
            </p:cNvPr>
            <p:cNvSpPr/>
            <p:nvPr/>
          </p:nvSpPr>
          <p:spPr>
            <a:xfrm>
              <a:off x="6567186" y="5097169"/>
              <a:ext cx="759372" cy="722138"/>
            </a:xfrm>
            <a:prstGeom prst="homePlat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Graphic 9" descr="Handshake">
            <a:extLst>
              <a:ext uri="{FF2B5EF4-FFF2-40B4-BE49-F238E27FC236}">
                <a16:creationId xmlns:a16="http://schemas.microsoft.com/office/drawing/2014/main" id="{B1A883B9-7591-4D4C-8C7C-24E3EB4E40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23373" y="3987597"/>
            <a:ext cx="914400" cy="914400"/>
          </a:xfrm>
          <a:prstGeom prst="rect">
            <a:avLst/>
          </a:prstGeom>
        </p:spPr>
      </p:pic>
      <p:pic>
        <p:nvPicPr>
          <p:cNvPr id="12" name="Graphic 11" descr="Syncing cloud">
            <a:extLst>
              <a:ext uri="{FF2B5EF4-FFF2-40B4-BE49-F238E27FC236}">
                <a16:creationId xmlns:a16="http://schemas.microsoft.com/office/drawing/2014/main" id="{94B7025E-9B8C-427F-A0F6-67B159EE50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23373" y="3155246"/>
            <a:ext cx="914400" cy="914400"/>
          </a:xfrm>
          <a:prstGeom prst="rect">
            <a:avLst/>
          </a:prstGeom>
        </p:spPr>
      </p:pic>
      <p:pic>
        <p:nvPicPr>
          <p:cNvPr id="14" name="Graphic 13" descr="Users">
            <a:extLst>
              <a:ext uri="{FF2B5EF4-FFF2-40B4-BE49-F238E27FC236}">
                <a16:creationId xmlns:a16="http://schemas.microsoft.com/office/drawing/2014/main" id="{221899EF-81FF-49D6-9B81-33E2983A68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23373" y="2322895"/>
            <a:ext cx="914400" cy="914400"/>
          </a:xfrm>
          <a:prstGeom prst="rect">
            <a:avLst/>
          </a:prstGeom>
        </p:spPr>
      </p:pic>
      <p:pic>
        <p:nvPicPr>
          <p:cNvPr id="16" name="Graphic 15" descr="Lightbulb and gear">
            <a:extLst>
              <a:ext uri="{FF2B5EF4-FFF2-40B4-BE49-F238E27FC236}">
                <a16:creationId xmlns:a16="http://schemas.microsoft.com/office/drawing/2014/main" id="{7759A75A-8E9B-4916-899C-20AA433E1D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23373" y="481994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68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FCBCFBF-4C5F-472E-A1C3-073BF8D71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Penn State Health - Executing on Strategic Initiatives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01595-A784-4ADC-BEA5-592E43DD55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B8EE49-A013-DB49-8D28-32B8575E16C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9E4132A1-E0D2-4495-8F37-C36C7781BA5C}"/>
              </a:ext>
            </a:extLst>
          </p:cNvPr>
          <p:cNvSpPr txBox="1">
            <a:spLocks/>
          </p:cNvSpPr>
          <p:nvPr/>
        </p:nvSpPr>
        <p:spPr>
          <a:xfrm>
            <a:off x="10845567" y="5441951"/>
            <a:ext cx="35583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DB8EE49-A013-DB49-8D28-32B8575E16C7}" type="slidenum">
              <a:rPr lang="en-US" b="1" smtClean="0">
                <a:solidFill>
                  <a:prstClr val="white"/>
                </a:solidFill>
                <a:latin typeface="Calibri" panose="020F0502020204030204"/>
              </a:rPr>
              <a:pPr>
                <a:defRPr/>
              </a:pPr>
              <a:t>2</a:t>
            </a:fld>
            <a:endParaRPr lang="en-US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Right Arrow 5">
            <a:extLst>
              <a:ext uri="{FF2B5EF4-FFF2-40B4-BE49-F238E27FC236}">
                <a16:creationId xmlns:a16="http://schemas.microsoft.com/office/drawing/2014/main" id="{D9F9B806-916C-4EF6-B146-0EF150DDF430}"/>
              </a:ext>
            </a:extLst>
          </p:cNvPr>
          <p:cNvSpPr/>
          <p:nvPr/>
        </p:nvSpPr>
        <p:spPr bwMode="auto">
          <a:xfrm>
            <a:off x="619114" y="2646178"/>
            <a:ext cx="11108221" cy="640080"/>
          </a:xfrm>
          <a:prstGeom prst="rightArrow">
            <a:avLst/>
          </a:prstGeom>
          <a:solidFill>
            <a:srgbClr val="002D62"/>
          </a:solidFill>
          <a:ln w="9525" cap="flat" cmpd="sng" algn="ctr">
            <a:solidFill>
              <a:srgbClr val="002D6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803ACDE-377B-4B16-98BA-B8DC2E936DE2}"/>
              </a:ext>
            </a:extLst>
          </p:cNvPr>
          <p:cNvCxnSpPr/>
          <p:nvPr/>
        </p:nvCxnSpPr>
        <p:spPr bwMode="auto">
          <a:xfrm flipV="1">
            <a:off x="1496903" y="2814019"/>
            <a:ext cx="0" cy="301752"/>
          </a:xfrm>
          <a:prstGeom prst="line">
            <a:avLst/>
          </a:prstGeom>
          <a:solidFill>
            <a:srgbClr val="A50021"/>
          </a:solidFill>
          <a:ln w="28575" cap="flat" cmpd="sng" algn="ctr">
            <a:solidFill>
              <a:srgbClr val="568AB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FB0DCE3-9C2B-4871-BA12-E03859BED06E}"/>
              </a:ext>
            </a:extLst>
          </p:cNvPr>
          <p:cNvCxnSpPr/>
          <p:nvPr/>
        </p:nvCxnSpPr>
        <p:spPr bwMode="auto">
          <a:xfrm flipV="1">
            <a:off x="2140189" y="2814019"/>
            <a:ext cx="0" cy="301752"/>
          </a:xfrm>
          <a:prstGeom prst="line">
            <a:avLst/>
          </a:prstGeom>
          <a:solidFill>
            <a:srgbClr val="A50021"/>
          </a:solidFill>
          <a:ln w="28575" cap="flat" cmpd="sng" algn="ctr">
            <a:solidFill>
              <a:srgbClr val="568AB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0DCEFF7-038A-43CA-9F35-DEB109340DD0}"/>
              </a:ext>
            </a:extLst>
          </p:cNvPr>
          <p:cNvCxnSpPr/>
          <p:nvPr/>
        </p:nvCxnSpPr>
        <p:spPr bwMode="auto">
          <a:xfrm flipV="1">
            <a:off x="2711102" y="2814019"/>
            <a:ext cx="0" cy="301752"/>
          </a:xfrm>
          <a:prstGeom prst="line">
            <a:avLst/>
          </a:prstGeom>
          <a:solidFill>
            <a:srgbClr val="A50021"/>
          </a:solidFill>
          <a:ln w="28575" cap="flat" cmpd="sng" algn="ctr">
            <a:solidFill>
              <a:srgbClr val="568AB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65A5047-B2AE-43A3-9C26-A94DC93EADF6}"/>
              </a:ext>
            </a:extLst>
          </p:cNvPr>
          <p:cNvCxnSpPr/>
          <p:nvPr/>
        </p:nvCxnSpPr>
        <p:spPr bwMode="auto">
          <a:xfrm flipV="1">
            <a:off x="6281786" y="2814019"/>
            <a:ext cx="0" cy="301752"/>
          </a:xfrm>
          <a:prstGeom prst="line">
            <a:avLst/>
          </a:prstGeom>
          <a:solidFill>
            <a:srgbClr val="A50021"/>
          </a:solidFill>
          <a:ln w="28575" cap="flat" cmpd="sng" algn="ctr">
            <a:solidFill>
              <a:srgbClr val="568AB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FEBAFC3-1FB3-4EF6-9396-9A7BF2274D56}"/>
              </a:ext>
            </a:extLst>
          </p:cNvPr>
          <p:cNvSpPr/>
          <p:nvPr/>
        </p:nvSpPr>
        <p:spPr bwMode="gray">
          <a:xfrm>
            <a:off x="609774" y="1062725"/>
            <a:ext cx="872021" cy="1463040"/>
          </a:xfrm>
          <a:prstGeom prst="rect">
            <a:avLst/>
          </a:prstGeom>
          <a:solidFill>
            <a:schemeClr val="bg2">
              <a:lumMod val="40000"/>
              <a:lumOff val="60000"/>
              <a:alpha val="42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4572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463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2014</a:t>
            </a:r>
          </a:p>
          <a:p>
            <a:pPr marL="0" marR="0" lvl="0" indent="0" algn="ctr" defTabSz="1463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Formation of new 501(c)(3), PSH, to serve as parent organization for healthcare activities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293C2FF-77B8-4D7E-B9F8-E4E766E7C6F9}"/>
              </a:ext>
            </a:extLst>
          </p:cNvPr>
          <p:cNvSpPr/>
          <p:nvPr/>
        </p:nvSpPr>
        <p:spPr bwMode="gray">
          <a:xfrm>
            <a:off x="1531416" y="1062725"/>
            <a:ext cx="857344" cy="1463040"/>
          </a:xfrm>
          <a:prstGeom prst="rect">
            <a:avLst/>
          </a:prstGeom>
          <a:solidFill>
            <a:srgbClr val="92D050">
              <a:alpha val="42000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4572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463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July 2015</a:t>
            </a:r>
          </a:p>
          <a:p>
            <a:pPr marL="0" marR="0" lvl="0" indent="0" algn="ctr" defTabSz="1463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PSH becomes sole corporate member of PSH St. Joseph (Berks County)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9BC66A9-7A26-4D07-88B6-E02B01000009}"/>
              </a:ext>
            </a:extLst>
          </p:cNvPr>
          <p:cNvSpPr/>
          <p:nvPr/>
        </p:nvSpPr>
        <p:spPr bwMode="gray">
          <a:xfrm>
            <a:off x="2414933" y="1062725"/>
            <a:ext cx="1219977" cy="1463040"/>
          </a:xfrm>
          <a:prstGeom prst="rect">
            <a:avLst/>
          </a:prstGeom>
          <a:solidFill>
            <a:schemeClr val="bg2">
              <a:lumMod val="40000"/>
              <a:lumOff val="60000"/>
              <a:alpha val="42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4572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463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April 2017</a:t>
            </a:r>
          </a:p>
          <a:p>
            <a:pPr marL="0" marR="0" lvl="0" indent="0" algn="ctr" defTabSz="1463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Strategic partnership with Physicians Alliance, Ltd. (“PAL”), largest independent physician practice in Lancaster.  Partnership increased number of employed physicians and advanced practitioners by 98 (closed in October 2017)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749B8F7-C20C-4BDD-B90C-98AC7E01C782}"/>
              </a:ext>
            </a:extLst>
          </p:cNvPr>
          <p:cNvSpPr/>
          <p:nvPr/>
        </p:nvSpPr>
        <p:spPr bwMode="gray">
          <a:xfrm>
            <a:off x="3665034" y="1064316"/>
            <a:ext cx="1038143" cy="1463040"/>
          </a:xfrm>
          <a:prstGeom prst="rect">
            <a:avLst/>
          </a:prstGeom>
          <a:solidFill>
            <a:srgbClr val="92D050">
              <a:alpha val="42000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4572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463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Oct. 2017</a:t>
            </a:r>
          </a:p>
          <a:p>
            <a:pPr marL="0" marR="0" lvl="0" indent="0" algn="ctr" defTabSz="1463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Establishment of Hampden Medical Center, LLC, whose purpose was to acquire property in Cumberland County for future site of acute care facility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A5F675A-B3FD-4E4D-83C2-A655DE5615FE}"/>
              </a:ext>
            </a:extLst>
          </p:cNvPr>
          <p:cNvSpPr/>
          <p:nvPr/>
        </p:nvSpPr>
        <p:spPr bwMode="gray">
          <a:xfrm>
            <a:off x="4731088" y="1061553"/>
            <a:ext cx="1104854" cy="1463040"/>
          </a:xfrm>
          <a:prstGeom prst="rect">
            <a:avLst/>
          </a:prstGeom>
          <a:solidFill>
            <a:schemeClr val="bg2">
              <a:lumMod val="40000"/>
              <a:lumOff val="60000"/>
              <a:alpha val="42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4572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463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Dec. 2017</a:t>
            </a:r>
          </a:p>
          <a:p>
            <a:pPr marL="0" marR="0" lvl="0" indent="0" algn="ctr" defTabSz="1463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Highmark Health acquires minority interest in PSH pursuant to Affiliation Agreement, thus forming integrated model to facilitate creation of value-based community care network in Central PA.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7AA448-9F26-490D-B93E-A5EE82AB88CB}"/>
              </a:ext>
            </a:extLst>
          </p:cNvPr>
          <p:cNvSpPr/>
          <p:nvPr/>
        </p:nvSpPr>
        <p:spPr bwMode="gray">
          <a:xfrm>
            <a:off x="5878445" y="1052305"/>
            <a:ext cx="970922" cy="1463040"/>
          </a:xfrm>
          <a:prstGeom prst="rect">
            <a:avLst/>
          </a:prstGeom>
          <a:solidFill>
            <a:srgbClr val="92D050">
              <a:alpha val="42000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4572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463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March 2018</a:t>
            </a:r>
          </a:p>
          <a:p>
            <a:pPr marL="0" marR="0" lvl="0" indent="0" algn="ctr" defTabSz="1463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Establishment of LPADC, Inc., whose purpose was to acquire property in Lancaster County for future site of acute care facility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BC521FA-4601-4160-9051-4BD99DF0127E}"/>
              </a:ext>
            </a:extLst>
          </p:cNvPr>
          <p:cNvSpPr/>
          <p:nvPr/>
        </p:nvSpPr>
        <p:spPr bwMode="gray">
          <a:xfrm>
            <a:off x="6909722" y="1061553"/>
            <a:ext cx="1055435" cy="1463040"/>
          </a:xfrm>
          <a:prstGeom prst="rect">
            <a:avLst/>
          </a:prstGeom>
          <a:solidFill>
            <a:schemeClr val="bg2">
              <a:lumMod val="40000"/>
              <a:lumOff val="60000"/>
              <a:alpha val="42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4572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463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2018</a:t>
            </a:r>
          </a:p>
          <a:p>
            <a:pPr marL="0" marR="0" lvl="0" indent="0" algn="ctr" defTabSz="1463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PSH acquired assets of and employed physicians that in total provided over $80 million in revenue and increased providers by 54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90D605E-7D6C-4C9C-BAA0-03863609EFD0}"/>
              </a:ext>
            </a:extLst>
          </p:cNvPr>
          <p:cNvCxnSpPr/>
          <p:nvPr/>
        </p:nvCxnSpPr>
        <p:spPr bwMode="auto">
          <a:xfrm flipV="1">
            <a:off x="807574" y="2814019"/>
            <a:ext cx="0" cy="301752"/>
          </a:xfrm>
          <a:prstGeom prst="line">
            <a:avLst/>
          </a:prstGeom>
          <a:solidFill>
            <a:srgbClr val="A50021"/>
          </a:solidFill>
          <a:ln w="28575" cap="flat" cmpd="sng" algn="ctr">
            <a:solidFill>
              <a:srgbClr val="568AB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973B9C87-5400-4C63-9F09-90666B8A71EC}"/>
              </a:ext>
            </a:extLst>
          </p:cNvPr>
          <p:cNvSpPr/>
          <p:nvPr/>
        </p:nvSpPr>
        <p:spPr bwMode="gray">
          <a:xfrm>
            <a:off x="493788" y="3115551"/>
            <a:ext cx="547007" cy="2857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463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2014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670DDF5-D4D4-4D37-A59E-8877F8657D0B}"/>
              </a:ext>
            </a:extLst>
          </p:cNvPr>
          <p:cNvSpPr/>
          <p:nvPr/>
        </p:nvSpPr>
        <p:spPr bwMode="gray">
          <a:xfrm>
            <a:off x="5982146" y="3115551"/>
            <a:ext cx="547007" cy="2857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463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2018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C7E6CAC-7E9B-4F54-BE04-563B4AD8C73A}"/>
              </a:ext>
            </a:extLst>
          </p:cNvPr>
          <p:cNvSpPr/>
          <p:nvPr/>
        </p:nvSpPr>
        <p:spPr bwMode="gray">
          <a:xfrm>
            <a:off x="2407977" y="3115551"/>
            <a:ext cx="547007" cy="2857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463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2017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248A237-769B-4909-8E58-CAAB66AC057C}"/>
              </a:ext>
            </a:extLst>
          </p:cNvPr>
          <p:cNvSpPr/>
          <p:nvPr/>
        </p:nvSpPr>
        <p:spPr bwMode="gray">
          <a:xfrm>
            <a:off x="1822549" y="3115551"/>
            <a:ext cx="547007" cy="2857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463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2016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BE83547-6B13-4F8C-8B8A-C5534CAEEB09}"/>
              </a:ext>
            </a:extLst>
          </p:cNvPr>
          <p:cNvSpPr/>
          <p:nvPr/>
        </p:nvSpPr>
        <p:spPr bwMode="gray">
          <a:xfrm>
            <a:off x="1184478" y="3115551"/>
            <a:ext cx="547007" cy="2857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463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2015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985E8A1-60F2-4601-ABB6-147D6324B849}"/>
              </a:ext>
            </a:extLst>
          </p:cNvPr>
          <p:cNvCxnSpPr/>
          <p:nvPr/>
        </p:nvCxnSpPr>
        <p:spPr>
          <a:xfrm flipH="1">
            <a:off x="5908593" y="2535012"/>
            <a:ext cx="1" cy="292608"/>
          </a:xfrm>
          <a:prstGeom prst="line">
            <a:avLst/>
          </a:prstGeom>
          <a:ln w="12700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77">
            <a:extLst>
              <a:ext uri="{FF2B5EF4-FFF2-40B4-BE49-F238E27FC236}">
                <a16:creationId xmlns:a16="http://schemas.microsoft.com/office/drawing/2014/main" id="{BFEC8ED5-34D1-43E6-B7CD-3530E9037B55}"/>
              </a:ext>
            </a:extLst>
          </p:cNvPr>
          <p:cNvCxnSpPr>
            <a:stCxn id="19" idx="2"/>
            <a:endCxn id="31" idx="0"/>
          </p:cNvCxnSpPr>
          <p:nvPr/>
        </p:nvCxnSpPr>
        <p:spPr>
          <a:xfrm rot="16200000" flipH="1">
            <a:off x="4683086" y="2028375"/>
            <a:ext cx="297583" cy="1295543"/>
          </a:xfrm>
          <a:prstGeom prst="bentConnector3">
            <a:avLst>
              <a:gd name="adj1" fmla="val 50000"/>
            </a:avLst>
          </a:prstGeom>
          <a:ln w="12700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2335730-4A46-4D91-83AA-E42592FA3815}"/>
              </a:ext>
            </a:extLst>
          </p:cNvPr>
          <p:cNvSpPr txBox="1"/>
          <p:nvPr/>
        </p:nvSpPr>
        <p:spPr>
          <a:xfrm>
            <a:off x="5381628" y="2824939"/>
            <a:ext cx="1960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949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</a:t>
            </a:r>
          </a:p>
        </p:txBody>
      </p:sp>
      <p:sp>
        <p:nvSpPr>
          <p:cNvPr id="32" name="Right Arrow 5">
            <a:extLst>
              <a:ext uri="{FF2B5EF4-FFF2-40B4-BE49-F238E27FC236}">
                <a16:creationId xmlns:a16="http://schemas.microsoft.com/office/drawing/2014/main" id="{C724A32D-A3FC-42AE-B9E7-7EF2E7989838}"/>
              </a:ext>
            </a:extLst>
          </p:cNvPr>
          <p:cNvSpPr/>
          <p:nvPr/>
        </p:nvSpPr>
        <p:spPr bwMode="auto">
          <a:xfrm>
            <a:off x="680070" y="5258142"/>
            <a:ext cx="10505700" cy="640080"/>
          </a:xfrm>
          <a:prstGeom prst="rightArrow">
            <a:avLst/>
          </a:prstGeom>
          <a:solidFill>
            <a:srgbClr val="002D62"/>
          </a:solidFill>
          <a:ln w="9525" cap="flat" cmpd="sng" algn="ctr">
            <a:solidFill>
              <a:srgbClr val="002D6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2E46725-04EA-408B-B940-EDC731D8BB43}"/>
              </a:ext>
            </a:extLst>
          </p:cNvPr>
          <p:cNvSpPr/>
          <p:nvPr/>
        </p:nvSpPr>
        <p:spPr bwMode="gray">
          <a:xfrm>
            <a:off x="8005602" y="1061553"/>
            <a:ext cx="1043844" cy="1463040"/>
          </a:xfrm>
          <a:prstGeom prst="rect">
            <a:avLst/>
          </a:prstGeom>
          <a:solidFill>
            <a:srgbClr val="92D050">
              <a:alpha val="42000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4572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463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March 2019</a:t>
            </a:r>
          </a:p>
          <a:p>
            <a:pPr marL="0" marR="0" lvl="0" indent="0" algn="ctr" defTabSz="1463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PSH commences construction of PSH Hampden Medical Center in Harrisburg (Cumberland County).  Total costs ~$330M.  Once constructed will be 300K SF, 108 bed, 3 story acute care facility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EF948AF-1807-4B12-8D14-24D7100419E3}"/>
              </a:ext>
            </a:extLst>
          </p:cNvPr>
          <p:cNvSpPr/>
          <p:nvPr/>
        </p:nvSpPr>
        <p:spPr bwMode="gray">
          <a:xfrm>
            <a:off x="9092117" y="1070860"/>
            <a:ext cx="1029424" cy="1452381"/>
          </a:xfrm>
          <a:prstGeom prst="rect">
            <a:avLst/>
          </a:prstGeom>
          <a:solidFill>
            <a:srgbClr val="92D050">
              <a:alpha val="42000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4572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463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July 2019</a:t>
            </a:r>
          </a:p>
          <a:p>
            <a:pPr marL="0" marR="0" lvl="0" indent="0" algn="ctr" defTabSz="1463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PSH announced plans to construct PSH Lancaster Medical Center (~$400M project costs), which is expected to be acute care hospital located on 30 acres in Lancaster County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C051EAE-D9B5-456C-A998-139E19F41844}"/>
              </a:ext>
            </a:extLst>
          </p:cNvPr>
          <p:cNvSpPr/>
          <p:nvPr/>
        </p:nvSpPr>
        <p:spPr bwMode="gray">
          <a:xfrm>
            <a:off x="10157726" y="1070860"/>
            <a:ext cx="689298" cy="1452381"/>
          </a:xfrm>
          <a:prstGeom prst="rect">
            <a:avLst/>
          </a:prstGeom>
          <a:solidFill>
            <a:schemeClr val="bg2">
              <a:lumMod val="40000"/>
              <a:lumOff val="60000"/>
              <a:alpha val="42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4572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463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Sept. 2019</a:t>
            </a:r>
          </a:p>
          <a:p>
            <a:pPr marL="0" marR="0" lvl="0" indent="0" algn="ctr" defTabSz="1463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PSH became network provider for Geisinger Health Plan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92DDB3D-7DA3-4D2E-A81D-E2FA31FE7146}"/>
              </a:ext>
            </a:extLst>
          </p:cNvPr>
          <p:cNvSpPr/>
          <p:nvPr/>
        </p:nvSpPr>
        <p:spPr bwMode="gray">
          <a:xfrm>
            <a:off x="10895198" y="1070860"/>
            <a:ext cx="717144" cy="1444485"/>
          </a:xfrm>
          <a:prstGeom prst="rect">
            <a:avLst/>
          </a:prstGeom>
          <a:solidFill>
            <a:schemeClr val="tx1">
              <a:lumMod val="25000"/>
              <a:lumOff val="75000"/>
              <a:alpha val="42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4572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463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Oct. 2019</a:t>
            </a:r>
          </a:p>
          <a:p>
            <a:pPr marL="0" marR="0" lvl="0" indent="0" algn="ctr" defTabSz="1463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Issuance of $422M in tax-exempt and taxable bonds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E6EA72B-90E2-45F7-907B-F6BB5F9A5EA8}"/>
              </a:ext>
            </a:extLst>
          </p:cNvPr>
          <p:cNvSpPr/>
          <p:nvPr/>
        </p:nvSpPr>
        <p:spPr bwMode="gray">
          <a:xfrm>
            <a:off x="614666" y="3580169"/>
            <a:ext cx="720744" cy="1554480"/>
          </a:xfrm>
          <a:prstGeom prst="rect">
            <a:avLst/>
          </a:prstGeom>
          <a:solidFill>
            <a:schemeClr val="bg2">
              <a:lumMod val="40000"/>
              <a:lumOff val="60000"/>
              <a:alpha val="42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4572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463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March 2020</a:t>
            </a:r>
          </a:p>
          <a:p>
            <a:pPr marL="0" marR="0" lvl="0" indent="0" algn="ctr" defTabSz="1463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COVID declared state of emergency in U.S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B1F3505-AE25-419B-A2EE-A61449FDFDEC}"/>
              </a:ext>
            </a:extLst>
          </p:cNvPr>
          <p:cNvSpPr/>
          <p:nvPr/>
        </p:nvSpPr>
        <p:spPr bwMode="gray">
          <a:xfrm>
            <a:off x="1413409" y="3580169"/>
            <a:ext cx="1188090" cy="1554480"/>
          </a:xfrm>
          <a:prstGeom prst="rect">
            <a:avLst/>
          </a:prstGeom>
          <a:solidFill>
            <a:srgbClr val="92D050">
              <a:alpha val="42000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4572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463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Nov/Dec 2020</a:t>
            </a:r>
          </a:p>
          <a:p>
            <a:pPr marL="0" marR="0" lvl="0" indent="0" algn="ctr" defTabSz="1463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Completion of acquisition of Holy Spirit Health System that includes 306-bed hospital in Cumberland County; Creation of Penn State Health Life Lion, LLC, integrating WSALS as part of the Holy Spirit acquisition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B1760C1-EC7A-4F85-A2E3-FF137EFE3B43}"/>
              </a:ext>
            </a:extLst>
          </p:cNvPr>
          <p:cNvSpPr/>
          <p:nvPr/>
        </p:nvSpPr>
        <p:spPr bwMode="gray">
          <a:xfrm>
            <a:off x="453987" y="5772491"/>
            <a:ext cx="547007" cy="2857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463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2020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1B231B9-EAA4-418F-AC6D-7893584F6CE1}"/>
              </a:ext>
            </a:extLst>
          </p:cNvPr>
          <p:cNvSpPr/>
          <p:nvPr/>
        </p:nvSpPr>
        <p:spPr bwMode="gray">
          <a:xfrm>
            <a:off x="9571041" y="5736907"/>
            <a:ext cx="847359" cy="2857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463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2023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63EAC53-CBC9-49B7-BD22-C01E3214DA17}"/>
              </a:ext>
            </a:extLst>
          </p:cNvPr>
          <p:cNvCxnSpPr/>
          <p:nvPr/>
        </p:nvCxnSpPr>
        <p:spPr>
          <a:xfrm flipH="1">
            <a:off x="10157726" y="2531051"/>
            <a:ext cx="8710" cy="291255"/>
          </a:xfrm>
          <a:prstGeom prst="line">
            <a:avLst/>
          </a:prstGeom>
          <a:ln w="12700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5A549235-B249-48BE-8C65-F1F88CABC04D}"/>
              </a:ext>
            </a:extLst>
          </p:cNvPr>
          <p:cNvSpPr/>
          <p:nvPr/>
        </p:nvSpPr>
        <p:spPr bwMode="gray">
          <a:xfrm>
            <a:off x="2691748" y="3580169"/>
            <a:ext cx="789260" cy="1554480"/>
          </a:xfrm>
          <a:prstGeom prst="rect">
            <a:avLst/>
          </a:prstGeom>
          <a:solidFill>
            <a:schemeClr val="tx1">
              <a:lumMod val="25000"/>
              <a:lumOff val="75000"/>
              <a:alpha val="42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4572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463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Feb 2021</a:t>
            </a:r>
          </a:p>
          <a:p>
            <a:pPr marL="0" marR="0" lvl="0" indent="0" algn="ctr" defTabSz="1463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Moody’s and S&amp;P revise rating outlook from Stable to Negative but maintain A1/A+ rating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A392FB2-6EF8-4B0B-BA16-D89F3A2B3433}"/>
              </a:ext>
            </a:extLst>
          </p:cNvPr>
          <p:cNvSpPr/>
          <p:nvPr/>
        </p:nvSpPr>
        <p:spPr bwMode="gray">
          <a:xfrm>
            <a:off x="3571258" y="3580169"/>
            <a:ext cx="728803" cy="1554480"/>
          </a:xfrm>
          <a:prstGeom prst="rect">
            <a:avLst/>
          </a:prstGeom>
          <a:solidFill>
            <a:srgbClr val="92D050">
              <a:alpha val="42000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4572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463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April 2021 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System closed a new $230 million line of credit with PNC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FC542F5-468D-479B-A97D-CBAE0DB7D8D7}"/>
              </a:ext>
            </a:extLst>
          </p:cNvPr>
          <p:cNvCxnSpPr/>
          <p:nvPr/>
        </p:nvCxnSpPr>
        <p:spPr bwMode="auto">
          <a:xfrm flipV="1">
            <a:off x="8446509" y="2814019"/>
            <a:ext cx="0" cy="301752"/>
          </a:xfrm>
          <a:prstGeom prst="line">
            <a:avLst/>
          </a:prstGeom>
          <a:solidFill>
            <a:srgbClr val="A50021"/>
          </a:solidFill>
          <a:ln w="28575" cap="flat" cmpd="sng" algn="ctr">
            <a:solidFill>
              <a:srgbClr val="568AB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C74378B4-DEAF-4D43-9830-748D034CE66D}"/>
              </a:ext>
            </a:extLst>
          </p:cNvPr>
          <p:cNvSpPr/>
          <p:nvPr/>
        </p:nvSpPr>
        <p:spPr bwMode="gray">
          <a:xfrm>
            <a:off x="8138158" y="3152967"/>
            <a:ext cx="547007" cy="2857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463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2019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02FE5D9-288D-4CC8-87DE-510C0B1FD64B}"/>
              </a:ext>
            </a:extLst>
          </p:cNvPr>
          <p:cNvCxnSpPr/>
          <p:nvPr/>
        </p:nvCxnSpPr>
        <p:spPr>
          <a:xfrm flipH="1">
            <a:off x="1075636" y="2529698"/>
            <a:ext cx="1" cy="292608"/>
          </a:xfrm>
          <a:prstGeom prst="line">
            <a:avLst/>
          </a:prstGeom>
          <a:ln w="12700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B2FEDA4-0D2E-4702-8008-20B63C222BA8}"/>
              </a:ext>
            </a:extLst>
          </p:cNvPr>
          <p:cNvCxnSpPr/>
          <p:nvPr/>
        </p:nvCxnSpPr>
        <p:spPr>
          <a:xfrm flipH="1">
            <a:off x="1888260" y="2529698"/>
            <a:ext cx="1" cy="292608"/>
          </a:xfrm>
          <a:prstGeom prst="line">
            <a:avLst/>
          </a:prstGeom>
          <a:ln w="12700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FCF6EA5-E725-4956-826F-038122DE343A}"/>
              </a:ext>
            </a:extLst>
          </p:cNvPr>
          <p:cNvCxnSpPr/>
          <p:nvPr/>
        </p:nvCxnSpPr>
        <p:spPr>
          <a:xfrm flipH="1">
            <a:off x="3165255" y="2529698"/>
            <a:ext cx="1" cy="292608"/>
          </a:xfrm>
          <a:prstGeom prst="line">
            <a:avLst/>
          </a:prstGeom>
          <a:ln w="12700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4B87834-A5F4-495C-90F2-C601F7EDB7AA}"/>
              </a:ext>
            </a:extLst>
          </p:cNvPr>
          <p:cNvCxnSpPr/>
          <p:nvPr/>
        </p:nvCxnSpPr>
        <p:spPr>
          <a:xfrm flipH="1">
            <a:off x="6842899" y="2525764"/>
            <a:ext cx="1" cy="292608"/>
          </a:xfrm>
          <a:prstGeom prst="line">
            <a:avLst/>
          </a:prstGeom>
          <a:ln w="12700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0EE7786-CC62-453A-AA01-28220BC70834}"/>
              </a:ext>
            </a:extLst>
          </p:cNvPr>
          <p:cNvCxnSpPr/>
          <p:nvPr/>
        </p:nvCxnSpPr>
        <p:spPr>
          <a:xfrm flipH="1">
            <a:off x="9109468" y="2532342"/>
            <a:ext cx="1" cy="292608"/>
          </a:xfrm>
          <a:prstGeom prst="line">
            <a:avLst/>
          </a:prstGeom>
          <a:ln w="12700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0A0D42EE-6A80-4A44-83FA-4BE53929EA55}"/>
              </a:ext>
            </a:extLst>
          </p:cNvPr>
          <p:cNvCxnSpPr/>
          <p:nvPr/>
        </p:nvCxnSpPr>
        <p:spPr>
          <a:xfrm flipH="1">
            <a:off x="7836213" y="2535012"/>
            <a:ext cx="1" cy="292608"/>
          </a:xfrm>
          <a:prstGeom prst="line">
            <a:avLst/>
          </a:prstGeom>
          <a:ln w="12700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14DA17A3-3F59-4E59-93CF-92AECA5EF2E2}"/>
              </a:ext>
            </a:extLst>
          </p:cNvPr>
          <p:cNvSpPr/>
          <p:nvPr/>
        </p:nvSpPr>
        <p:spPr bwMode="gray">
          <a:xfrm>
            <a:off x="4390311" y="3580169"/>
            <a:ext cx="728803" cy="1554480"/>
          </a:xfrm>
          <a:prstGeom prst="rect">
            <a:avLst/>
          </a:prstGeom>
          <a:solidFill>
            <a:srgbClr val="92D050">
              <a:alpha val="42000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4572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463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October 2021</a:t>
            </a:r>
          </a:p>
          <a:p>
            <a:pPr marL="0" marR="0" lvl="0" indent="0" algn="ctr" defTabSz="1463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Opening of Hampden Medical Center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F035B9F-D735-41EF-B3EB-31FDAEB1972C}"/>
              </a:ext>
            </a:extLst>
          </p:cNvPr>
          <p:cNvSpPr/>
          <p:nvPr/>
        </p:nvSpPr>
        <p:spPr bwMode="gray">
          <a:xfrm>
            <a:off x="5209364" y="3580169"/>
            <a:ext cx="864578" cy="1554480"/>
          </a:xfrm>
          <a:prstGeom prst="rect">
            <a:avLst/>
          </a:prstGeom>
          <a:solidFill>
            <a:schemeClr val="tx1">
              <a:lumMod val="25000"/>
              <a:lumOff val="75000"/>
              <a:alpha val="42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4572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463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November 2021</a:t>
            </a:r>
          </a:p>
          <a:p>
            <a:pPr marL="0" marR="0" lvl="0" indent="0" algn="ctr" defTabSz="1463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Issuance of debt to fund construction of Lancaster Medical Center ($63M+ of $400M in costs funded with operating cash)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F66F31C-60C7-417D-8729-3B3DF54257A0}"/>
              </a:ext>
            </a:extLst>
          </p:cNvPr>
          <p:cNvSpPr/>
          <p:nvPr/>
        </p:nvSpPr>
        <p:spPr bwMode="gray">
          <a:xfrm>
            <a:off x="6164196" y="3580169"/>
            <a:ext cx="1182341" cy="1554480"/>
          </a:xfrm>
          <a:prstGeom prst="rect">
            <a:avLst/>
          </a:prstGeom>
          <a:solidFill>
            <a:srgbClr val="92D050">
              <a:alpha val="42000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4572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463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2021-2022</a:t>
            </a:r>
          </a:p>
          <a:p>
            <a:pPr marL="0" marR="0" lvl="0" indent="0" algn="ctr" defTabSz="1463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Repayment of $160M of Medicare advance payments (commencing on 1-year anniversary of receipt recouped at 25% for 11 months, 50% for 6 months and full amount due after 17 months (29 months after initial receipt))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119E52E7-051D-455B-AC52-FC622809A07A}"/>
              </a:ext>
            </a:extLst>
          </p:cNvPr>
          <p:cNvCxnSpPr/>
          <p:nvPr/>
        </p:nvCxnSpPr>
        <p:spPr bwMode="auto">
          <a:xfrm flipV="1">
            <a:off x="2631657" y="5418161"/>
            <a:ext cx="0" cy="301752"/>
          </a:xfrm>
          <a:prstGeom prst="line">
            <a:avLst/>
          </a:prstGeom>
          <a:solidFill>
            <a:srgbClr val="A50021"/>
          </a:solidFill>
          <a:ln w="28575" cap="flat" cmpd="sng" algn="ctr">
            <a:solidFill>
              <a:srgbClr val="568AB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2CC5227C-1D00-43CD-A9B0-97085D0FD6FF}"/>
              </a:ext>
            </a:extLst>
          </p:cNvPr>
          <p:cNvSpPr/>
          <p:nvPr/>
        </p:nvSpPr>
        <p:spPr bwMode="gray">
          <a:xfrm>
            <a:off x="2355428" y="5772491"/>
            <a:ext cx="547007" cy="2857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463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2021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A9E7E34C-C37E-4D0B-BD89-1DBB6CDC934D}"/>
              </a:ext>
            </a:extLst>
          </p:cNvPr>
          <p:cNvCxnSpPr/>
          <p:nvPr/>
        </p:nvCxnSpPr>
        <p:spPr>
          <a:xfrm flipH="1">
            <a:off x="11214168" y="2510871"/>
            <a:ext cx="4654" cy="303148"/>
          </a:xfrm>
          <a:prstGeom prst="line">
            <a:avLst/>
          </a:prstGeom>
          <a:ln w="12700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3D8BA863-6DD8-4382-9B8F-43109EC98AED}"/>
              </a:ext>
            </a:extLst>
          </p:cNvPr>
          <p:cNvCxnSpPr/>
          <p:nvPr/>
        </p:nvCxnSpPr>
        <p:spPr>
          <a:xfrm>
            <a:off x="968942" y="5140348"/>
            <a:ext cx="6096" cy="274320"/>
          </a:xfrm>
          <a:prstGeom prst="line">
            <a:avLst/>
          </a:prstGeom>
          <a:ln w="12700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B644A128-73CB-4248-9563-FFE35CCE990A}"/>
              </a:ext>
            </a:extLst>
          </p:cNvPr>
          <p:cNvCxnSpPr/>
          <p:nvPr/>
        </p:nvCxnSpPr>
        <p:spPr>
          <a:xfrm>
            <a:off x="2541403" y="5140348"/>
            <a:ext cx="6096" cy="274320"/>
          </a:xfrm>
          <a:prstGeom prst="line">
            <a:avLst/>
          </a:prstGeom>
          <a:ln w="12700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B188A029-C937-4546-A9E9-1EB38E5804BC}"/>
              </a:ext>
            </a:extLst>
          </p:cNvPr>
          <p:cNvCxnSpPr/>
          <p:nvPr/>
        </p:nvCxnSpPr>
        <p:spPr>
          <a:xfrm>
            <a:off x="2850144" y="5147805"/>
            <a:ext cx="6096" cy="274320"/>
          </a:xfrm>
          <a:prstGeom prst="line">
            <a:avLst/>
          </a:prstGeom>
          <a:ln w="12700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DBF9C46-7743-4F51-8188-AC2766147605}"/>
              </a:ext>
            </a:extLst>
          </p:cNvPr>
          <p:cNvCxnSpPr/>
          <p:nvPr/>
        </p:nvCxnSpPr>
        <p:spPr>
          <a:xfrm>
            <a:off x="3584384" y="5130502"/>
            <a:ext cx="6096" cy="274320"/>
          </a:xfrm>
          <a:prstGeom prst="line">
            <a:avLst/>
          </a:prstGeom>
          <a:ln w="12700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0BE6B962-40F0-418F-ABE6-C5BBE122966F}"/>
              </a:ext>
            </a:extLst>
          </p:cNvPr>
          <p:cNvCxnSpPr/>
          <p:nvPr/>
        </p:nvCxnSpPr>
        <p:spPr>
          <a:xfrm>
            <a:off x="5459490" y="5130502"/>
            <a:ext cx="6096" cy="274320"/>
          </a:xfrm>
          <a:prstGeom prst="line">
            <a:avLst/>
          </a:prstGeom>
          <a:ln w="12700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85E69FEB-E876-4B8D-A3EB-D764A46406F6}"/>
              </a:ext>
            </a:extLst>
          </p:cNvPr>
          <p:cNvSpPr txBox="1"/>
          <p:nvPr/>
        </p:nvSpPr>
        <p:spPr>
          <a:xfrm>
            <a:off x="3382601" y="6310055"/>
            <a:ext cx="2135396" cy="276999"/>
          </a:xfrm>
          <a:prstGeom prst="rect">
            <a:avLst/>
          </a:prstGeom>
          <a:solidFill>
            <a:srgbClr val="D1EBB6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Hospital M&amp;A / Construction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EC5CBEA-019F-4399-8232-F57D77D56143}"/>
              </a:ext>
            </a:extLst>
          </p:cNvPr>
          <p:cNvSpPr txBox="1"/>
          <p:nvPr/>
        </p:nvSpPr>
        <p:spPr>
          <a:xfrm>
            <a:off x="5690819" y="6317781"/>
            <a:ext cx="2274967" cy="276999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Debt Issuances / Credit News</a:t>
            </a:r>
          </a:p>
        </p:txBody>
      </p:sp>
      <p:sp>
        <p:nvSpPr>
          <p:cNvPr id="65" name="Right Arrow 5">
            <a:extLst>
              <a:ext uri="{FF2B5EF4-FFF2-40B4-BE49-F238E27FC236}">
                <a16:creationId xmlns:a16="http://schemas.microsoft.com/office/drawing/2014/main" id="{D35436BE-549C-4FC7-921F-29E0B65499EE}"/>
              </a:ext>
            </a:extLst>
          </p:cNvPr>
          <p:cNvSpPr/>
          <p:nvPr/>
        </p:nvSpPr>
        <p:spPr bwMode="auto">
          <a:xfrm>
            <a:off x="7836213" y="5257586"/>
            <a:ext cx="3349557" cy="640080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rgbClr val="002D6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36926D7-5E66-4BE5-BB2B-27728903CAE3}"/>
              </a:ext>
            </a:extLst>
          </p:cNvPr>
          <p:cNvSpPr txBox="1"/>
          <p:nvPr/>
        </p:nvSpPr>
        <p:spPr>
          <a:xfrm>
            <a:off x="8138609" y="6322594"/>
            <a:ext cx="2274967" cy="27699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Other Significant Milestones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A9121D7-683E-4936-BB6E-42CBADBFF97B}"/>
              </a:ext>
            </a:extLst>
          </p:cNvPr>
          <p:cNvSpPr txBox="1"/>
          <p:nvPr/>
        </p:nvSpPr>
        <p:spPr>
          <a:xfrm>
            <a:off x="8553303" y="5435155"/>
            <a:ext cx="2035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Upcoming Key Events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D929DBA0-ADC9-4771-8DFB-3F18D2F3AB9B}"/>
              </a:ext>
            </a:extLst>
          </p:cNvPr>
          <p:cNvCxnSpPr/>
          <p:nvPr/>
        </p:nvCxnSpPr>
        <p:spPr bwMode="auto">
          <a:xfrm flipV="1">
            <a:off x="9984830" y="5435155"/>
            <a:ext cx="0" cy="301752"/>
          </a:xfrm>
          <a:prstGeom prst="line">
            <a:avLst/>
          </a:prstGeom>
          <a:solidFill>
            <a:srgbClr val="A50021"/>
          </a:solidFill>
          <a:ln w="28575" cap="flat" cmpd="sng" algn="ctr">
            <a:solidFill>
              <a:srgbClr val="568AB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9" name="Rectangle 68">
            <a:extLst>
              <a:ext uri="{FF2B5EF4-FFF2-40B4-BE49-F238E27FC236}">
                <a16:creationId xmlns:a16="http://schemas.microsoft.com/office/drawing/2014/main" id="{3C232FD1-2EC4-485C-8411-C7309837E20E}"/>
              </a:ext>
            </a:extLst>
          </p:cNvPr>
          <p:cNvSpPr/>
          <p:nvPr/>
        </p:nvSpPr>
        <p:spPr bwMode="gray">
          <a:xfrm>
            <a:off x="5835942" y="5742458"/>
            <a:ext cx="547007" cy="2857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463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2022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7AE29E30-FC69-4D6F-BA1F-575D0798521F}"/>
              </a:ext>
            </a:extLst>
          </p:cNvPr>
          <p:cNvCxnSpPr/>
          <p:nvPr/>
        </p:nvCxnSpPr>
        <p:spPr bwMode="auto">
          <a:xfrm flipV="1">
            <a:off x="6079965" y="5414668"/>
            <a:ext cx="0" cy="301752"/>
          </a:xfrm>
          <a:prstGeom prst="line">
            <a:avLst/>
          </a:prstGeom>
          <a:solidFill>
            <a:srgbClr val="A50021"/>
          </a:solidFill>
          <a:ln w="28575" cap="flat" cmpd="sng" algn="ctr">
            <a:solidFill>
              <a:srgbClr val="568AB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id="{8DC32308-1100-472A-A3D5-E3BEB2DF22B1}"/>
              </a:ext>
            </a:extLst>
          </p:cNvPr>
          <p:cNvSpPr/>
          <p:nvPr/>
        </p:nvSpPr>
        <p:spPr bwMode="gray">
          <a:xfrm>
            <a:off x="7434947" y="3585868"/>
            <a:ext cx="899158" cy="1554480"/>
          </a:xfrm>
          <a:prstGeom prst="rect">
            <a:avLst/>
          </a:prstGeom>
          <a:solidFill>
            <a:srgbClr val="92D050">
              <a:alpha val="42000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4572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463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June 2022</a:t>
            </a:r>
          </a:p>
          <a:p>
            <a:pPr marL="0" marR="0" lvl="0" indent="0" algn="ctr" defTabSz="1463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PSH completes and opens the Lancaster Pediatric Center, a 47k SF pediatric outpatient center in Lancaster, branded under PSH Children’s Hospital 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6406D97B-93A6-4720-BB0A-1A823DD22934}"/>
              </a:ext>
            </a:extLst>
          </p:cNvPr>
          <p:cNvSpPr/>
          <p:nvPr/>
        </p:nvSpPr>
        <p:spPr bwMode="gray">
          <a:xfrm>
            <a:off x="9199004" y="3593506"/>
            <a:ext cx="728803" cy="1554480"/>
          </a:xfrm>
          <a:prstGeom prst="rect">
            <a:avLst/>
          </a:prstGeom>
          <a:solidFill>
            <a:srgbClr val="92D050">
              <a:alpha val="42000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4572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463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Late 2022</a:t>
            </a:r>
          </a:p>
          <a:p>
            <a:pPr marL="0" marR="0" lvl="0" indent="0" algn="ctr" defTabSz="1463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Opening of Lancaster Medical Center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DB84B75-2D09-4058-A9E4-5E432FEA1023}"/>
              </a:ext>
            </a:extLst>
          </p:cNvPr>
          <p:cNvSpPr/>
          <p:nvPr/>
        </p:nvSpPr>
        <p:spPr bwMode="gray">
          <a:xfrm>
            <a:off x="9976511" y="3602215"/>
            <a:ext cx="872021" cy="1554480"/>
          </a:xfrm>
          <a:prstGeom prst="rect">
            <a:avLst/>
          </a:prstGeom>
          <a:solidFill>
            <a:schemeClr val="bg2">
              <a:lumMod val="40000"/>
              <a:lumOff val="60000"/>
              <a:alpha val="42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4572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463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2023-2024</a:t>
            </a:r>
          </a:p>
          <a:p>
            <a:pPr marL="0" marR="0" lvl="0" indent="0" algn="ctr" defTabSz="1463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Ambulatory EMR &amp; Billing platform conversions for PSH Community Medical Group practice sites (throughout 2023-24 calendar year)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CFEC493-8669-4CA8-9CE8-057BB1E8FE15}"/>
              </a:ext>
            </a:extLst>
          </p:cNvPr>
          <p:cNvSpPr/>
          <p:nvPr/>
        </p:nvSpPr>
        <p:spPr bwMode="gray">
          <a:xfrm>
            <a:off x="8399104" y="3588619"/>
            <a:ext cx="738652" cy="1554480"/>
          </a:xfrm>
          <a:prstGeom prst="rect">
            <a:avLst/>
          </a:prstGeom>
          <a:solidFill>
            <a:schemeClr val="bg2">
              <a:lumMod val="40000"/>
              <a:lumOff val="60000"/>
              <a:alpha val="42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4572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463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October 2022</a:t>
            </a:r>
          </a:p>
          <a:p>
            <a:pPr marL="0" marR="0" lvl="0" indent="0" algn="ctr" defTabSz="1463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Final stages of conversions of all Holy Spirit IT platforms and solutions into PSH infrastructure (conversions off TSAs with Geisinger)</a:t>
            </a:r>
          </a:p>
        </p:txBody>
      </p:sp>
    </p:spTree>
    <p:extLst>
      <p:ext uri="{BB962C8B-B14F-4D97-AF65-F5344CB8AC3E}">
        <p14:creationId xmlns:p14="http://schemas.microsoft.com/office/powerpoint/2010/main" val="2524863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0CFE1-8913-40B4-9A59-E54F72793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Penn State Health Strategic Journey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902151-0360-406F-9E54-841B5BCE6E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An overview of the PSH journey – past, present, future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0F607F-67B8-4FF2-A445-85BA04290B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B8EE49-A013-DB49-8D28-32B8575E16C7}" type="slidenum">
              <a:rPr lang="en-US" smtClean="0">
                <a:solidFill>
                  <a:prstClr val="white"/>
                </a:solidFill>
              </a:rPr>
              <a:pPr/>
              <a:t>3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0F96C105-D825-4EA8-A0C9-148F82FD9612}"/>
              </a:ext>
            </a:extLst>
          </p:cNvPr>
          <p:cNvGrpSpPr/>
          <p:nvPr/>
        </p:nvGrpSpPr>
        <p:grpSpPr>
          <a:xfrm>
            <a:off x="931813" y="1197281"/>
            <a:ext cx="10422136" cy="4746318"/>
            <a:chOff x="867507" y="1197281"/>
            <a:chExt cx="10422136" cy="4746318"/>
          </a:xfrm>
        </p:grpSpPr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EAFC4442-EA58-4C3C-821D-40EBCE3CDE27}"/>
                </a:ext>
              </a:extLst>
            </p:cNvPr>
            <p:cNvGrpSpPr/>
            <p:nvPr/>
          </p:nvGrpSpPr>
          <p:grpSpPr>
            <a:xfrm>
              <a:off x="867508" y="4486576"/>
              <a:ext cx="10422135" cy="1457023"/>
              <a:chOff x="898277" y="4447630"/>
              <a:chExt cx="10437048" cy="1495055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AEF5D078-CDB7-446F-80DB-854239A5949F}"/>
                  </a:ext>
                </a:extLst>
              </p:cNvPr>
              <p:cNvGrpSpPr/>
              <p:nvPr/>
            </p:nvGrpSpPr>
            <p:grpSpPr>
              <a:xfrm>
                <a:off x="4398593" y="4447630"/>
                <a:ext cx="3305512" cy="1495055"/>
                <a:chOff x="920993" y="4505687"/>
                <a:chExt cx="2579713" cy="1495161"/>
              </a:xfrm>
            </p:grpSpPr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6986B447-CF71-4C08-95D4-C884196E57A1}"/>
                    </a:ext>
                  </a:extLst>
                </p:cNvPr>
                <p:cNvGrpSpPr/>
                <p:nvPr/>
              </p:nvGrpSpPr>
              <p:grpSpPr>
                <a:xfrm>
                  <a:off x="920993" y="4505687"/>
                  <a:ext cx="2579713" cy="369358"/>
                  <a:chOff x="920993" y="4494491"/>
                  <a:chExt cx="2579713" cy="369358"/>
                </a:xfrm>
              </p:grpSpPr>
              <p:sp>
                <p:nvSpPr>
                  <p:cNvPr id="58" name="Oval 57">
                    <a:extLst>
                      <a:ext uri="{FF2B5EF4-FFF2-40B4-BE49-F238E27FC236}">
                        <a16:creationId xmlns:a16="http://schemas.microsoft.com/office/drawing/2014/main" id="{EA416451-FFAE-4493-88C1-C269A38C996A}"/>
                      </a:ext>
                    </a:extLst>
                  </p:cNvPr>
                  <p:cNvSpPr/>
                  <p:nvPr/>
                </p:nvSpPr>
                <p:spPr>
                  <a:xfrm>
                    <a:off x="920993" y="4559333"/>
                    <a:ext cx="84739" cy="101149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02346F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35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C0ED91CF-F12B-4A9A-8681-7B6D8A3B4B15}"/>
                      </a:ext>
                    </a:extLst>
                  </p:cNvPr>
                  <p:cNvSpPr txBox="1"/>
                  <p:nvPr/>
                </p:nvSpPr>
                <p:spPr>
                  <a:xfrm>
                    <a:off x="1031826" y="4494491"/>
                    <a:ext cx="2468880" cy="36935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554492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Unify all electronic medical records systems</a:t>
                    </a:r>
                  </a:p>
                  <a:p>
                    <a:pPr marL="0" marR="0" lvl="0" indent="0" algn="l" defTabSz="554492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7" name="Group 36">
                  <a:extLst>
                    <a:ext uri="{FF2B5EF4-FFF2-40B4-BE49-F238E27FC236}">
                      <a16:creationId xmlns:a16="http://schemas.microsoft.com/office/drawing/2014/main" id="{FC8FA3D3-6CE4-410E-8025-A80266B176BC}"/>
                    </a:ext>
                  </a:extLst>
                </p:cNvPr>
                <p:cNvGrpSpPr/>
                <p:nvPr/>
              </p:nvGrpSpPr>
              <p:grpSpPr>
                <a:xfrm>
                  <a:off x="920993" y="4686303"/>
                  <a:ext cx="2579712" cy="230848"/>
                  <a:chOff x="920993" y="4711528"/>
                  <a:chExt cx="2579712" cy="230848"/>
                </a:xfrm>
              </p:grpSpPr>
              <p:sp>
                <p:nvSpPr>
                  <p:cNvPr id="56" name="Oval 55">
                    <a:extLst>
                      <a:ext uri="{FF2B5EF4-FFF2-40B4-BE49-F238E27FC236}">
                        <a16:creationId xmlns:a16="http://schemas.microsoft.com/office/drawing/2014/main" id="{A87312A4-49A6-4E53-A28E-E3F6B9726DB1}"/>
                      </a:ext>
                    </a:extLst>
                  </p:cNvPr>
                  <p:cNvSpPr/>
                  <p:nvPr/>
                </p:nvSpPr>
                <p:spPr>
                  <a:xfrm>
                    <a:off x="920993" y="4776370"/>
                    <a:ext cx="84739" cy="101149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02346F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35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45B4284B-30CF-4965-97A6-C768CDB167BC}"/>
                      </a:ext>
                    </a:extLst>
                  </p:cNvPr>
                  <p:cNvSpPr txBox="1"/>
                  <p:nvPr/>
                </p:nvSpPr>
                <p:spPr>
                  <a:xfrm>
                    <a:off x="1031825" y="4711528"/>
                    <a:ext cx="2468880" cy="23084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554492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Enhance patient access and experience</a:t>
                    </a:r>
                  </a:p>
                </p:txBody>
              </p:sp>
            </p:grpSp>
            <p:grpSp>
              <p:nvGrpSpPr>
                <p:cNvPr id="38" name="Group 37">
                  <a:extLst>
                    <a:ext uri="{FF2B5EF4-FFF2-40B4-BE49-F238E27FC236}">
                      <a16:creationId xmlns:a16="http://schemas.microsoft.com/office/drawing/2014/main" id="{808A2FC8-0461-423F-8042-3379620355EB}"/>
                    </a:ext>
                  </a:extLst>
                </p:cNvPr>
                <p:cNvGrpSpPr/>
                <p:nvPr/>
              </p:nvGrpSpPr>
              <p:grpSpPr>
                <a:xfrm>
                  <a:off x="920993" y="4866919"/>
                  <a:ext cx="2579712" cy="230849"/>
                  <a:chOff x="920993" y="4920002"/>
                  <a:chExt cx="2579712" cy="230849"/>
                </a:xfrm>
              </p:grpSpPr>
              <p:sp>
                <p:nvSpPr>
                  <p:cNvPr id="54" name="Oval 53">
                    <a:extLst>
                      <a:ext uri="{FF2B5EF4-FFF2-40B4-BE49-F238E27FC236}">
                        <a16:creationId xmlns:a16="http://schemas.microsoft.com/office/drawing/2014/main" id="{7194FE13-8320-41BE-8244-37F8453C39DF}"/>
                      </a:ext>
                    </a:extLst>
                  </p:cNvPr>
                  <p:cNvSpPr/>
                  <p:nvPr/>
                </p:nvSpPr>
                <p:spPr>
                  <a:xfrm>
                    <a:off x="920993" y="4984844"/>
                    <a:ext cx="84739" cy="101149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02346F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35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2520E048-F12F-4A8C-A7C0-9A37FA979BD3}"/>
                      </a:ext>
                    </a:extLst>
                  </p:cNvPr>
                  <p:cNvSpPr txBox="1"/>
                  <p:nvPr/>
                </p:nvSpPr>
                <p:spPr>
                  <a:xfrm>
                    <a:off x="1031825" y="4920002"/>
                    <a:ext cx="2468880" cy="23084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554492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Strengthen provider referral management</a:t>
                    </a:r>
                  </a:p>
                </p:txBody>
              </p:sp>
            </p:grpSp>
            <p:grpSp>
              <p:nvGrpSpPr>
                <p:cNvPr id="39" name="Group 38">
                  <a:extLst>
                    <a:ext uri="{FF2B5EF4-FFF2-40B4-BE49-F238E27FC236}">
                      <a16:creationId xmlns:a16="http://schemas.microsoft.com/office/drawing/2014/main" id="{E10CB1B1-E439-4FB6-BDB9-1844F89B57AB}"/>
                    </a:ext>
                  </a:extLst>
                </p:cNvPr>
                <p:cNvGrpSpPr/>
                <p:nvPr/>
              </p:nvGrpSpPr>
              <p:grpSpPr>
                <a:xfrm>
                  <a:off x="920993" y="5047535"/>
                  <a:ext cx="2579712" cy="230848"/>
                  <a:chOff x="920993" y="5101766"/>
                  <a:chExt cx="2579712" cy="230848"/>
                </a:xfrm>
              </p:grpSpPr>
              <p:sp>
                <p:nvSpPr>
                  <p:cNvPr id="52" name="Oval 51">
                    <a:extLst>
                      <a:ext uri="{FF2B5EF4-FFF2-40B4-BE49-F238E27FC236}">
                        <a16:creationId xmlns:a16="http://schemas.microsoft.com/office/drawing/2014/main" id="{03810D83-929B-408D-A72D-8DA0785CA823}"/>
                      </a:ext>
                    </a:extLst>
                  </p:cNvPr>
                  <p:cNvSpPr/>
                  <p:nvPr/>
                </p:nvSpPr>
                <p:spPr>
                  <a:xfrm>
                    <a:off x="920993" y="5166608"/>
                    <a:ext cx="84739" cy="101149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02346F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35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76FF28F1-503E-4FFA-ACD3-E858F6E46291}"/>
                      </a:ext>
                    </a:extLst>
                  </p:cNvPr>
                  <p:cNvSpPr txBox="1"/>
                  <p:nvPr/>
                </p:nvSpPr>
                <p:spPr>
                  <a:xfrm>
                    <a:off x="1031825" y="5101766"/>
                    <a:ext cx="2468880" cy="23084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554492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Site of care strategy: Right care, right place, right cost</a:t>
                    </a:r>
                  </a:p>
                </p:txBody>
              </p:sp>
            </p:grpSp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AEFB0A04-9E37-4437-853C-1EFBE56020AD}"/>
                    </a:ext>
                  </a:extLst>
                </p:cNvPr>
                <p:cNvGrpSpPr/>
                <p:nvPr/>
              </p:nvGrpSpPr>
              <p:grpSpPr>
                <a:xfrm>
                  <a:off x="920993" y="5228151"/>
                  <a:ext cx="2579712" cy="230849"/>
                  <a:chOff x="920993" y="5317487"/>
                  <a:chExt cx="2579712" cy="230849"/>
                </a:xfrm>
              </p:grpSpPr>
              <p:sp>
                <p:nvSpPr>
                  <p:cNvPr id="50" name="Oval 49">
                    <a:extLst>
                      <a:ext uri="{FF2B5EF4-FFF2-40B4-BE49-F238E27FC236}">
                        <a16:creationId xmlns:a16="http://schemas.microsoft.com/office/drawing/2014/main" id="{B7C89C67-8E30-4CD1-9C2B-7347775C5648}"/>
                      </a:ext>
                    </a:extLst>
                  </p:cNvPr>
                  <p:cNvSpPr/>
                  <p:nvPr/>
                </p:nvSpPr>
                <p:spPr>
                  <a:xfrm>
                    <a:off x="920993" y="5382329"/>
                    <a:ext cx="84739" cy="101149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02346F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35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338859DF-508A-4CF2-BF92-30EEA7F7CE3C}"/>
                      </a:ext>
                    </a:extLst>
                  </p:cNvPr>
                  <p:cNvSpPr txBox="1"/>
                  <p:nvPr/>
                </p:nvSpPr>
                <p:spPr>
                  <a:xfrm>
                    <a:off x="1031825" y="5317487"/>
                    <a:ext cx="2468880" cy="23084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554492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Transform IT infrastructure</a:t>
                    </a:r>
                  </a:p>
                </p:txBody>
              </p:sp>
            </p:grpSp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EEFA0BE1-B92E-4E88-BEAA-BEAC9D9443A1}"/>
                    </a:ext>
                  </a:extLst>
                </p:cNvPr>
                <p:cNvGrpSpPr/>
                <p:nvPr/>
              </p:nvGrpSpPr>
              <p:grpSpPr>
                <a:xfrm>
                  <a:off x="920993" y="5408767"/>
                  <a:ext cx="2579712" cy="230848"/>
                  <a:chOff x="920993" y="5534921"/>
                  <a:chExt cx="2579712" cy="230848"/>
                </a:xfrm>
              </p:grpSpPr>
              <p:sp>
                <p:nvSpPr>
                  <p:cNvPr id="48" name="Oval 47">
                    <a:extLst>
                      <a:ext uri="{FF2B5EF4-FFF2-40B4-BE49-F238E27FC236}">
                        <a16:creationId xmlns:a16="http://schemas.microsoft.com/office/drawing/2014/main" id="{97B59A53-97E1-44CC-8478-38CAB96D1D07}"/>
                      </a:ext>
                    </a:extLst>
                  </p:cNvPr>
                  <p:cNvSpPr/>
                  <p:nvPr/>
                </p:nvSpPr>
                <p:spPr>
                  <a:xfrm>
                    <a:off x="920993" y="5599763"/>
                    <a:ext cx="84739" cy="101149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02346F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35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1FB49467-C8F6-4041-9CB7-94A76E76D7EF}"/>
                      </a:ext>
                    </a:extLst>
                  </p:cNvPr>
                  <p:cNvSpPr txBox="1"/>
                  <p:nvPr/>
                </p:nvSpPr>
                <p:spPr>
                  <a:xfrm>
                    <a:off x="1031825" y="5534921"/>
                    <a:ext cx="2468880" cy="23084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554492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Streamline processes and functions</a:t>
                    </a:r>
                  </a:p>
                </p:txBody>
              </p:sp>
            </p:grpSp>
            <p:grpSp>
              <p:nvGrpSpPr>
                <p:cNvPr id="42" name="Group 41">
                  <a:extLst>
                    <a:ext uri="{FF2B5EF4-FFF2-40B4-BE49-F238E27FC236}">
                      <a16:creationId xmlns:a16="http://schemas.microsoft.com/office/drawing/2014/main" id="{AF343970-A9DA-4F6D-85A9-C28A512C7B49}"/>
                    </a:ext>
                  </a:extLst>
                </p:cNvPr>
                <p:cNvGrpSpPr/>
                <p:nvPr/>
              </p:nvGrpSpPr>
              <p:grpSpPr>
                <a:xfrm>
                  <a:off x="920993" y="5589383"/>
                  <a:ext cx="2579712" cy="230849"/>
                  <a:chOff x="920993" y="5512133"/>
                  <a:chExt cx="2579712" cy="230849"/>
                </a:xfrm>
              </p:grpSpPr>
              <p:sp>
                <p:nvSpPr>
                  <p:cNvPr id="46" name="Oval 45">
                    <a:extLst>
                      <a:ext uri="{FF2B5EF4-FFF2-40B4-BE49-F238E27FC236}">
                        <a16:creationId xmlns:a16="http://schemas.microsoft.com/office/drawing/2014/main" id="{D5DC27FD-C717-4B83-84F2-1E8F2098CAE2}"/>
                      </a:ext>
                    </a:extLst>
                  </p:cNvPr>
                  <p:cNvSpPr/>
                  <p:nvPr/>
                </p:nvSpPr>
                <p:spPr>
                  <a:xfrm>
                    <a:off x="920993" y="5576975"/>
                    <a:ext cx="84739" cy="101149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02346F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35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668E1BB3-5729-4E47-ABC1-769D16A8E543}"/>
                      </a:ext>
                    </a:extLst>
                  </p:cNvPr>
                  <p:cNvSpPr txBox="1"/>
                  <p:nvPr/>
                </p:nvSpPr>
                <p:spPr>
                  <a:xfrm>
                    <a:off x="1031825" y="5512133"/>
                    <a:ext cx="2468880" cy="23084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554492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Expand virtual health strategy</a:t>
                    </a:r>
                  </a:p>
                </p:txBody>
              </p:sp>
            </p:grpSp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97139CBB-F2BC-4F1C-A1FE-0C9A396767EA}"/>
                    </a:ext>
                  </a:extLst>
                </p:cNvPr>
                <p:cNvGrpSpPr/>
                <p:nvPr/>
              </p:nvGrpSpPr>
              <p:grpSpPr>
                <a:xfrm>
                  <a:off x="920993" y="5769999"/>
                  <a:ext cx="2579712" cy="230849"/>
                  <a:chOff x="920993" y="5512133"/>
                  <a:chExt cx="2579712" cy="230849"/>
                </a:xfrm>
              </p:grpSpPr>
              <p:sp>
                <p:nvSpPr>
                  <p:cNvPr id="44" name="Oval 43">
                    <a:extLst>
                      <a:ext uri="{FF2B5EF4-FFF2-40B4-BE49-F238E27FC236}">
                        <a16:creationId xmlns:a16="http://schemas.microsoft.com/office/drawing/2014/main" id="{6168617A-1466-4F42-B0CB-BB15CDF6DF19}"/>
                      </a:ext>
                    </a:extLst>
                  </p:cNvPr>
                  <p:cNvSpPr/>
                  <p:nvPr/>
                </p:nvSpPr>
                <p:spPr>
                  <a:xfrm>
                    <a:off x="920993" y="5576975"/>
                    <a:ext cx="84739" cy="101149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02346F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35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093579E2-AFC8-4B96-9E8F-FF9C251C9C7A}"/>
                      </a:ext>
                    </a:extLst>
                  </p:cNvPr>
                  <p:cNvSpPr txBox="1"/>
                  <p:nvPr/>
                </p:nvSpPr>
                <p:spPr>
                  <a:xfrm>
                    <a:off x="1031825" y="5512133"/>
                    <a:ext cx="2468880" cy="23084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554492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Grow population health capabilities</a:t>
                    </a:r>
                  </a:p>
                </p:txBody>
              </p:sp>
            </p:grpSp>
          </p:grp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4057236D-E59B-4857-B9AE-436066E6C562}"/>
                  </a:ext>
                </a:extLst>
              </p:cNvPr>
              <p:cNvGrpSpPr/>
              <p:nvPr/>
            </p:nvGrpSpPr>
            <p:grpSpPr>
              <a:xfrm>
                <a:off x="7573987" y="4485651"/>
                <a:ext cx="3761338" cy="959355"/>
                <a:chOff x="7714970" y="4659963"/>
                <a:chExt cx="3405961" cy="959421"/>
              </a:xfrm>
            </p:grpSpPr>
            <p:grpSp>
              <p:nvGrpSpPr>
                <p:cNvPr id="61" name="Group 60">
                  <a:extLst>
                    <a:ext uri="{FF2B5EF4-FFF2-40B4-BE49-F238E27FC236}">
                      <a16:creationId xmlns:a16="http://schemas.microsoft.com/office/drawing/2014/main" id="{F199D7E6-F908-40D0-92AC-BEFC047824E3}"/>
                    </a:ext>
                  </a:extLst>
                </p:cNvPr>
                <p:cNvGrpSpPr/>
                <p:nvPr/>
              </p:nvGrpSpPr>
              <p:grpSpPr>
                <a:xfrm>
                  <a:off x="7714970" y="4659963"/>
                  <a:ext cx="3405961" cy="482153"/>
                  <a:chOff x="633960" y="4642826"/>
                  <a:chExt cx="3405961" cy="482153"/>
                </a:xfrm>
              </p:grpSpPr>
              <p:sp>
                <p:nvSpPr>
                  <p:cNvPr id="71" name="Oval 70">
                    <a:extLst>
                      <a:ext uri="{FF2B5EF4-FFF2-40B4-BE49-F238E27FC236}">
                        <a16:creationId xmlns:a16="http://schemas.microsoft.com/office/drawing/2014/main" id="{4DC76BD7-A883-4AE2-BD19-AB83E60B4EA6}"/>
                      </a:ext>
                    </a:extLst>
                  </p:cNvPr>
                  <p:cNvSpPr/>
                  <p:nvPr/>
                </p:nvSpPr>
                <p:spPr>
                  <a:xfrm>
                    <a:off x="633960" y="4745736"/>
                    <a:ext cx="101149" cy="10114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017EAE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358" rtl="0" eaLnBrk="1" fontAlgn="auto" latinLnBrk="0" hangingPunct="1">
                      <a:lnSpc>
                        <a:spcPct val="15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2" name="TextBox 71">
                    <a:extLst>
                      <a:ext uri="{FF2B5EF4-FFF2-40B4-BE49-F238E27FC236}">
                        <a16:creationId xmlns:a16="http://schemas.microsoft.com/office/drawing/2014/main" id="{68271823-1D8A-4084-B0C7-3C7B3BE62C95}"/>
                      </a:ext>
                    </a:extLst>
                  </p:cNvPr>
                  <p:cNvSpPr txBox="1"/>
                  <p:nvPr/>
                </p:nvSpPr>
                <p:spPr>
                  <a:xfrm>
                    <a:off x="734176" y="4642826"/>
                    <a:ext cx="3305745" cy="48215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554492" rtl="0" eaLnBrk="1" fontAlgn="auto" latinLnBrk="0" hangingPunct="1">
                      <a:lnSpc>
                        <a:spcPct val="15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Deliver differentiated experience for patients, providers, staff</a:t>
                    </a:r>
                  </a:p>
                </p:txBody>
              </p:sp>
            </p:grpSp>
            <p:grpSp>
              <p:nvGrpSpPr>
                <p:cNvPr id="62" name="Group 61">
                  <a:extLst>
                    <a:ext uri="{FF2B5EF4-FFF2-40B4-BE49-F238E27FC236}">
                      <a16:creationId xmlns:a16="http://schemas.microsoft.com/office/drawing/2014/main" id="{F5EE7712-55CC-427B-BC76-011C05753D9B}"/>
                    </a:ext>
                  </a:extLst>
                </p:cNvPr>
                <p:cNvGrpSpPr/>
                <p:nvPr/>
              </p:nvGrpSpPr>
              <p:grpSpPr>
                <a:xfrm>
                  <a:off x="7714980" y="4874559"/>
                  <a:ext cx="2569086" cy="274390"/>
                  <a:chOff x="633970" y="4699499"/>
                  <a:chExt cx="2569086" cy="274390"/>
                </a:xfrm>
              </p:grpSpPr>
              <p:sp>
                <p:nvSpPr>
                  <p:cNvPr id="69" name="Oval 68">
                    <a:extLst>
                      <a:ext uri="{FF2B5EF4-FFF2-40B4-BE49-F238E27FC236}">
                        <a16:creationId xmlns:a16="http://schemas.microsoft.com/office/drawing/2014/main" id="{674358C0-BE0D-44AE-92EB-07DF21CB7D3B}"/>
                      </a:ext>
                    </a:extLst>
                  </p:cNvPr>
                  <p:cNvSpPr/>
                  <p:nvPr/>
                </p:nvSpPr>
                <p:spPr>
                  <a:xfrm>
                    <a:off x="633970" y="4814895"/>
                    <a:ext cx="101149" cy="10115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017EAE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358" rtl="0" eaLnBrk="1" fontAlgn="auto" latinLnBrk="0" hangingPunct="1">
                      <a:lnSpc>
                        <a:spcPct val="15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0" name="TextBox 69">
                    <a:extLst>
                      <a:ext uri="{FF2B5EF4-FFF2-40B4-BE49-F238E27FC236}">
                        <a16:creationId xmlns:a16="http://schemas.microsoft.com/office/drawing/2014/main" id="{838FAA1D-D187-4B87-BCCE-A5F1E0E50B2E}"/>
                      </a:ext>
                    </a:extLst>
                  </p:cNvPr>
                  <p:cNvSpPr txBox="1"/>
                  <p:nvPr/>
                </p:nvSpPr>
                <p:spPr>
                  <a:xfrm>
                    <a:off x="734176" y="4699499"/>
                    <a:ext cx="2468880" cy="2743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554492" rtl="0" eaLnBrk="1" fontAlgn="auto" latinLnBrk="0" hangingPunct="1">
                      <a:lnSpc>
                        <a:spcPct val="15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Enhance affordability</a:t>
                    </a:r>
                  </a:p>
                </p:txBody>
              </p:sp>
            </p:grpSp>
            <p:grpSp>
              <p:nvGrpSpPr>
                <p:cNvPr id="63" name="Group 62">
                  <a:extLst>
                    <a:ext uri="{FF2B5EF4-FFF2-40B4-BE49-F238E27FC236}">
                      <a16:creationId xmlns:a16="http://schemas.microsoft.com/office/drawing/2014/main" id="{D66DE8D0-7F6E-4F38-B98B-D8E189813B2C}"/>
                    </a:ext>
                  </a:extLst>
                </p:cNvPr>
                <p:cNvGrpSpPr/>
                <p:nvPr/>
              </p:nvGrpSpPr>
              <p:grpSpPr>
                <a:xfrm>
                  <a:off x="7714981" y="5109673"/>
                  <a:ext cx="2569083" cy="274389"/>
                  <a:chOff x="633971" y="4768127"/>
                  <a:chExt cx="2569083" cy="274389"/>
                </a:xfrm>
              </p:grpSpPr>
              <p:sp>
                <p:nvSpPr>
                  <p:cNvPr id="67" name="Oval 66">
                    <a:extLst>
                      <a:ext uri="{FF2B5EF4-FFF2-40B4-BE49-F238E27FC236}">
                        <a16:creationId xmlns:a16="http://schemas.microsoft.com/office/drawing/2014/main" id="{600C9767-B8F3-4053-80BE-FB3483E8B071}"/>
                      </a:ext>
                    </a:extLst>
                  </p:cNvPr>
                  <p:cNvSpPr/>
                  <p:nvPr/>
                </p:nvSpPr>
                <p:spPr>
                  <a:xfrm>
                    <a:off x="633971" y="4870355"/>
                    <a:ext cx="101149" cy="10115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017EAE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358" rtl="0" eaLnBrk="1" fontAlgn="auto" latinLnBrk="0" hangingPunct="1">
                      <a:lnSpc>
                        <a:spcPct val="15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8" name="TextBox 67">
                    <a:extLst>
                      <a:ext uri="{FF2B5EF4-FFF2-40B4-BE49-F238E27FC236}">
                        <a16:creationId xmlns:a16="http://schemas.microsoft.com/office/drawing/2014/main" id="{344F2795-1D7A-436D-8AE7-3EC100808110}"/>
                      </a:ext>
                    </a:extLst>
                  </p:cNvPr>
                  <p:cNvSpPr txBox="1"/>
                  <p:nvPr/>
                </p:nvSpPr>
                <p:spPr>
                  <a:xfrm>
                    <a:off x="734174" y="4768127"/>
                    <a:ext cx="2468880" cy="27438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554492" rtl="0" eaLnBrk="1" fontAlgn="auto" latinLnBrk="0" hangingPunct="1">
                      <a:lnSpc>
                        <a:spcPct val="15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Advance digital experience</a:t>
                    </a:r>
                  </a:p>
                </p:txBody>
              </p:sp>
            </p:grpSp>
            <p:grpSp>
              <p:nvGrpSpPr>
                <p:cNvPr id="64" name="Group 63">
                  <a:extLst>
                    <a:ext uri="{FF2B5EF4-FFF2-40B4-BE49-F238E27FC236}">
                      <a16:creationId xmlns:a16="http://schemas.microsoft.com/office/drawing/2014/main" id="{CA35DE87-31FC-49B3-BDB9-30A17041E13C}"/>
                    </a:ext>
                  </a:extLst>
                </p:cNvPr>
                <p:cNvGrpSpPr/>
                <p:nvPr/>
              </p:nvGrpSpPr>
              <p:grpSpPr>
                <a:xfrm>
                  <a:off x="7714987" y="5344995"/>
                  <a:ext cx="2569073" cy="274389"/>
                  <a:chOff x="633977" y="4810254"/>
                  <a:chExt cx="2569073" cy="274389"/>
                </a:xfrm>
              </p:grpSpPr>
              <p:sp>
                <p:nvSpPr>
                  <p:cNvPr id="65" name="Oval 64">
                    <a:extLst>
                      <a:ext uri="{FF2B5EF4-FFF2-40B4-BE49-F238E27FC236}">
                        <a16:creationId xmlns:a16="http://schemas.microsoft.com/office/drawing/2014/main" id="{A1E86C40-D4ED-4781-ABA4-B388082A6280}"/>
                      </a:ext>
                    </a:extLst>
                  </p:cNvPr>
                  <p:cNvSpPr/>
                  <p:nvPr/>
                </p:nvSpPr>
                <p:spPr>
                  <a:xfrm>
                    <a:off x="633977" y="4916938"/>
                    <a:ext cx="101149" cy="101149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017EAE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358" rtl="0" eaLnBrk="1" fontAlgn="auto" latinLnBrk="0" hangingPunct="1">
                      <a:lnSpc>
                        <a:spcPct val="15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950E7EDC-C5D0-428D-9EA4-02562C14001F}"/>
                      </a:ext>
                    </a:extLst>
                  </p:cNvPr>
                  <p:cNvSpPr txBox="1"/>
                  <p:nvPr/>
                </p:nvSpPr>
                <p:spPr>
                  <a:xfrm>
                    <a:off x="734170" y="4810254"/>
                    <a:ext cx="2468880" cy="27438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554492" rtl="0" eaLnBrk="1" fontAlgn="auto" latinLnBrk="0" hangingPunct="1">
                      <a:lnSpc>
                        <a:spcPct val="15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Implement alternative payment models</a:t>
                    </a:r>
                  </a:p>
                </p:txBody>
              </p:sp>
            </p:grpSp>
          </p:grp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31812DBD-FC17-4643-8636-1BE243C6120F}"/>
                  </a:ext>
                </a:extLst>
              </p:cNvPr>
              <p:cNvGrpSpPr/>
              <p:nvPr/>
            </p:nvGrpSpPr>
            <p:grpSpPr>
              <a:xfrm>
                <a:off x="898277" y="4447630"/>
                <a:ext cx="3478292" cy="1495052"/>
                <a:chOff x="920993" y="4505689"/>
                <a:chExt cx="3478536" cy="1495159"/>
              </a:xfrm>
            </p:grpSpPr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5F5A3037-A47E-4610-8970-7E84BF148B48}"/>
                    </a:ext>
                  </a:extLst>
                </p:cNvPr>
                <p:cNvGrpSpPr/>
                <p:nvPr/>
              </p:nvGrpSpPr>
              <p:grpSpPr>
                <a:xfrm>
                  <a:off x="920993" y="4505689"/>
                  <a:ext cx="3173131" cy="230850"/>
                  <a:chOff x="920993" y="4494491"/>
                  <a:chExt cx="3173131" cy="230849"/>
                </a:xfrm>
              </p:grpSpPr>
              <p:sp>
                <p:nvSpPr>
                  <p:cNvPr id="96" name="Oval 95">
                    <a:extLst>
                      <a:ext uri="{FF2B5EF4-FFF2-40B4-BE49-F238E27FC236}">
                        <a16:creationId xmlns:a16="http://schemas.microsoft.com/office/drawing/2014/main" id="{1F0CD466-BE25-4CC9-8FB4-451CA615CC3E}"/>
                      </a:ext>
                    </a:extLst>
                  </p:cNvPr>
                  <p:cNvSpPr/>
                  <p:nvPr/>
                </p:nvSpPr>
                <p:spPr>
                  <a:xfrm>
                    <a:off x="920993" y="4559333"/>
                    <a:ext cx="101149" cy="101149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A6A6A6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35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7" name="TextBox 96">
                    <a:extLst>
                      <a:ext uri="{FF2B5EF4-FFF2-40B4-BE49-F238E27FC236}">
                        <a16:creationId xmlns:a16="http://schemas.microsoft.com/office/drawing/2014/main" id="{96231B94-61C4-48A5-8A8F-3AB38FC4A875}"/>
                      </a:ext>
                    </a:extLst>
                  </p:cNvPr>
                  <p:cNvSpPr txBox="1"/>
                  <p:nvPr/>
                </p:nvSpPr>
                <p:spPr>
                  <a:xfrm>
                    <a:off x="1031826" y="4494491"/>
                    <a:ext cx="3062298" cy="23084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554492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2017 Penn State Health/Highmark Health Affiliation</a:t>
                    </a:r>
                  </a:p>
                </p:txBody>
              </p:sp>
            </p:grpSp>
            <p:grpSp>
              <p:nvGrpSpPr>
                <p:cNvPr id="75" name="Group 74">
                  <a:extLst>
                    <a:ext uri="{FF2B5EF4-FFF2-40B4-BE49-F238E27FC236}">
                      <a16:creationId xmlns:a16="http://schemas.microsoft.com/office/drawing/2014/main" id="{9B95CC31-F3C1-4447-B752-07CCEB7E5EB4}"/>
                    </a:ext>
                  </a:extLst>
                </p:cNvPr>
                <p:cNvGrpSpPr/>
                <p:nvPr/>
              </p:nvGrpSpPr>
              <p:grpSpPr>
                <a:xfrm>
                  <a:off x="920993" y="4686305"/>
                  <a:ext cx="3402443" cy="230849"/>
                  <a:chOff x="920993" y="4711528"/>
                  <a:chExt cx="3402443" cy="230849"/>
                </a:xfrm>
              </p:grpSpPr>
              <p:sp>
                <p:nvSpPr>
                  <p:cNvPr id="94" name="Oval 93">
                    <a:extLst>
                      <a:ext uri="{FF2B5EF4-FFF2-40B4-BE49-F238E27FC236}">
                        <a16:creationId xmlns:a16="http://schemas.microsoft.com/office/drawing/2014/main" id="{95C58818-0632-4405-8922-0084D35422A5}"/>
                      </a:ext>
                    </a:extLst>
                  </p:cNvPr>
                  <p:cNvSpPr/>
                  <p:nvPr/>
                </p:nvSpPr>
                <p:spPr>
                  <a:xfrm>
                    <a:off x="920993" y="4776370"/>
                    <a:ext cx="101149" cy="101149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A6A6A6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35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5" name="TextBox 94">
                    <a:extLst>
                      <a:ext uri="{FF2B5EF4-FFF2-40B4-BE49-F238E27FC236}">
                        <a16:creationId xmlns:a16="http://schemas.microsoft.com/office/drawing/2014/main" id="{9A755DB4-6E85-49F6-893B-A9F54EE22885}"/>
                      </a:ext>
                    </a:extLst>
                  </p:cNvPr>
                  <p:cNvSpPr txBox="1"/>
                  <p:nvPr/>
                </p:nvSpPr>
                <p:spPr>
                  <a:xfrm>
                    <a:off x="1031825" y="4711528"/>
                    <a:ext cx="3291611" cy="23084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554492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Acquisitions of PAL, Holy Spirit, Andrews &amp; Patel, etc. </a:t>
                    </a:r>
                  </a:p>
                </p:txBody>
              </p:sp>
            </p:grpSp>
            <p:grpSp>
              <p:nvGrpSpPr>
                <p:cNvPr id="76" name="Group 75">
                  <a:extLst>
                    <a:ext uri="{FF2B5EF4-FFF2-40B4-BE49-F238E27FC236}">
                      <a16:creationId xmlns:a16="http://schemas.microsoft.com/office/drawing/2014/main" id="{ADF79520-4C85-4CD8-B877-4C740E95DCAC}"/>
                    </a:ext>
                  </a:extLst>
                </p:cNvPr>
                <p:cNvGrpSpPr/>
                <p:nvPr/>
              </p:nvGrpSpPr>
              <p:grpSpPr>
                <a:xfrm>
                  <a:off x="920993" y="4866920"/>
                  <a:ext cx="3402443" cy="230849"/>
                  <a:chOff x="920993" y="4920002"/>
                  <a:chExt cx="3402443" cy="230849"/>
                </a:xfrm>
              </p:grpSpPr>
              <p:sp>
                <p:nvSpPr>
                  <p:cNvPr id="92" name="Oval 91">
                    <a:extLst>
                      <a:ext uri="{FF2B5EF4-FFF2-40B4-BE49-F238E27FC236}">
                        <a16:creationId xmlns:a16="http://schemas.microsoft.com/office/drawing/2014/main" id="{0B47BBF6-E7AA-4C31-B98E-8729CE6BDA9D}"/>
                      </a:ext>
                    </a:extLst>
                  </p:cNvPr>
                  <p:cNvSpPr/>
                  <p:nvPr/>
                </p:nvSpPr>
                <p:spPr>
                  <a:xfrm>
                    <a:off x="920993" y="4984844"/>
                    <a:ext cx="101149" cy="101149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A6A6A6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35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3" name="TextBox 92">
                    <a:extLst>
                      <a:ext uri="{FF2B5EF4-FFF2-40B4-BE49-F238E27FC236}">
                        <a16:creationId xmlns:a16="http://schemas.microsoft.com/office/drawing/2014/main" id="{2F5BCA6A-5332-4502-B4B7-4C5DB8F6F9B8}"/>
                      </a:ext>
                    </a:extLst>
                  </p:cNvPr>
                  <p:cNvSpPr txBox="1"/>
                  <p:nvPr/>
                </p:nvSpPr>
                <p:spPr>
                  <a:xfrm>
                    <a:off x="1031825" y="4920002"/>
                    <a:ext cx="3291611" cy="23084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554492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Development of  new ambulatory sites</a:t>
                    </a:r>
                  </a:p>
                </p:txBody>
              </p:sp>
            </p:grpSp>
            <p:grpSp>
              <p:nvGrpSpPr>
                <p:cNvPr id="77" name="Group 76">
                  <a:extLst>
                    <a:ext uri="{FF2B5EF4-FFF2-40B4-BE49-F238E27FC236}">
                      <a16:creationId xmlns:a16="http://schemas.microsoft.com/office/drawing/2014/main" id="{758553D9-A599-4272-8C62-4C20F9C3E036}"/>
                    </a:ext>
                  </a:extLst>
                </p:cNvPr>
                <p:cNvGrpSpPr/>
                <p:nvPr/>
              </p:nvGrpSpPr>
              <p:grpSpPr>
                <a:xfrm>
                  <a:off x="920993" y="5047536"/>
                  <a:ext cx="3402443" cy="230849"/>
                  <a:chOff x="920993" y="5101766"/>
                  <a:chExt cx="3402443" cy="230849"/>
                </a:xfrm>
              </p:grpSpPr>
              <p:sp>
                <p:nvSpPr>
                  <p:cNvPr id="90" name="Oval 89">
                    <a:extLst>
                      <a:ext uri="{FF2B5EF4-FFF2-40B4-BE49-F238E27FC236}">
                        <a16:creationId xmlns:a16="http://schemas.microsoft.com/office/drawing/2014/main" id="{AA485550-ED97-4B37-934E-C17F0D2581B4}"/>
                      </a:ext>
                    </a:extLst>
                  </p:cNvPr>
                  <p:cNvSpPr/>
                  <p:nvPr/>
                </p:nvSpPr>
                <p:spPr>
                  <a:xfrm>
                    <a:off x="920993" y="5166608"/>
                    <a:ext cx="101149" cy="101149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A6A6A6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35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1" name="TextBox 90">
                    <a:extLst>
                      <a:ext uri="{FF2B5EF4-FFF2-40B4-BE49-F238E27FC236}">
                        <a16:creationId xmlns:a16="http://schemas.microsoft.com/office/drawing/2014/main" id="{5983A996-AC0C-4FC2-9470-19D46D6D1636}"/>
                      </a:ext>
                    </a:extLst>
                  </p:cNvPr>
                  <p:cNvSpPr txBox="1"/>
                  <p:nvPr/>
                </p:nvSpPr>
                <p:spPr>
                  <a:xfrm>
                    <a:off x="1031825" y="5101766"/>
                    <a:ext cx="3291611" cy="23084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554492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Opening of Hampden Medical Center</a:t>
                    </a:r>
                  </a:p>
                </p:txBody>
              </p:sp>
            </p:grpSp>
            <p:grpSp>
              <p:nvGrpSpPr>
                <p:cNvPr id="78" name="Group 77">
                  <a:extLst>
                    <a:ext uri="{FF2B5EF4-FFF2-40B4-BE49-F238E27FC236}">
                      <a16:creationId xmlns:a16="http://schemas.microsoft.com/office/drawing/2014/main" id="{AB55BED5-2923-49D9-9E1C-4348BC0B06EE}"/>
                    </a:ext>
                  </a:extLst>
                </p:cNvPr>
                <p:cNvGrpSpPr/>
                <p:nvPr/>
              </p:nvGrpSpPr>
              <p:grpSpPr>
                <a:xfrm>
                  <a:off x="920993" y="5228151"/>
                  <a:ext cx="3402443" cy="230849"/>
                  <a:chOff x="920993" y="5317487"/>
                  <a:chExt cx="3402443" cy="230849"/>
                </a:xfrm>
              </p:grpSpPr>
              <p:sp>
                <p:nvSpPr>
                  <p:cNvPr id="88" name="Oval 87">
                    <a:extLst>
                      <a:ext uri="{FF2B5EF4-FFF2-40B4-BE49-F238E27FC236}">
                        <a16:creationId xmlns:a16="http://schemas.microsoft.com/office/drawing/2014/main" id="{DEE7BD59-AA57-4B67-A520-5E7CDB5A5B7B}"/>
                      </a:ext>
                    </a:extLst>
                  </p:cNvPr>
                  <p:cNvSpPr/>
                  <p:nvPr/>
                </p:nvSpPr>
                <p:spPr>
                  <a:xfrm>
                    <a:off x="920993" y="5382329"/>
                    <a:ext cx="101149" cy="101149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A6A6A6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35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9" name="TextBox 88">
                    <a:extLst>
                      <a:ext uri="{FF2B5EF4-FFF2-40B4-BE49-F238E27FC236}">
                        <a16:creationId xmlns:a16="http://schemas.microsoft.com/office/drawing/2014/main" id="{42360547-E141-4280-BB03-BF13BA91F597}"/>
                      </a:ext>
                    </a:extLst>
                  </p:cNvPr>
                  <p:cNvSpPr txBox="1"/>
                  <p:nvPr/>
                </p:nvSpPr>
                <p:spPr>
                  <a:xfrm>
                    <a:off x="1031825" y="5317487"/>
                    <a:ext cx="3291611" cy="23084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554492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Development of Lancaster Medical Center</a:t>
                    </a:r>
                  </a:p>
                </p:txBody>
              </p:sp>
            </p:grpSp>
            <p:grpSp>
              <p:nvGrpSpPr>
                <p:cNvPr id="79" name="Group 78">
                  <a:extLst>
                    <a:ext uri="{FF2B5EF4-FFF2-40B4-BE49-F238E27FC236}">
                      <a16:creationId xmlns:a16="http://schemas.microsoft.com/office/drawing/2014/main" id="{B99F85BA-9DE3-402F-B9C2-110117A04349}"/>
                    </a:ext>
                  </a:extLst>
                </p:cNvPr>
                <p:cNvGrpSpPr/>
                <p:nvPr/>
              </p:nvGrpSpPr>
              <p:grpSpPr>
                <a:xfrm>
                  <a:off x="920993" y="5408764"/>
                  <a:ext cx="3402443" cy="230849"/>
                  <a:chOff x="920993" y="5534921"/>
                  <a:chExt cx="3402443" cy="230849"/>
                </a:xfrm>
              </p:grpSpPr>
              <p:sp>
                <p:nvSpPr>
                  <p:cNvPr id="86" name="Oval 85">
                    <a:extLst>
                      <a:ext uri="{FF2B5EF4-FFF2-40B4-BE49-F238E27FC236}">
                        <a16:creationId xmlns:a16="http://schemas.microsoft.com/office/drawing/2014/main" id="{20B26949-9C2B-414C-9DFF-FB75C3A7F0AA}"/>
                      </a:ext>
                    </a:extLst>
                  </p:cNvPr>
                  <p:cNvSpPr/>
                  <p:nvPr/>
                </p:nvSpPr>
                <p:spPr>
                  <a:xfrm>
                    <a:off x="920993" y="5599763"/>
                    <a:ext cx="101149" cy="101149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A6A6A6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35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7" name="TextBox 86">
                    <a:extLst>
                      <a:ext uri="{FF2B5EF4-FFF2-40B4-BE49-F238E27FC236}">
                        <a16:creationId xmlns:a16="http://schemas.microsoft.com/office/drawing/2014/main" id="{B8C940E5-F9EB-4D0B-BAF4-EC351F174FC5}"/>
                      </a:ext>
                    </a:extLst>
                  </p:cNvPr>
                  <p:cNvSpPr txBox="1"/>
                  <p:nvPr/>
                </p:nvSpPr>
                <p:spPr>
                  <a:xfrm>
                    <a:off x="1031825" y="5534921"/>
                    <a:ext cx="3291611" cy="230849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 rtlCol="0" anchor="t">
                    <a:spAutoFit/>
                  </a:bodyPr>
                  <a:lstStyle/>
                  <a:p>
                    <a:pPr marL="0" marR="0" lvl="0" indent="0" algn="l" defTabSz="554492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rPr>
                      <a:t>Establishment of Community Practice Division</a:t>
                    </a:r>
                  </a:p>
                </p:txBody>
              </p:sp>
            </p:grpSp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9F16B23E-7452-4FC2-958C-EC737B7DDC97}"/>
                    </a:ext>
                  </a:extLst>
                </p:cNvPr>
                <p:cNvGrpSpPr/>
                <p:nvPr/>
              </p:nvGrpSpPr>
              <p:grpSpPr>
                <a:xfrm>
                  <a:off x="920993" y="5589373"/>
                  <a:ext cx="3402443" cy="230849"/>
                  <a:chOff x="920993" y="5512133"/>
                  <a:chExt cx="3402443" cy="230849"/>
                </a:xfrm>
              </p:grpSpPr>
              <p:sp>
                <p:nvSpPr>
                  <p:cNvPr id="84" name="Oval 83">
                    <a:extLst>
                      <a:ext uri="{FF2B5EF4-FFF2-40B4-BE49-F238E27FC236}">
                        <a16:creationId xmlns:a16="http://schemas.microsoft.com/office/drawing/2014/main" id="{8EE33575-9B87-428A-929F-C54B9E791FCB}"/>
                      </a:ext>
                    </a:extLst>
                  </p:cNvPr>
                  <p:cNvSpPr/>
                  <p:nvPr/>
                </p:nvSpPr>
                <p:spPr>
                  <a:xfrm>
                    <a:off x="920993" y="5576975"/>
                    <a:ext cx="101149" cy="101149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A6A6A6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35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5" name="TextBox 84">
                    <a:extLst>
                      <a:ext uri="{FF2B5EF4-FFF2-40B4-BE49-F238E27FC236}">
                        <a16:creationId xmlns:a16="http://schemas.microsoft.com/office/drawing/2014/main" id="{F1BBFEDA-4598-4F1E-8341-748881B77393}"/>
                      </a:ext>
                    </a:extLst>
                  </p:cNvPr>
                  <p:cNvSpPr txBox="1"/>
                  <p:nvPr/>
                </p:nvSpPr>
                <p:spPr>
                  <a:xfrm>
                    <a:off x="1031825" y="5512133"/>
                    <a:ext cx="3291611" cy="23084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554492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Launch Choice Blue product</a:t>
                    </a:r>
                  </a:p>
                </p:txBody>
              </p:sp>
            </p:grpSp>
            <p:grpSp>
              <p:nvGrpSpPr>
                <p:cNvPr id="81" name="Group 80">
                  <a:extLst>
                    <a:ext uri="{FF2B5EF4-FFF2-40B4-BE49-F238E27FC236}">
                      <a16:creationId xmlns:a16="http://schemas.microsoft.com/office/drawing/2014/main" id="{00CCA5EF-8687-4A0E-B26F-05D3274F2E7D}"/>
                    </a:ext>
                  </a:extLst>
                </p:cNvPr>
                <p:cNvGrpSpPr/>
                <p:nvPr/>
              </p:nvGrpSpPr>
              <p:grpSpPr>
                <a:xfrm>
                  <a:off x="920993" y="5769999"/>
                  <a:ext cx="3478536" cy="230849"/>
                  <a:chOff x="920993" y="5512133"/>
                  <a:chExt cx="3478536" cy="230849"/>
                </a:xfrm>
              </p:grpSpPr>
              <p:sp>
                <p:nvSpPr>
                  <p:cNvPr id="82" name="Oval 81">
                    <a:extLst>
                      <a:ext uri="{FF2B5EF4-FFF2-40B4-BE49-F238E27FC236}">
                        <a16:creationId xmlns:a16="http://schemas.microsoft.com/office/drawing/2014/main" id="{D09C7B44-B409-4F68-8826-44761FA829DE}"/>
                      </a:ext>
                    </a:extLst>
                  </p:cNvPr>
                  <p:cNvSpPr/>
                  <p:nvPr/>
                </p:nvSpPr>
                <p:spPr>
                  <a:xfrm>
                    <a:off x="920993" y="5576975"/>
                    <a:ext cx="101149" cy="101149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A6A6A6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35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3" name="TextBox 82">
                    <a:extLst>
                      <a:ext uri="{FF2B5EF4-FFF2-40B4-BE49-F238E27FC236}">
                        <a16:creationId xmlns:a16="http://schemas.microsoft.com/office/drawing/2014/main" id="{1AF49013-D57E-45F8-9987-88E70746B2F7}"/>
                      </a:ext>
                    </a:extLst>
                  </p:cNvPr>
                  <p:cNvSpPr txBox="1"/>
                  <p:nvPr/>
                </p:nvSpPr>
                <p:spPr>
                  <a:xfrm>
                    <a:off x="1031825" y="5512133"/>
                    <a:ext cx="3367704" cy="23084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554492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Re-Launch of Penn State Health Clinically Integrated Network</a:t>
                    </a:r>
                  </a:p>
                </p:txBody>
              </p:sp>
            </p:grpSp>
          </p:grpSp>
        </p:grpSp>
        <p:pic>
          <p:nvPicPr>
            <p:cNvPr id="100" name="Picture 99">
              <a:extLst>
                <a:ext uri="{FF2B5EF4-FFF2-40B4-BE49-F238E27FC236}">
                  <a16:creationId xmlns:a16="http://schemas.microsoft.com/office/drawing/2014/main" id="{27126918-D5C5-476E-B6BA-8DE056BB5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7507" y="1197281"/>
              <a:ext cx="9900310" cy="33543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12739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F1977-4585-46FD-A2F6-9CD24DCE3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ERP Implementation Vision and Objectives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2300DA4E-3DA2-4CEE-806F-C8FFF37D33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360" y="1173016"/>
            <a:ext cx="11882535" cy="560153"/>
          </a:xfrm>
        </p:spPr>
        <p:txBody>
          <a:bodyPr/>
          <a:lstStyle/>
          <a:p>
            <a:r>
              <a:rPr lang="en-US" dirty="0"/>
              <a:t>Penn State Health’s vision was to transform its services and capabilities in order to behave and operate as one leading, integrated health system through the implementation of Infor </a:t>
            </a:r>
            <a:r>
              <a:rPr lang="en-US" dirty="0" err="1"/>
              <a:t>Cloudsuite</a:t>
            </a:r>
            <a:r>
              <a:rPr lang="en-US" dirty="0"/>
              <a:t>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B9654D-8EFA-4BA7-B6EE-67BC3058C0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B8EE49-A013-DB49-8D28-32B8575E16C7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CD17FA0-D603-4BE5-8090-BC0C04E347F6}"/>
              </a:ext>
            </a:extLst>
          </p:cNvPr>
          <p:cNvGrpSpPr/>
          <p:nvPr/>
        </p:nvGrpSpPr>
        <p:grpSpPr>
          <a:xfrm>
            <a:off x="335982" y="2039532"/>
            <a:ext cx="11520036" cy="3784361"/>
            <a:chOff x="444335" y="1882304"/>
            <a:chExt cx="11520036" cy="3784361"/>
          </a:xfrm>
        </p:grpSpPr>
        <p:sp>
          <p:nvSpPr>
            <p:cNvPr id="43" name="Rechteck 22">
              <a:extLst>
                <a:ext uri="{FF2B5EF4-FFF2-40B4-BE49-F238E27FC236}">
                  <a16:creationId xmlns:a16="http://schemas.microsoft.com/office/drawing/2014/main" id="{61AC0464-0CA0-437B-B7C5-DFEA94FE660B}"/>
                </a:ext>
              </a:extLst>
            </p:cNvPr>
            <p:cNvSpPr/>
            <p:nvPr/>
          </p:nvSpPr>
          <p:spPr>
            <a:xfrm>
              <a:off x="1547515" y="4275104"/>
              <a:ext cx="1933432" cy="50167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244C9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Leverage Leading </a:t>
              </a:r>
              <a:b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244C9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244C9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Processes </a:t>
              </a:r>
              <a:endParaRPr kumimoji="0" lang="en-US" sz="1400" b="1" i="0" u="none" strike="noStrike" kern="1200" cap="none" spc="0" normalizeH="0" baseline="0" noProof="1">
                <a:ln>
                  <a:noFill/>
                </a:ln>
                <a:solidFill>
                  <a:srgbClr val="244C9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7" name="Rechteck 20">
              <a:extLst>
                <a:ext uri="{FF2B5EF4-FFF2-40B4-BE49-F238E27FC236}">
                  <a16:creationId xmlns:a16="http://schemas.microsoft.com/office/drawing/2014/main" id="{B3B58E8B-3042-4451-A728-FAB315837C04}"/>
                </a:ext>
              </a:extLst>
            </p:cNvPr>
            <p:cNvSpPr/>
            <p:nvPr/>
          </p:nvSpPr>
          <p:spPr>
            <a:xfrm>
              <a:off x="795564" y="2303862"/>
              <a:ext cx="2327568" cy="56015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44C9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Improve &amp; Streamline Operations</a:t>
              </a:r>
              <a:endParaRPr kumimoji="0" lang="en-US" sz="1600" b="1" i="0" u="none" strike="noStrike" kern="1200" cap="none" spc="0" normalizeH="0" baseline="0" noProof="1">
                <a:ln>
                  <a:noFill/>
                </a:ln>
                <a:solidFill>
                  <a:srgbClr val="244C9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A6771EA-656E-4F4E-8F69-E2E86519508E}"/>
                </a:ext>
              </a:extLst>
            </p:cNvPr>
            <p:cNvSpPr txBox="1"/>
            <p:nvPr/>
          </p:nvSpPr>
          <p:spPr>
            <a:xfrm>
              <a:off x="957218" y="2831172"/>
              <a:ext cx="199403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Streamlined interactions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and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increased collaboration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across </a:t>
              </a:r>
              <a:b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</a:b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Human Resources, Finance and Supply Management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D783643D-D10A-436A-8D8F-0B9A2190E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44335" y="2303862"/>
              <a:ext cx="351229" cy="351229"/>
            </a:xfrm>
            <a:prstGeom prst="rect">
              <a:avLst/>
            </a:prstGeom>
          </p:spPr>
        </p:pic>
        <p:sp>
          <p:nvSpPr>
            <p:cNvPr id="42" name="Rechteck 20">
              <a:extLst>
                <a:ext uri="{FF2B5EF4-FFF2-40B4-BE49-F238E27FC236}">
                  <a16:creationId xmlns:a16="http://schemas.microsoft.com/office/drawing/2014/main" id="{045B1E0A-8657-4BA5-8C2B-B4FB8BE6C083}"/>
                </a:ext>
              </a:extLst>
            </p:cNvPr>
            <p:cNvSpPr/>
            <p:nvPr/>
          </p:nvSpPr>
          <p:spPr>
            <a:xfrm>
              <a:off x="8620055" y="4284572"/>
              <a:ext cx="2277301" cy="50167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244C9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Remain Competitive </a:t>
              </a:r>
              <a:b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244C9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244C9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and Agile</a:t>
              </a:r>
              <a:endParaRPr kumimoji="0" lang="en-US" sz="1400" b="0" i="0" u="none" strike="noStrike" kern="1200" cap="none" spc="0" normalizeH="0" baseline="0" noProof="1">
                <a:ln>
                  <a:noFill/>
                </a:ln>
                <a:solidFill>
                  <a:srgbClr val="244C9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" name="Oval 14">
              <a:extLst>
                <a:ext uri="{FF2B5EF4-FFF2-40B4-BE49-F238E27FC236}">
                  <a16:creationId xmlns:a16="http://schemas.microsoft.com/office/drawing/2014/main" id="{6C3966B8-B9F6-46EF-B62F-8EC4ED27FDC3}"/>
                </a:ext>
              </a:extLst>
            </p:cNvPr>
            <p:cNvSpPr/>
            <p:nvPr/>
          </p:nvSpPr>
          <p:spPr bwMode="gray">
            <a:xfrm>
              <a:off x="3762144" y="2662689"/>
              <a:ext cx="4892307" cy="2337274"/>
            </a:xfrm>
            <a:custGeom>
              <a:avLst/>
              <a:gdLst>
                <a:gd name="connsiteX0" fmla="*/ 2873065 w 2887902"/>
                <a:gd name="connsiteY0" fmla="*/ 0 h 1639958"/>
                <a:gd name="connsiteX1" fmla="*/ 2887902 w 2887902"/>
                <a:gd name="connsiteY1" fmla="*/ 196007 h 1639958"/>
                <a:gd name="connsiteX2" fmla="*/ 1443951 w 2887902"/>
                <a:gd name="connsiteY2" fmla="*/ 1639958 h 1639958"/>
                <a:gd name="connsiteX3" fmla="*/ 0 w 2887902"/>
                <a:gd name="connsiteY3" fmla="*/ 196007 h 1639958"/>
                <a:gd name="connsiteX4" fmla="*/ 106277 w 2887902"/>
                <a:gd name="connsiteY4" fmla="*/ 91440 h 1639958"/>
                <a:gd name="connsiteX0" fmla="*/ 2873065 w 2887902"/>
                <a:gd name="connsiteY0" fmla="*/ 0 h 1639958"/>
                <a:gd name="connsiteX1" fmla="*/ 2887902 w 2887902"/>
                <a:gd name="connsiteY1" fmla="*/ 196007 h 1639958"/>
                <a:gd name="connsiteX2" fmla="*/ 1443951 w 2887902"/>
                <a:gd name="connsiteY2" fmla="*/ 1639958 h 1639958"/>
                <a:gd name="connsiteX3" fmla="*/ 0 w 2887902"/>
                <a:gd name="connsiteY3" fmla="*/ 196007 h 1639958"/>
                <a:gd name="connsiteX0" fmla="*/ 2887902 w 2887902"/>
                <a:gd name="connsiteY0" fmla="*/ 0 h 1443951"/>
                <a:gd name="connsiteX1" fmla="*/ 1443951 w 2887902"/>
                <a:gd name="connsiteY1" fmla="*/ 1443951 h 1443951"/>
                <a:gd name="connsiteX2" fmla="*/ 0 w 2887902"/>
                <a:gd name="connsiteY2" fmla="*/ 0 h 144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87902" h="1443951">
                  <a:moveTo>
                    <a:pt x="2887902" y="0"/>
                  </a:moveTo>
                  <a:cubicBezTo>
                    <a:pt x="2887902" y="797472"/>
                    <a:pt x="2241423" y="1443951"/>
                    <a:pt x="1443951" y="1443951"/>
                  </a:cubicBezTo>
                  <a:cubicBezTo>
                    <a:pt x="646479" y="1443951"/>
                    <a:pt x="0" y="797472"/>
                    <a:pt x="0" y="0"/>
                  </a:cubicBezTo>
                </a:path>
              </a:pathLst>
            </a:custGeom>
            <a:ln w="12700">
              <a:solidFill>
                <a:schemeClr val="tx2">
                  <a:lumMod val="7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453581CE-CBD7-4D34-9A2E-97E28EDEE967}"/>
                </a:ext>
              </a:extLst>
            </p:cNvPr>
            <p:cNvSpPr/>
            <p:nvPr/>
          </p:nvSpPr>
          <p:spPr>
            <a:xfrm>
              <a:off x="7935212" y="4176074"/>
              <a:ext cx="154907" cy="14801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95A033A-B5E5-4D88-A442-117F2814953A}"/>
                </a:ext>
              </a:extLst>
            </p:cNvPr>
            <p:cNvSpPr/>
            <p:nvPr/>
          </p:nvSpPr>
          <p:spPr>
            <a:xfrm>
              <a:off x="6112588" y="4926976"/>
              <a:ext cx="154907" cy="14801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743B8B58-828E-45FA-9CA7-A13EBCA2372D}"/>
                </a:ext>
              </a:extLst>
            </p:cNvPr>
            <p:cNvSpPr/>
            <p:nvPr/>
          </p:nvSpPr>
          <p:spPr>
            <a:xfrm>
              <a:off x="3686926" y="2588684"/>
              <a:ext cx="154907" cy="14801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397616D9-AFB0-4A09-B1B5-25BC064B762A}"/>
                </a:ext>
              </a:extLst>
            </p:cNvPr>
            <p:cNvSpPr/>
            <p:nvPr/>
          </p:nvSpPr>
          <p:spPr>
            <a:xfrm>
              <a:off x="8576998" y="2588684"/>
              <a:ext cx="154907" cy="14801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71A7DD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0" name="Textfeld 46">
              <a:extLst>
                <a:ext uri="{FF2B5EF4-FFF2-40B4-BE49-F238E27FC236}">
                  <a16:creationId xmlns:a16="http://schemas.microsoft.com/office/drawing/2014/main" id="{2741B2F2-4506-443E-B3C7-62A57F2A2BEA}"/>
                </a:ext>
              </a:extLst>
            </p:cNvPr>
            <p:cNvSpPr txBox="1"/>
            <p:nvPr/>
          </p:nvSpPr>
          <p:spPr>
            <a:xfrm>
              <a:off x="4074740" y="3137658"/>
              <a:ext cx="1359527" cy="2048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 defTabSz="685800" fontAlgn="auto">
                <a:spcBef>
                  <a:spcPts val="0"/>
                </a:spcBef>
                <a:spcAft>
                  <a:spcPts val="0"/>
                </a:spcAft>
                <a:defRPr sz="1100" b="1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800">
                  <a:latin typeface="Arial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800">
                  <a:latin typeface="Arial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800">
                  <a:latin typeface="Arial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800">
                  <a:latin typeface="Arial" charset="0"/>
                </a:defRPr>
              </a:lvl5pPr>
              <a:lvl6pPr>
                <a:defRPr sz="2800">
                  <a:latin typeface="Arial" charset="0"/>
                </a:defRPr>
              </a:lvl6pPr>
              <a:lvl7pPr>
                <a:defRPr sz="2800">
                  <a:latin typeface="Arial" charset="0"/>
                </a:defRPr>
              </a:lvl7pPr>
              <a:lvl8pPr>
                <a:defRPr sz="2800">
                  <a:latin typeface="Arial" charset="0"/>
                </a:defRPr>
              </a:lvl8pPr>
              <a:lvl9pPr>
                <a:defRPr sz="2800">
                  <a:latin typeface="Arial" charset="0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Standardization 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64" name="Gruppieren 230">
              <a:extLst>
                <a:ext uri="{FF2B5EF4-FFF2-40B4-BE49-F238E27FC236}">
                  <a16:creationId xmlns:a16="http://schemas.microsoft.com/office/drawing/2014/main" id="{1FCA2E29-B94E-44EC-BA26-53403D467C0F}"/>
                </a:ext>
              </a:extLst>
            </p:cNvPr>
            <p:cNvGrpSpPr/>
            <p:nvPr/>
          </p:nvGrpSpPr>
          <p:grpSpPr>
            <a:xfrm>
              <a:off x="5273776" y="3069226"/>
              <a:ext cx="365614" cy="374473"/>
              <a:chOff x="7021884" y="5261650"/>
              <a:chExt cx="360200" cy="386115"/>
            </a:xfrm>
            <a:solidFill>
              <a:srgbClr val="DD2C26"/>
            </a:solidFill>
          </p:grpSpPr>
          <p:sp>
            <p:nvSpPr>
              <p:cNvPr id="65" name="Freeform 857">
                <a:extLst>
                  <a:ext uri="{FF2B5EF4-FFF2-40B4-BE49-F238E27FC236}">
                    <a16:creationId xmlns:a16="http://schemas.microsoft.com/office/drawing/2014/main" id="{E58762D1-149F-4432-89EF-C15EF8DF2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21884" y="5474143"/>
                <a:ext cx="103655" cy="173622"/>
              </a:xfrm>
              <a:custGeom>
                <a:avLst/>
                <a:gdLst>
                  <a:gd name="T0" fmla="*/ 0 w 57"/>
                  <a:gd name="T1" fmla="*/ 93 h 93"/>
                  <a:gd name="T2" fmla="*/ 0 w 57"/>
                  <a:gd name="T3" fmla="*/ 90 h 93"/>
                  <a:gd name="T4" fmla="*/ 0 w 57"/>
                  <a:gd name="T5" fmla="*/ 36 h 93"/>
                  <a:gd name="T6" fmla="*/ 3 w 57"/>
                  <a:gd name="T7" fmla="*/ 30 h 93"/>
                  <a:gd name="T8" fmla="*/ 53 w 57"/>
                  <a:gd name="T9" fmla="*/ 2 h 93"/>
                  <a:gd name="T10" fmla="*/ 57 w 57"/>
                  <a:gd name="T11" fmla="*/ 0 h 93"/>
                  <a:gd name="T12" fmla="*/ 57 w 57"/>
                  <a:gd name="T13" fmla="*/ 4 h 93"/>
                  <a:gd name="T14" fmla="*/ 57 w 57"/>
                  <a:gd name="T15" fmla="*/ 58 h 93"/>
                  <a:gd name="T16" fmla="*/ 55 w 57"/>
                  <a:gd name="T17" fmla="*/ 62 h 93"/>
                  <a:gd name="T18" fmla="*/ 2 w 57"/>
                  <a:gd name="T19" fmla="*/ 92 h 93"/>
                  <a:gd name="T20" fmla="*/ 0 w 57"/>
                  <a:gd name="T21" fmla="*/ 9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7" h="93">
                    <a:moveTo>
                      <a:pt x="0" y="93"/>
                    </a:moveTo>
                    <a:cubicBezTo>
                      <a:pt x="0" y="92"/>
                      <a:pt x="0" y="91"/>
                      <a:pt x="0" y="90"/>
                    </a:cubicBezTo>
                    <a:cubicBezTo>
                      <a:pt x="0" y="72"/>
                      <a:pt x="0" y="54"/>
                      <a:pt x="0" y="36"/>
                    </a:cubicBezTo>
                    <a:cubicBezTo>
                      <a:pt x="0" y="33"/>
                      <a:pt x="1" y="32"/>
                      <a:pt x="3" y="30"/>
                    </a:cubicBezTo>
                    <a:cubicBezTo>
                      <a:pt x="20" y="21"/>
                      <a:pt x="37" y="11"/>
                      <a:pt x="53" y="2"/>
                    </a:cubicBezTo>
                    <a:cubicBezTo>
                      <a:pt x="54" y="1"/>
                      <a:pt x="55" y="1"/>
                      <a:pt x="57" y="0"/>
                    </a:cubicBezTo>
                    <a:cubicBezTo>
                      <a:pt x="57" y="2"/>
                      <a:pt x="57" y="3"/>
                      <a:pt x="57" y="4"/>
                    </a:cubicBezTo>
                    <a:cubicBezTo>
                      <a:pt x="57" y="22"/>
                      <a:pt x="57" y="40"/>
                      <a:pt x="57" y="58"/>
                    </a:cubicBezTo>
                    <a:cubicBezTo>
                      <a:pt x="57" y="59"/>
                      <a:pt x="56" y="61"/>
                      <a:pt x="55" y="62"/>
                    </a:cubicBezTo>
                    <a:cubicBezTo>
                      <a:pt x="38" y="72"/>
                      <a:pt x="20" y="82"/>
                      <a:pt x="2" y="92"/>
                    </a:cubicBezTo>
                    <a:cubicBezTo>
                      <a:pt x="2" y="93"/>
                      <a:pt x="1" y="93"/>
                      <a:pt x="0" y="9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6" name="Freeform 860">
                <a:extLst>
                  <a:ext uri="{FF2B5EF4-FFF2-40B4-BE49-F238E27FC236}">
                    <a16:creationId xmlns:a16="http://schemas.microsoft.com/office/drawing/2014/main" id="{B5836558-4A74-480D-A6AA-C27381B704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81020" y="5479324"/>
                <a:ext cx="101064" cy="168439"/>
              </a:xfrm>
              <a:custGeom>
                <a:avLst/>
                <a:gdLst>
                  <a:gd name="T0" fmla="*/ 54 w 54"/>
                  <a:gd name="T1" fmla="*/ 0 h 92"/>
                  <a:gd name="T2" fmla="*/ 54 w 54"/>
                  <a:gd name="T3" fmla="*/ 41 h 92"/>
                  <a:gd name="T4" fmla="*/ 53 w 54"/>
                  <a:gd name="T5" fmla="*/ 59 h 92"/>
                  <a:gd name="T6" fmla="*/ 52 w 54"/>
                  <a:gd name="T7" fmla="*/ 62 h 92"/>
                  <a:gd name="T8" fmla="*/ 1 w 54"/>
                  <a:gd name="T9" fmla="*/ 92 h 92"/>
                  <a:gd name="T10" fmla="*/ 0 w 54"/>
                  <a:gd name="T11" fmla="*/ 88 h 92"/>
                  <a:gd name="T12" fmla="*/ 0 w 54"/>
                  <a:gd name="T13" fmla="*/ 33 h 92"/>
                  <a:gd name="T14" fmla="*/ 2 w 54"/>
                  <a:gd name="T15" fmla="*/ 29 h 92"/>
                  <a:gd name="T16" fmla="*/ 51 w 54"/>
                  <a:gd name="T17" fmla="*/ 1 h 92"/>
                  <a:gd name="T18" fmla="*/ 54 w 54"/>
                  <a:gd name="T19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4" h="92">
                    <a:moveTo>
                      <a:pt x="54" y="0"/>
                    </a:moveTo>
                    <a:cubicBezTo>
                      <a:pt x="54" y="14"/>
                      <a:pt x="54" y="28"/>
                      <a:pt x="54" y="41"/>
                    </a:cubicBezTo>
                    <a:cubicBezTo>
                      <a:pt x="54" y="47"/>
                      <a:pt x="54" y="53"/>
                      <a:pt x="53" y="59"/>
                    </a:cubicBezTo>
                    <a:cubicBezTo>
                      <a:pt x="53" y="60"/>
                      <a:pt x="53" y="61"/>
                      <a:pt x="52" y="62"/>
                    </a:cubicBezTo>
                    <a:cubicBezTo>
                      <a:pt x="35" y="72"/>
                      <a:pt x="18" y="82"/>
                      <a:pt x="1" y="92"/>
                    </a:cubicBezTo>
                    <a:cubicBezTo>
                      <a:pt x="0" y="90"/>
                      <a:pt x="0" y="89"/>
                      <a:pt x="0" y="88"/>
                    </a:cubicBezTo>
                    <a:cubicBezTo>
                      <a:pt x="0" y="70"/>
                      <a:pt x="0" y="51"/>
                      <a:pt x="0" y="33"/>
                    </a:cubicBezTo>
                    <a:cubicBezTo>
                      <a:pt x="0" y="32"/>
                      <a:pt x="1" y="30"/>
                      <a:pt x="2" y="29"/>
                    </a:cubicBezTo>
                    <a:cubicBezTo>
                      <a:pt x="19" y="20"/>
                      <a:pt x="35" y="10"/>
                      <a:pt x="51" y="1"/>
                    </a:cubicBezTo>
                    <a:cubicBezTo>
                      <a:pt x="52" y="1"/>
                      <a:pt x="52" y="0"/>
                      <a:pt x="5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861">
                <a:extLst>
                  <a:ext uri="{FF2B5EF4-FFF2-40B4-BE49-F238E27FC236}">
                    <a16:creationId xmlns:a16="http://schemas.microsoft.com/office/drawing/2014/main" id="{0675214B-9204-4858-8DCB-29DD60E77A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51452" y="5261650"/>
                <a:ext cx="95881" cy="165847"/>
              </a:xfrm>
              <a:custGeom>
                <a:avLst/>
                <a:gdLst>
                  <a:gd name="T0" fmla="*/ 0 w 52"/>
                  <a:gd name="T1" fmla="*/ 89 h 89"/>
                  <a:gd name="T2" fmla="*/ 0 w 52"/>
                  <a:gd name="T3" fmla="*/ 86 h 89"/>
                  <a:gd name="T4" fmla="*/ 0 w 52"/>
                  <a:gd name="T5" fmla="*/ 34 h 89"/>
                  <a:gd name="T6" fmla="*/ 3 w 52"/>
                  <a:gd name="T7" fmla="*/ 28 h 89"/>
                  <a:gd name="T8" fmla="*/ 48 w 52"/>
                  <a:gd name="T9" fmla="*/ 2 h 89"/>
                  <a:gd name="T10" fmla="*/ 52 w 52"/>
                  <a:gd name="T11" fmla="*/ 0 h 89"/>
                  <a:gd name="T12" fmla="*/ 52 w 52"/>
                  <a:gd name="T13" fmla="*/ 3 h 89"/>
                  <a:gd name="T14" fmla="*/ 52 w 52"/>
                  <a:gd name="T15" fmla="*/ 58 h 89"/>
                  <a:gd name="T16" fmla="*/ 50 w 52"/>
                  <a:gd name="T17" fmla="*/ 62 h 89"/>
                  <a:gd name="T18" fmla="*/ 3 w 52"/>
                  <a:gd name="T19" fmla="*/ 89 h 89"/>
                  <a:gd name="T20" fmla="*/ 0 w 52"/>
                  <a:gd name="T21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2" h="89">
                    <a:moveTo>
                      <a:pt x="0" y="89"/>
                    </a:moveTo>
                    <a:cubicBezTo>
                      <a:pt x="0" y="88"/>
                      <a:pt x="0" y="87"/>
                      <a:pt x="0" y="86"/>
                    </a:cubicBezTo>
                    <a:cubicBezTo>
                      <a:pt x="0" y="68"/>
                      <a:pt x="0" y="51"/>
                      <a:pt x="0" y="34"/>
                    </a:cubicBezTo>
                    <a:cubicBezTo>
                      <a:pt x="0" y="31"/>
                      <a:pt x="1" y="30"/>
                      <a:pt x="3" y="28"/>
                    </a:cubicBezTo>
                    <a:cubicBezTo>
                      <a:pt x="18" y="20"/>
                      <a:pt x="33" y="11"/>
                      <a:pt x="48" y="2"/>
                    </a:cubicBezTo>
                    <a:cubicBezTo>
                      <a:pt x="49" y="1"/>
                      <a:pt x="50" y="1"/>
                      <a:pt x="52" y="0"/>
                    </a:cubicBezTo>
                    <a:cubicBezTo>
                      <a:pt x="52" y="1"/>
                      <a:pt x="52" y="2"/>
                      <a:pt x="52" y="3"/>
                    </a:cubicBezTo>
                    <a:cubicBezTo>
                      <a:pt x="52" y="22"/>
                      <a:pt x="52" y="40"/>
                      <a:pt x="52" y="58"/>
                    </a:cubicBezTo>
                    <a:cubicBezTo>
                      <a:pt x="52" y="60"/>
                      <a:pt x="52" y="61"/>
                      <a:pt x="50" y="62"/>
                    </a:cubicBezTo>
                    <a:cubicBezTo>
                      <a:pt x="34" y="71"/>
                      <a:pt x="19" y="80"/>
                      <a:pt x="3" y="89"/>
                    </a:cubicBezTo>
                    <a:cubicBezTo>
                      <a:pt x="2" y="89"/>
                      <a:pt x="1" y="89"/>
                      <a:pt x="0" y="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8DB9C42E-7021-43DE-940A-4DE89D660E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7339" y="3988125"/>
              <a:ext cx="618501" cy="590971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1EA7E381-062B-42C1-865F-0BAF864FDB9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7480" y="2311460"/>
              <a:ext cx="618501" cy="590971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4499F4F7-6395-4F40-9C29-FF5FAE40D8A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0575" y="3993882"/>
              <a:ext cx="618501" cy="590971"/>
            </a:xfrm>
            <a:prstGeom prst="rect">
              <a:avLst/>
            </a:prstGeom>
          </p:spPr>
        </p:pic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F399383A-746A-49FB-A8A3-0607FB03A8F0}"/>
                </a:ext>
              </a:extLst>
            </p:cNvPr>
            <p:cNvSpPr/>
            <p:nvPr/>
          </p:nvSpPr>
          <p:spPr>
            <a:xfrm>
              <a:off x="4190067" y="4053214"/>
              <a:ext cx="154907" cy="14801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5" name="Rechteck 20">
              <a:extLst>
                <a:ext uri="{FF2B5EF4-FFF2-40B4-BE49-F238E27FC236}">
                  <a16:creationId xmlns:a16="http://schemas.microsoft.com/office/drawing/2014/main" id="{2D9ABBAF-303F-49F1-8791-4793CEF16F33}"/>
                </a:ext>
              </a:extLst>
            </p:cNvPr>
            <p:cNvSpPr/>
            <p:nvPr/>
          </p:nvSpPr>
          <p:spPr>
            <a:xfrm>
              <a:off x="9601557" y="2354125"/>
              <a:ext cx="1689858" cy="32624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1">
                  <a:ln>
                    <a:noFill/>
                  </a:ln>
                  <a:solidFill>
                    <a:srgbClr val="244C9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Sustain Growth </a:t>
              </a:r>
            </a:p>
          </p:txBody>
        </p:sp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A7E21D40-5645-4482-B741-4F663DC25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5128" y="2317562"/>
              <a:ext cx="618501" cy="590971"/>
            </a:xfrm>
            <a:prstGeom prst="rect">
              <a:avLst/>
            </a:prstGeom>
          </p:spPr>
        </p:pic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C84B8232-E433-4214-A5C0-85566993B150}"/>
                </a:ext>
              </a:extLst>
            </p:cNvPr>
            <p:cNvSpPr txBox="1"/>
            <p:nvPr/>
          </p:nvSpPr>
          <p:spPr>
            <a:xfrm>
              <a:off x="8825840" y="4731875"/>
              <a:ext cx="2070129" cy="691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DF1A93A-7D9D-4891-9DD3-CFE09CD01FF5}"/>
                </a:ext>
              </a:extLst>
            </p:cNvPr>
            <p:cNvSpPr/>
            <p:nvPr/>
          </p:nvSpPr>
          <p:spPr>
            <a:xfrm>
              <a:off x="8511671" y="4835668"/>
              <a:ext cx="263543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Ability to 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communicate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additional 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budgeting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and 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forecasting details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(e.g. EoY projections) to executive leadership and the Board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37A2D8A-5584-4076-A863-6B9E703E6EBD}"/>
                </a:ext>
              </a:extLst>
            </p:cNvPr>
            <p:cNvSpPr/>
            <p:nvPr/>
          </p:nvSpPr>
          <p:spPr>
            <a:xfrm>
              <a:off x="1577252" y="4776780"/>
              <a:ext cx="187395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More efficient, 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automated processes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that eliminate the need for paper based forms </a:t>
              </a:r>
            </a:p>
          </p:txBody>
        </p:sp>
        <p:pic>
          <p:nvPicPr>
            <p:cNvPr id="104" name="Picture 103">
              <a:extLst>
                <a:ext uri="{FF2B5EF4-FFF2-40B4-BE49-F238E27FC236}">
                  <a16:creationId xmlns:a16="http://schemas.microsoft.com/office/drawing/2014/main" id="{9BB33D3F-11AA-4212-BF15-C741C1ADA6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6318" y="4290534"/>
              <a:ext cx="351229" cy="351229"/>
            </a:xfrm>
            <a:prstGeom prst="rect">
              <a:avLst/>
            </a:prstGeom>
          </p:spPr>
        </p:pic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id="{F88B5ED8-F54E-4FC4-9C94-00A6820A39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832931" y="4304883"/>
              <a:ext cx="351229" cy="351229"/>
            </a:xfrm>
            <a:prstGeom prst="rect">
              <a:avLst/>
            </a:prstGeom>
          </p:spPr>
        </p:pic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1DD8CC0D-A991-477A-93CC-035A2FE1B6E0}"/>
                </a:ext>
              </a:extLst>
            </p:cNvPr>
            <p:cNvSpPr txBox="1"/>
            <p:nvPr/>
          </p:nvSpPr>
          <p:spPr>
            <a:xfrm>
              <a:off x="9439466" y="2786916"/>
              <a:ext cx="228537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Minimized disruption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when 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ingesting M&amp;A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by leveraging new, 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standard definitions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as opposed to unique cost centers</a:t>
              </a:r>
            </a:p>
          </p:txBody>
        </p:sp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0627F936-3169-46DA-9612-8B0DE0FB4E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613142" y="2311460"/>
              <a:ext cx="351229" cy="351229"/>
            </a:xfrm>
            <a:prstGeom prst="rect">
              <a:avLst/>
            </a:prstGeom>
          </p:spPr>
        </p:pic>
        <p:pic>
          <p:nvPicPr>
            <p:cNvPr id="14" name="Graphic 13" descr="Venn diagram">
              <a:extLst>
                <a:ext uri="{FF2B5EF4-FFF2-40B4-BE49-F238E27FC236}">
                  <a16:creationId xmlns:a16="http://schemas.microsoft.com/office/drawing/2014/main" id="{AADF6F02-587E-43B7-9CDF-63FD7EBB8B1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319932" y="2363161"/>
              <a:ext cx="774497" cy="774497"/>
            </a:xfrm>
            <a:prstGeom prst="rect">
              <a:avLst/>
            </a:prstGeom>
          </p:spPr>
        </p:pic>
        <p:pic>
          <p:nvPicPr>
            <p:cNvPr id="16" name="Graphic 15" descr="Playbook">
              <a:extLst>
                <a:ext uri="{FF2B5EF4-FFF2-40B4-BE49-F238E27FC236}">
                  <a16:creationId xmlns:a16="http://schemas.microsoft.com/office/drawing/2014/main" id="{055FAE68-EAE4-4569-ABF6-A0B60BEC26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352768" y="2380085"/>
              <a:ext cx="774497" cy="774497"/>
            </a:xfrm>
            <a:prstGeom prst="rect">
              <a:avLst/>
            </a:prstGeom>
          </p:spPr>
        </p:pic>
        <p:pic>
          <p:nvPicPr>
            <p:cNvPr id="18" name="Graphic 17" descr="Head with gears">
              <a:extLst>
                <a:ext uri="{FF2B5EF4-FFF2-40B4-BE49-F238E27FC236}">
                  <a16:creationId xmlns:a16="http://schemas.microsoft.com/office/drawing/2014/main" id="{3A2E20C5-AEC9-482E-8EAC-83869E7301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5838467" y="3625227"/>
              <a:ext cx="774497" cy="774497"/>
            </a:xfrm>
            <a:prstGeom prst="rect">
              <a:avLst/>
            </a:prstGeom>
          </p:spPr>
        </p:pic>
        <p:sp>
          <p:nvSpPr>
            <p:cNvPr id="71" name="Textfeld 26">
              <a:extLst>
                <a:ext uri="{FF2B5EF4-FFF2-40B4-BE49-F238E27FC236}">
                  <a16:creationId xmlns:a16="http://schemas.microsoft.com/office/drawing/2014/main" id="{735F2825-F5E0-4AAA-926B-8DD89378C25D}"/>
                </a:ext>
              </a:extLst>
            </p:cNvPr>
            <p:cNvSpPr txBox="1"/>
            <p:nvPr/>
          </p:nvSpPr>
          <p:spPr>
            <a:xfrm>
              <a:off x="5224322" y="4424498"/>
              <a:ext cx="1930618" cy="2048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Backoffice Automation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5" name="Textfeld 36">
              <a:extLst>
                <a:ext uri="{FF2B5EF4-FFF2-40B4-BE49-F238E27FC236}">
                  <a16:creationId xmlns:a16="http://schemas.microsoft.com/office/drawing/2014/main" id="{C4B79D1C-052F-49E7-B02E-ABFCF5AB3B8E}"/>
                </a:ext>
              </a:extLst>
            </p:cNvPr>
            <p:cNvSpPr txBox="1"/>
            <p:nvPr/>
          </p:nvSpPr>
          <p:spPr>
            <a:xfrm>
              <a:off x="6833413" y="3144025"/>
              <a:ext cx="1601454" cy="2048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Shared Services</a:t>
              </a:r>
              <a:r>
                <a:rPr kumimoji="0" lang="de-DE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endPara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D4BB357-59EB-44B5-8753-9C163D4483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</a:blip>
            <a:stretch>
              <a:fillRect/>
            </a:stretch>
          </p:blipFill>
          <p:spPr>
            <a:xfrm>
              <a:off x="5479506" y="1882304"/>
              <a:ext cx="1561395" cy="1561395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995312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/>
          <p:cNvSpPr txBox="1">
            <a:spLocks/>
          </p:cNvSpPr>
          <p:nvPr/>
        </p:nvSpPr>
        <p:spPr>
          <a:xfrm>
            <a:off x="254000" y="63500"/>
            <a:ext cx="10972800" cy="935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lang="en-US" sz="3200" b="1" i="0" kern="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9" name="Title Placeholder 1"/>
          <p:cNvSpPr txBox="1">
            <a:spLocks/>
          </p:cNvSpPr>
          <p:nvPr/>
        </p:nvSpPr>
        <p:spPr>
          <a:xfrm>
            <a:off x="277091" y="1086771"/>
            <a:ext cx="11637818" cy="65005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14D95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1023620"/>
            <a:ext cx="12192000" cy="21139"/>
            <a:chOff x="0" y="833120"/>
            <a:chExt cx="12192000" cy="21139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854259"/>
              <a:ext cx="12192000" cy="0"/>
            </a:xfrm>
            <a:prstGeom prst="line">
              <a:avLst/>
            </a:prstGeom>
            <a:ln w="28575">
              <a:solidFill>
                <a:srgbClr val="6DA9D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833120"/>
              <a:ext cx="12192000" cy="0"/>
            </a:xfrm>
            <a:prstGeom prst="line">
              <a:avLst/>
            </a:prstGeom>
            <a:ln w="28575">
              <a:solidFill>
                <a:srgbClr val="014D9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Group 139"/>
          <p:cNvGrpSpPr/>
          <p:nvPr/>
        </p:nvGrpSpPr>
        <p:grpSpPr>
          <a:xfrm>
            <a:off x="510687" y="1551096"/>
            <a:ext cx="11404220" cy="4508780"/>
            <a:chOff x="123427" y="1052222"/>
            <a:chExt cx="8910598" cy="3522899"/>
          </a:xfrm>
        </p:grpSpPr>
        <p:cxnSp>
          <p:nvCxnSpPr>
            <p:cNvPr id="141" name="Straight Connector 140"/>
            <p:cNvCxnSpPr>
              <a:stCxn id="199" idx="0"/>
              <a:endCxn id="210" idx="2"/>
            </p:cNvCxnSpPr>
            <p:nvPr/>
          </p:nvCxnSpPr>
          <p:spPr>
            <a:xfrm flipH="1" flipV="1">
              <a:off x="481624" y="1598011"/>
              <a:ext cx="13708" cy="446719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cxnSp>
          <p:nvCxnSpPr>
            <p:cNvPr id="142" name="Straight Connector 141"/>
            <p:cNvCxnSpPr>
              <a:stCxn id="191" idx="0"/>
            </p:cNvCxnSpPr>
            <p:nvPr/>
          </p:nvCxnSpPr>
          <p:spPr>
            <a:xfrm flipH="1" flipV="1">
              <a:off x="658023" y="1539510"/>
              <a:ext cx="1979363" cy="19588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cxnSp>
          <p:nvCxnSpPr>
            <p:cNvPr id="143" name="Straight Connector 142"/>
            <p:cNvCxnSpPr>
              <a:stCxn id="172" idx="1"/>
            </p:cNvCxnSpPr>
            <p:nvPr/>
          </p:nvCxnSpPr>
          <p:spPr>
            <a:xfrm flipH="1" flipV="1">
              <a:off x="478661" y="1582050"/>
              <a:ext cx="2050971" cy="977219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cxnSp>
          <p:nvCxnSpPr>
            <p:cNvPr id="144" name="Straight Connector 143"/>
            <p:cNvCxnSpPr/>
            <p:nvPr/>
          </p:nvCxnSpPr>
          <p:spPr>
            <a:xfrm flipV="1">
              <a:off x="1419307" y="1887026"/>
              <a:ext cx="1806854" cy="1212421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cxnSp>
          <p:nvCxnSpPr>
            <p:cNvPr id="145" name="Straight Connector 144"/>
            <p:cNvCxnSpPr/>
            <p:nvPr/>
          </p:nvCxnSpPr>
          <p:spPr>
            <a:xfrm flipH="1">
              <a:off x="1219798" y="2389594"/>
              <a:ext cx="981971" cy="611482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sp>
          <p:nvSpPr>
            <p:cNvPr id="146" name="TextBox 145"/>
            <p:cNvSpPr txBox="1"/>
            <p:nvPr/>
          </p:nvSpPr>
          <p:spPr>
            <a:xfrm>
              <a:off x="424011" y="3406746"/>
              <a:ext cx="3799697" cy="913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marR="0" lvl="0" indent="-1714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Many systems including redundant systems</a:t>
              </a:r>
            </a:p>
            <a:p>
              <a:pPr marL="171450" marR="0" lvl="0" indent="-1714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Complex and customized</a:t>
              </a:r>
            </a:p>
            <a:p>
              <a:pPr marL="171450" marR="0" lvl="0" indent="-1714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Many manual and inefficient processes</a:t>
              </a:r>
            </a:p>
            <a:p>
              <a:pPr marL="171450" marR="0" lvl="0" indent="-1714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Large number of workarounds</a:t>
              </a:r>
            </a:p>
            <a:p>
              <a:pPr marL="171450" marR="0" lvl="0" indent="-1714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Data and core activities outside of a system</a:t>
              </a: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5035470" y="3324632"/>
              <a:ext cx="3998555" cy="1250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marR="0" lvl="0" indent="-1714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System simplification and standardization</a:t>
              </a:r>
            </a:p>
            <a:p>
              <a:pPr marL="171450" marR="0" lvl="0" indent="-1714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Transformational thinking </a:t>
              </a:r>
            </a:p>
            <a:p>
              <a:pPr marL="171450" marR="0" lvl="0" indent="-1714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Using out of the box functionality</a:t>
              </a:r>
            </a:p>
            <a:p>
              <a:pPr marL="171450" marR="0" lvl="0" indent="-1714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Efficient processes</a:t>
              </a:r>
            </a:p>
            <a:p>
              <a:pPr marL="171450" marR="0" lvl="0" indent="-1714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Manual processes virtually eliminated</a:t>
              </a:r>
            </a:p>
            <a:p>
              <a:pPr marL="171450" marR="0" lvl="0" indent="-1714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All employees and departments are working together as one team toward a common goal</a:t>
              </a:r>
            </a:p>
          </p:txBody>
        </p:sp>
        <p:sp>
          <p:nvSpPr>
            <p:cNvPr id="148" name="Isosceles Triangle 147"/>
            <p:cNvSpPr/>
            <p:nvPr/>
          </p:nvSpPr>
          <p:spPr>
            <a:xfrm rot="5400000">
              <a:off x="3868850" y="2081907"/>
              <a:ext cx="1780256" cy="221448"/>
            </a:xfrm>
            <a:prstGeom prst="triangle">
              <a:avLst/>
            </a:prstGeom>
            <a:solidFill>
              <a:srgbClr val="D9D9D9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149" name="Isosceles Triangle 148"/>
            <p:cNvSpPr/>
            <p:nvPr/>
          </p:nvSpPr>
          <p:spPr>
            <a:xfrm rot="10800000">
              <a:off x="466452" y="3300272"/>
              <a:ext cx="3295840" cy="93520"/>
            </a:xfrm>
            <a:prstGeom prst="triangle">
              <a:avLst/>
            </a:prstGeom>
            <a:solidFill>
              <a:sysClr val="window" lastClr="FFFFFF">
                <a:lumMod val="8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150" name="Isosceles Triangle 149"/>
            <p:cNvSpPr/>
            <p:nvPr/>
          </p:nvSpPr>
          <p:spPr>
            <a:xfrm rot="10800000">
              <a:off x="5441011" y="3295556"/>
              <a:ext cx="3295840" cy="93520"/>
            </a:xfrm>
            <a:prstGeom prst="triangle">
              <a:avLst/>
            </a:prstGeom>
            <a:solidFill>
              <a:sysClr val="window" lastClr="FFFFFF">
                <a:lumMod val="8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124111" y="1052222"/>
              <a:ext cx="1564467" cy="372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14D9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Past </a:t>
              </a:r>
              <a:b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14D9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14D9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(Illustrative)</a:t>
              </a:r>
              <a:endPara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014D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4846944" y="1059017"/>
              <a:ext cx="1564467" cy="372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14D9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Post implementation </a:t>
              </a: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14D9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(Illustrative)</a:t>
              </a:r>
            </a:p>
          </p:txBody>
        </p:sp>
        <p:sp>
          <p:nvSpPr>
            <p:cNvPr id="153" name="Vertical Scroll 152"/>
            <p:cNvSpPr/>
            <p:nvPr/>
          </p:nvSpPr>
          <p:spPr>
            <a:xfrm>
              <a:off x="2046386" y="1304002"/>
              <a:ext cx="679864" cy="255930"/>
            </a:xfrm>
            <a:prstGeom prst="verticalScroll">
              <a:avLst/>
            </a:prstGeom>
            <a:solidFill>
              <a:srgbClr val="0070C0"/>
            </a:solidFill>
            <a:ln w="9525" cap="flat" cmpd="sng" algn="ctr">
              <a:solidFill>
                <a:sysClr val="window" lastClr="FFFFFF">
                  <a:lumMod val="9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Docfinity</a:t>
              </a:r>
            </a:p>
          </p:txBody>
        </p:sp>
        <p:sp>
          <p:nvSpPr>
            <p:cNvPr id="154" name="Flowchart: Document 153"/>
            <p:cNvSpPr/>
            <p:nvPr/>
          </p:nvSpPr>
          <p:spPr>
            <a:xfrm>
              <a:off x="1436479" y="1358003"/>
              <a:ext cx="502881" cy="276448"/>
            </a:xfrm>
            <a:prstGeom prst="flowChartDocument">
              <a:avLst/>
            </a:prstGeom>
            <a:solidFill>
              <a:sysClr val="window" lastClr="FFFFFF">
                <a:lumMod val="85000"/>
              </a:sysClr>
            </a:solidFill>
            <a:ln w="9525" cap="flat" cmpd="sng" algn="ctr">
              <a:solidFill>
                <a:sysClr val="window" lastClr="FFFFFF">
                  <a:lumMod val="9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HPM</a:t>
              </a:r>
            </a:p>
          </p:txBody>
        </p:sp>
        <p:sp>
          <p:nvSpPr>
            <p:cNvPr id="155" name="Flowchart: Magnetic Disk 154"/>
            <p:cNvSpPr/>
            <p:nvPr/>
          </p:nvSpPr>
          <p:spPr>
            <a:xfrm>
              <a:off x="3144640" y="2721717"/>
              <a:ext cx="561870" cy="255930"/>
            </a:xfrm>
            <a:prstGeom prst="flowChartMagneticDisk">
              <a:avLst/>
            </a:prstGeom>
            <a:solidFill>
              <a:srgbClr val="FF7D1E"/>
            </a:solidFill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LeaseX</a:t>
              </a:r>
            </a:p>
          </p:txBody>
        </p:sp>
        <p:sp>
          <p:nvSpPr>
            <p:cNvPr id="156" name="Flowchart: Magnetic Disk 155"/>
            <p:cNvSpPr/>
            <p:nvPr/>
          </p:nvSpPr>
          <p:spPr>
            <a:xfrm>
              <a:off x="142008" y="2516688"/>
              <a:ext cx="523486" cy="217890"/>
            </a:xfrm>
            <a:prstGeom prst="flowChartMagneticDisk">
              <a:avLst/>
            </a:prstGeom>
            <a:solidFill>
              <a:srgbClr val="002060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Crystal</a:t>
              </a:r>
            </a:p>
          </p:txBody>
        </p:sp>
        <p:cxnSp>
          <p:nvCxnSpPr>
            <p:cNvPr id="157" name="Straight Connector 156"/>
            <p:cNvCxnSpPr>
              <a:stCxn id="186" idx="2"/>
              <a:endCxn id="156" idx="4"/>
            </p:cNvCxnSpPr>
            <p:nvPr/>
          </p:nvCxnSpPr>
          <p:spPr>
            <a:xfrm flipH="1">
              <a:off x="665494" y="2598966"/>
              <a:ext cx="460439" cy="26667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cxnSp>
          <p:nvCxnSpPr>
            <p:cNvPr id="158" name="Straight Connector 157"/>
            <p:cNvCxnSpPr>
              <a:stCxn id="183" idx="4"/>
            </p:cNvCxnSpPr>
            <p:nvPr/>
          </p:nvCxnSpPr>
          <p:spPr>
            <a:xfrm flipH="1">
              <a:off x="790072" y="2451675"/>
              <a:ext cx="1268064" cy="368964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cxnSp>
          <p:nvCxnSpPr>
            <p:cNvPr id="159" name="Straight Connector 158"/>
            <p:cNvCxnSpPr>
              <a:endCxn id="200" idx="3"/>
            </p:cNvCxnSpPr>
            <p:nvPr/>
          </p:nvCxnSpPr>
          <p:spPr>
            <a:xfrm flipV="1">
              <a:off x="927227" y="1983957"/>
              <a:ext cx="1068056" cy="801613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cxnSp>
          <p:nvCxnSpPr>
            <p:cNvPr id="160" name="Straight Connector 159"/>
            <p:cNvCxnSpPr>
              <a:stCxn id="198" idx="3"/>
              <a:endCxn id="200" idx="3"/>
            </p:cNvCxnSpPr>
            <p:nvPr/>
          </p:nvCxnSpPr>
          <p:spPr>
            <a:xfrm flipV="1">
              <a:off x="1645708" y="1983957"/>
              <a:ext cx="349575" cy="123821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cxnSp>
          <p:nvCxnSpPr>
            <p:cNvPr id="161" name="Straight Connector 160"/>
            <p:cNvCxnSpPr>
              <a:stCxn id="199" idx="3"/>
              <a:endCxn id="197" idx="2"/>
            </p:cNvCxnSpPr>
            <p:nvPr/>
          </p:nvCxnSpPr>
          <p:spPr>
            <a:xfrm>
              <a:off x="867236" y="2138732"/>
              <a:ext cx="1189552" cy="95737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cxnSp>
          <p:nvCxnSpPr>
            <p:cNvPr id="162" name="Straight Connector 161"/>
            <p:cNvCxnSpPr>
              <a:stCxn id="202" idx="0"/>
              <a:endCxn id="153" idx="2"/>
            </p:cNvCxnSpPr>
            <p:nvPr/>
          </p:nvCxnSpPr>
          <p:spPr>
            <a:xfrm flipH="1" flipV="1">
              <a:off x="2386318" y="1559932"/>
              <a:ext cx="875709" cy="494071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sp>
          <p:nvSpPr>
            <p:cNvPr id="163" name="Flowchart: Connector 162"/>
            <p:cNvSpPr/>
            <p:nvPr/>
          </p:nvSpPr>
          <p:spPr>
            <a:xfrm>
              <a:off x="3503134" y="2397968"/>
              <a:ext cx="673227" cy="318377"/>
            </a:xfrm>
            <a:prstGeom prst="flowChartConnector">
              <a:avLst/>
            </a:prstGeom>
            <a:solidFill>
              <a:sysClr val="window" lastClr="FFFFFF">
                <a:lumMod val="85000"/>
              </a:sysClr>
            </a:solidFill>
            <a:ln w="9525" cap="flat" cmpd="sng" algn="ctr">
              <a:solidFill>
                <a:sysClr val="window" lastClr="FFFFFF">
                  <a:lumMod val="9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Kronos</a:t>
              </a:r>
            </a:p>
          </p:txBody>
        </p:sp>
        <p:cxnSp>
          <p:nvCxnSpPr>
            <p:cNvPr id="164" name="Straight Connector 163"/>
            <p:cNvCxnSpPr>
              <a:stCxn id="197" idx="4"/>
              <a:endCxn id="202" idx="1"/>
            </p:cNvCxnSpPr>
            <p:nvPr/>
          </p:nvCxnSpPr>
          <p:spPr>
            <a:xfrm flipV="1">
              <a:off x="2593663" y="2207105"/>
              <a:ext cx="183564" cy="27364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cxnSp>
          <p:nvCxnSpPr>
            <p:cNvPr id="165" name="Straight Connector 164"/>
            <p:cNvCxnSpPr>
              <a:stCxn id="172" idx="2"/>
              <a:endCxn id="155" idx="2"/>
            </p:cNvCxnSpPr>
            <p:nvPr/>
          </p:nvCxnSpPr>
          <p:spPr>
            <a:xfrm>
              <a:off x="2869564" y="2687234"/>
              <a:ext cx="275076" cy="162448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cxnSp>
          <p:nvCxnSpPr>
            <p:cNvPr id="166" name="Straight Connector 165"/>
            <p:cNvCxnSpPr>
              <a:stCxn id="183" idx="1"/>
              <a:endCxn id="154" idx="2"/>
            </p:cNvCxnSpPr>
            <p:nvPr/>
          </p:nvCxnSpPr>
          <p:spPr>
            <a:xfrm flipH="1" flipV="1">
              <a:off x="1687920" y="1616175"/>
              <a:ext cx="148754" cy="687808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cxnSp>
          <p:nvCxnSpPr>
            <p:cNvPr id="167" name="Straight Connector 166"/>
            <p:cNvCxnSpPr>
              <a:stCxn id="204" idx="1"/>
              <a:endCxn id="203" idx="3"/>
            </p:cNvCxnSpPr>
            <p:nvPr/>
          </p:nvCxnSpPr>
          <p:spPr>
            <a:xfrm flipH="1" flipV="1">
              <a:off x="886172" y="1809959"/>
              <a:ext cx="1743978" cy="950051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cxnSp>
          <p:nvCxnSpPr>
            <p:cNvPr id="168" name="Straight Connector 167"/>
            <p:cNvCxnSpPr>
              <a:stCxn id="204" idx="1"/>
              <a:endCxn id="172" idx="2"/>
            </p:cNvCxnSpPr>
            <p:nvPr/>
          </p:nvCxnSpPr>
          <p:spPr>
            <a:xfrm flipV="1">
              <a:off x="2630150" y="2687234"/>
              <a:ext cx="239414" cy="72776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cxnSp>
          <p:nvCxnSpPr>
            <p:cNvPr id="169" name="Straight Connector 168"/>
            <p:cNvCxnSpPr>
              <a:stCxn id="204" idx="1"/>
              <a:endCxn id="202" idx="2"/>
            </p:cNvCxnSpPr>
            <p:nvPr/>
          </p:nvCxnSpPr>
          <p:spPr>
            <a:xfrm flipV="1">
              <a:off x="2630150" y="2348610"/>
              <a:ext cx="513972" cy="41140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cxnSp>
          <p:nvCxnSpPr>
            <p:cNvPr id="170" name="Straight Connector 169"/>
            <p:cNvCxnSpPr>
              <a:stCxn id="186" idx="0"/>
              <a:endCxn id="203" idx="2"/>
            </p:cNvCxnSpPr>
            <p:nvPr/>
          </p:nvCxnSpPr>
          <p:spPr>
            <a:xfrm flipH="1" flipV="1">
              <a:off x="571828" y="1932725"/>
              <a:ext cx="554105" cy="410311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cxnSp>
          <p:nvCxnSpPr>
            <p:cNvPr id="171" name="Straight Connector 170"/>
            <p:cNvCxnSpPr>
              <a:stCxn id="163" idx="2"/>
              <a:endCxn id="183" idx="4"/>
            </p:cNvCxnSpPr>
            <p:nvPr/>
          </p:nvCxnSpPr>
          <p:spPr>
            <a:xfrm flipH="1" flipV="1">
              <a:off x="2058136" y="2451675"/>
              <a:ext cx="1444998" cy="105482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sp>
          <p:nvSpPr>
            <p:cNvPr id="172" name="Flowchart: Predefined Process 171"/>
            <p:cNvSpPr/>
            <p:nvPr/>
          </p:nvSpPr>
          <p:spPr>
            <a:xfrm>
              <a:off x="2529632" y="2431304"/>
              <a:ext cx="679864" cy="255930"/>
            </a:xfrm>
            <a:prstGeom prst="flowChartPredefinedProcess">
              <a:avLst/>
            </a:prstGeom>
            <a:solidFill>
              <a:srgbClr val="00B050"/>
            </a:solidFill>
            <a:ln w="9525" cap="flat" cmpd="sng" algn="ctr">
              <a:solidFill>
                <a:sysClr val="window" lastClr="FFFFFF">
                  <a:lumMod val="9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Excel</a:t>
              </a:r>
            </a:p>
          </p:txBody>
        </p:sp>
        <p:cxnSp>
          <p:nvCxnSpPr>
            <p:cNvPr id="173" name="Straight Connector 172"/>
            <p:cNvCxnSpPr>
              <a:stCxn id="191" idx="1"/>
              <a:endCxn id="200" idx="4"/>
            </p:cNvCxnSpPr>
            <p:nvPr/>
          </p:nvCxnSpPr>
          <p:spPr>
            <a:xfrm flipH="1" flipV="1">
              <a:off x="2254002" y="1855992"/>
              <a:ext cx="151206" cy="7363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cxnSp>
          <p:nvCxnSpPr>
            <p:cNvPr id="174" name="Straight Connector 173"/>
            <p:cNvCxnSpPr>
              <a:stCxn id="202" idx="0"/>
              <a:endCxn id="191" idx="3"/>
            </p:cNvCxnSpPr>
            <p:nvPr/>
          </p:nvCxnSpPr>
          <p:spPr>
            <a:xfrm flipH="1" flipV="1">
              <a:off x="2869564" y="1863355"/>
              <a:ext cx="392463" cy="190648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cxnSp>
          <p:nvCxnSpPr>
            <p:cNvPr id="175" name="Straight Connector 174"/>
            <p:cNvCxnSpPr>
              <a:stCxn id="191" idx="2"/>
              <a:endCxn id="183" idx="4"/>
            </p:cNvCxnSpPr>
            <p:nvPr/>
          </p:nvCxnSpPr>
          <p:spPr>
            <a:xfrm flipH="1">
              <a:off x="2058136" y="1991320"/>
              <a:ext cx="579250" cy="460355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cxnSp>
          <p:nvCxnSpPr>
            <p:cNvPr id="176" name="Straight Connector 175"/>
            <p:cNvCxnSpPr>
              <a:stCxn id="198" idx="3"/>
              <a:endCxn id="191" idx="2"/>
            </p:cNvCxnSpPr>
            <p:nvPr/>
          </p:nvCxnSpPr>
          <p:spPr>
            <a:xfrm flipV="1">
              <a:off x="1645708" y="1991320"/>
              <a:ext cx="991678" cy="116458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cxnSp>
          <p:nvCxnSpPr>
            <p:cNvPr id="177" name="Straight Connector 176"/>
            <p:cNvCxnSpPr>
              <a:stCxn id="156" idx="4"/>
              <a:endCxn id="204" idx="1"/>
            </p:cNvCxnSpPr>
            <p:nvPr/>
          </p:nvCxnSpPr>
          <p:spPr>
            <a:xfrm>
              <a:off x="665494" y="2625633"/>
              <a:ext cx="1964656" cy="134377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sp>
          <p:nvSpPr>
            <p:cNvPr id="178" name="Parallelogram 177"/>
            <p:cNvSpPr/>
            <p:nvPr/>
          </p:nvSpPr>
          <p:spPr>
            <a:xfrm>
              <a:off x="1455312" y="2765276"/>
              <a:ext cx="781988" cy="220805"/>
            </a:xfrm>
            <a:prstGeom prst="parallelogram">
              <a:avLst/>
            </a:prstGeom>
            <a:solidFill>
              <a:sysClr val="window" lastClr="FFFFFF">
                <a:lumMod val="85000"/>
              </a:sysClr>
            </a:solidFill>
            <a:ln w="9525" cap="flat" cmpd="sng" algn="ctr">
              <a:solidFill>
                <a:sysClr val="window" lastClr="FFFFFF">
                  <a:lumMod val="9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McKesson</a:t>
              </a:r>
            </a:p>
          </p:txBody>
        </p:sp>
        <p:cxnSp>
          <p:nvCxnSpPr>
            <p:cNvPr id="179" name="Straight Connector 178"/>
            <p:cNvCxnSpPr>
              <a:stCxn id="191" idx="0"/>
              <a:endCxn id="153" idx="2"/>
            </p:cNvCxnSpPr>
            <p:nvPr/>
          </p:nvCxnSpPr>
          <p:spPr>
            <a:xfrm flipH="1" flipV="1">
              <a:off x="2386318" y="1559932"/>
              <a:ext cx="251068" cy="175458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cxnSp>
          <p:nvCxnSpPr>
            <p:cNvPr id="180" name="Straight Connector 179"/>
            <p:cNvCxnSpPr>
              <a:stCxn id="205" idx="3"/>
              <a:endCxn id="197" idx="1"/>
            </p:cNvCxnSpPr>
            <p:nvPr/>
          </p:nvCxnSpPr>
          <p:spPr>
            <a:xfrm flipH="1">
              <a:off x="2325226" y="1907431"/>
              <a:ext cx="1027092" cy="199073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cxnSp>
          <p:nvCxnSpPr>
            <p:cNvPr id="181" name="Straight Connector 180"/>
            <p:cNvCxnSpPr>
              <a:stCxn id="189" idx="2"/>
              <a:endCxn id="191" idx="3"/>
            </p:cNvCxnSpPr>
            <p:nvPr/>
          </p:nvCxnSpPr>
          <p:spPr>
            <a:xfrm flipH="1" flipV="1">
              <a:off x="2869564" y="1863355"/>
              <a:ext cx="883990" cy="248567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cxnSp>
          <p:nvCxnSpPr>
            <p:cNvPr id="182" name="Straight Connector 181"/>
            <p:cNvCxnSpPr>
              <a:stCxn id="197" idx="1"/>
              <a:endCxn id="154" idx="2"/>
            </p:cNvCxnSpPr>
            <p:nvPr/>
          </p:nvCxnSpPr>
          <p:spPr>
            <a:xfrm flipH="1" flipV="1">
              <a:off x="1687920" y="1616175"/>
              <a:ext cx="637306" cy="490329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sp>
          <p:nvSpPr>
            <p:cNvPr id="184" name="Flowchart: Magnetic Disk 183"/>
            <p:cNvSpPr/>
            <p:nvPr/>
          </p:nvSpPr>
          <p:spPr>
            <a:xfrm>
              <a:off x="469690" y="2746770"/>
              <a:ext cx="679864" cy="255930"/>
            </a:xfrm>
            <a:prstGeom prst="flowChartMagneticDisk">
              <a:avLst/>
            </a:prstGeom>
            <a:solidFill>
              <a:sysClr val="window" lastClr="FFFFFF">
                <a:lumMod val="85000"/>
              </a:sysClr>
            </a:solidFill>
            <a:ln w="9525" cap="flat" cmpd="sng" algn="ctr">
              <a:solidFill>
                <a:sysClr val="window" lastClr="FFFFFF">
                  <a:lumMod val="9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Avantas</a:t>
              </a:r>
            </a:p>
          </p:txBody>
        </p:sp>
        <p:cxnSp>
          <p:nvCxnSpPr>
            <p:cNvPr id="185" name="Straight Connector 184"/>
            <p:cNvCxnSpPr>
              <a:stCxn id="183" idx="2"/>
              <a:endCxn id="199" idx="2"/>
            </p:cNvCxnSpPr>
            <p:nvPr/>
          </p:nvCxnSpPr>
          <p:spPr>
            <a:xfrm flipH="1" flipV="1">
              <a:off x="495332" y="2232733"/>
              <a:ext cx="1119879" cy="218942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sp>
          <p:nvSpPr>
            <p:cNvPr id="186" name="Flowchart: Off-page Connector 185"/>
            <p:cNvSpPr/>
            <p:nvPr/>
          </p:nvSpPr>
          <p:spPr>
            <a:xfrm>
              <a:off x="870537" y="2343036"/>
              <a:ext cx="510791" cy="255930"/>
            </a:xfrm>
            <a:prstGeom prst="flowChartOffpageConnector">
              <a:avLst/>
            </a:prstGeom>
            <a:solidFill>
              <a:sysClr val="window" lastClr="FFFFFF">
                <a:lumMod val="85000"/>
              </a:sysClr>
            </a:solidFill>
            <a:ln w="9525" cap="flat" cmpd="sng" algn="ctr">
              <a:solidFill>
                <a:sysClr val="window" lastClr="FFFFFF">
                  <a:lumMod val="9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BANG</a:t>
              </a:r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3678845" y="1539677"/>
              <a:ext cx="593119" cy="288954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9525" cap="flat" cmpd="sng" algn="ctr">
              <a:solidFill>
                <a:sysClr val="window" lastClr="FFFFFF">
                  <a:lumMod val="9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Smart Square </a:t>
              </a:r>
            </a:p>
          </p:txBody>
        </p:sp>
        <p:cxnSp>
          <p:nvCxnSpPr>
            <p:cNvPr id="188" name="Straight Connector 187"/>
            <p:cNvCxnSpPr>
              <a:stCxn id="163" idx="0"/>
              <a:endCxn id="187" idx="2"/>
            </p:cNvCxnSpPr>
            <p:nvPr/>
          </p:nvCxnSpPr>
          <p:spPr>
            <a:xfrm flipV="1">
              <a:off x="3839748" y="1828631"/>
              <a:ext cx="135657" cy="569337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sp>
          <p:nvSpPr>
            <p:cNvPr id="189" name="Flowchart: Magnetic Disk 188"/>
            <p:cNvSpPr/>
            <p:nvPr/>
          </p:nvSpPr>
          <p:spPr>
            <a:xfrm>
              <a:off x="3753554" y="1983957"/>
              <a:ext cx="561870" cy="255930"/>
            </a:xfrm>
            <a:prstGeom prst="flowChartMagneticDisk">
              <a:avLst/>
            </a:prstGeom>
            <a:solidFill>
              <a:sysClr val="window" lastClr="FFFFFF">
                <a:lumMod val="85000"/>
              </a:sysClr>
            </a:solidFill>
            <a:ln w="9525" cap="flat" cmpd="sng" algn="ctr">
              <a:solidFill>
                <a:sysClr val="window" lastClr="FFFFFF">
                  <a:lumMod val="9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AllScripts</a:t>
              </a:r>
            </a:p>
          </p:txBody>
        </p:sp>
        <p:cxnSp>
          <p:nvCxnSpPr>
            <p:cNvPr id="190" name="Straight Connector 189"/>
            <p:cNvCxnSpPr>
              <a:stCxn id="191" idx="0"/>
              <a:endCxn id="206" idx="1"/>
            </p:cNvCxnSpPr>
            <p:nvPr/>
          </p:nvCxnSpPr>
          <p:spPr>
            <a:xfrm flipV="1">
              <a:off x="2637386" y="1564093"/>
              <a:ext cx="632616" cy="171297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sp>
          <p:nvSpPr>
            <p:cNvPr id="191" name="Folded Corner 190"/>
            <p:cNvSpPr/>
            <p:nvPr/>
          </p:nvSpPr>
          <p:spPr>
            <a:xfrm>
              <a:off x="2405208" y="1735390"/>
              <a:ext cx="464356" cy="255930"/>
            </a:xfrm>
            <a:prstGeom prst="foldedCorner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2B119B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Email</a:t>
              </a:r>
            </a:p>
          </p:txBody>
        </p:sp>
        <p:cxnSp>
          <p:nvCxnSpPr>
            <p:cNvPr id="192" name="Straight Connector 191"/>
            <p:cNvCxnSpPr>
              <a:stCxn id="183" idx="4"/>
              <a:endCxn id="187" idx="1"/>
            </p:cNvCxnSpPr>
            <p:nvPr/>
          </p:nvCxnSpPr>
          <p:spPr>
            <a:xfrm flipV="1">
              <a:off x="2058136" y="1684154"/>
              <a:ext cx="1620709" cy="767521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sp>
          <p:nvSpPr>
            <p:cNvPr id="193" name="Flowchart: Magnetic Disk 192"/>
            <p:cNvSpPr/>
            <p:nvPr/>
          </p:nvSpPr>
          <p:spPr>
            <a:xfrm>
              <a:off x="796034" y="1436123"/>
              <a:ext cx="523486" cy="217890"/>
            </a:xfrm>
            <a:prstGeom prst="flowChartMagneticDisk">
              <a:avLst/>
            </a:prstGeom>
            <a:solidFill>
              <a:srgbClr val="9BD732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Qlik</a:t>
              </a:r>
            </a:p>
          </p:txBody>
        </p:sp>
        <p:cxnSp>
          <p:nvCxnSpPr>
            <p:cNvPr id="194" name="Straight Connector 193"/>
            <p:cNvCxnSpPr>
              <a:stCxn id="172" idx="1"/>
              <a:endCxn id="193" idx="3"/>
            </p:cNvCxnSpPr>
            <p:nvPr/>
          </p:nvCxnSpPr>
          <p:spPr>
            <a:xfrm flipH="1" flipV="1">
              <a:off x="1057777" y="1654013"/>
              <a:ext cx="1471855" cy="905256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cxnSp>
          <p:nvCxnSpPr>
            <p:cNvPr id="195" name="Straight Connector 194"/>
            <p:cNvCxnSpPr>
              <a:stCxn id="156" idx="1"/>
              <a:endCxn id="193" idx="3"/>
            </p:cNvCxnSpPr>
            <p:nvPr/>
          </p:nvCxnSpPr>
          <p:spPr>
            <a:xfrm flipV="1">
              <a:off x="403751" y="1654013"/>
              <a:ext cx="654026" cy="862675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cxnSp>
          <p:nvCxnSpPr>
            <p:cNvPr id="196" name="Straight Connector 195"/>
            <p:cNvCxnSpPr>
              <a:stCxn id="204" idx="1"/>
              <a:endCxn id="193" idx="4"/>
            </p:cNvCxnSpPr>
            <p:nvPr/>
          </p:nvCxnSpPr>
          <p:spPr>
            <a:xfrm flipH="1" flipV="1">
              <a:off x="1319520" y="1545068"/>
              <a:ext cx="1310630" cy="1214942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sp>
          <p:nvSpPr>
            <p:cNvPr id="197" name="Flowchart: Magnetic Disk 196"/>
            <p:cNvSpPr/>
            <p:nvPr/>
          </p:nvSpPr>
          <p:spPr>
            <a:xfrm>
              <a:off x="2056788" y="2106504"/>
              <a:ext cx="536875" cy="255930"/>
            </a:xfrm>
            <a:prstGeom prst="flowChartMagneticDisk">
              <a:avLst/>
            </a:prstGeom>
            <a:solidFill>
              <a:srgbClr val="D62128"/>
            </a:solidFill>
            <a:ln w="9525" cap="flat" cmpd="sng" algn="ctr">
              <a:solidFill>
                <a:srgbClr val="D62128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Infor GHR</a:t>
              </a:r>
            </a:p>
          </p:txBody>
        </p:sp>
        <p:sp>
          <p:nvSpPr>
            <p:cNvPr id="198" name="Flowchart: Card 197"/>
            <p:cNvSpPr/>
            <p:nvPr/>
          </p:nvSpPr>
          <p:spPr>
            <a:xfrm>
              <a:off x="1001434" y="1959142"/>
              <a:ext cx="644274" cy="297271"/>
            </a:xfrm>
            <a:prstGeom prst="flowChartPunchedCard">
              <a:avLst/>
            </a:prstGeom>
            <a:solidFill>
              <a:srgbClr val="D62128"/>
            </a:solidFill>
            <a:ln w="9525" cap="flat" cmpd="sng" algn="ctr">
              <a:solidFill>
                <a:sysClr val="window" lastClr="FFFFFF">
                  <a:lumMod val="95000"/>
                </a:sysClr>
              </a:solidFill>
              <a:prstDash val="solid"/>
            </a:ln>
            <a:effectLst/>
          </p:spPr>
          <p:txBody>
            <a:bodyPr rtlCol="0" anchor="b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Lawson Financials</a:t>
              </a:r>
            </a:p>
          </p:txBody>
        </p:sp>
        <p:sp>
          <p:nvSpPr>
            <p:cNvPr id="199" name="Flowchart: Alternate Process 198"/>
            <p:cNvSpPr/>
            <p:nvPr/>
          </p:nvSpPr>
          <p:spPr>
            <a:xfrm>
              <a:off x="123427" y="2044730"/>
              <a:ext cx="743809" cy="188003"/>
            </a:xfrm>
            <a:prstGeom prst="flowChartAlternateProcess">
              <a:avLst/>
            </a:prstGeom>
            <a:solidFill>
              <a:srgbClr val="FF0000"/>
            </a:solidFill>
            <a:ln w="9525" cap="flat" cmpd="sng" algn="ctr">
              <a:solidFill>
                <a:sysClr val="window" lastClr="FFFFFF">
                  <a:lumMod val="9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ServiceNow</a:t>
              </a:r>
            </a:p>
          </p:txBody>
        </p:sp>
        <p:sp>
          <p:nvSpPr>
            <p:cNvPr id="200" name="Flowchart: Magnetic Disk 199"/>
            <p:cNvSpPr/>
            <p:nvPr/>
          </p:nvSpPr>
          <p:spPr>
            <a:xfrm>
              <a:off x="1736564" y="1728027"/>
              <a:ext cx="517438" cy="255930"/>
            </a:xfrm>
            <a:prstGeom prst="flowChartMagneticDisk">
              <a:avLst/>
            </a:prstGeom>
            <a:solidFill>
              <a:srgbClr val="D62128"/>
            </a:solidFill>
            <a:ln w="9525" cap="flat" cmpd="sng" algn="ctr">
              <a:solidFill>
                <a:srgbClr val="D62128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Infor XM</a:t>
              </a:r>
            </a:p>
          </p:txBody>
        </p:sp>
        <p:cxnSp>
          <p:nvCxnSpPr>
            <p:cNvPr id="201" name="Straight Connector 200"/>
            <p:cNvCxnSpPr>
              <a:stCxn id="178" idx="1"/>
              <a:endCxn id="172" idx="1"/>
            </p:cNvCxnSpPr>
            <p:nvPr/>
          </p:nvCxnSpPr>
          <p:spPr>
            <a:xfrm flipV="1">
              <a:off x="1873907" y="2559269"/>
              <a:ext cx="655725" cy="206007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sp>
          <p:nvSpPr>
            <p:cNvPr id="202" name="Flowchart: Multidocument 201"/>
            <p:cNvSpPr/>
            <p:nvPr/>
          </p:nvSpPr>
          <p:spPr>
            <a:xfrm>
              <a:off x="2777227" y="2054003"/>
              <a:ext cx="852326" cy="306203"/>
            </a:xfrm>
            <a:prstGeom prst="flowChartMultidocumen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Paper Forms</a:t>
              </a:r>
            </a:p>
          </p:txBody>
        </p:sp>
        <p:sp>
          <p:nvSpPr>
            <p:cNvPr id="203" name="Flowchart: Card 202"/>
            <p:cNvSpPr/>
            <p:nvPr/>
          </p:nvSpPr>
          <p:spPr>
            <a:xfrm>
              <a:off x="257484" y="1687193"/>
              <a:ext cx="628688" cy="245532"/>
            </a:xfrm>
            <a:prstGeom prst="flowChartPunchedCard">
              <a:avLst/>
            </a:prstGeom>
            <a:solidFill>
              <a:sysClr val="window" lastClr="FFFFFF">
                <a:lumMod val="85000"/>
              </a:sysClr>
            </a:solidFill>
            <a:ln w="9525" cap="flat" cmpd="sng" algn="ctr">
              <a:solidFill>
                <a:sysClr val="window" lastClr="FFFFFF">
                  <a:lumMod val="9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Cash Rec</a:t>
              </a:r>
            </a:p>
          </p:txBody>
        </p:sp>
        <p:sp>
          <p:nvSpPr>
            <p:cNvPr id="204" name="Flowchart: Magnetic Disk 203"/>
            <p:cNvSpPr/>
            <p:nvPr/>
          </p:nvSpPr>
          <p:spPr>
            <a:xfrm>
              <a:off x="2371277" y="2760010"/>
              <a:ext cx="517745" cy="244801"/>
            </a:xfrm>
            <a:prstGeom prst="flowChartMagneticDisk">
              <a:avLst/>
            </a:prstGeom>
            <a:solidFill>
              <a:srgbClr val="8E0036"/>
            </a:solidFill>
            <a:ln w="9525" cap="flat" cmpd="sng" algn="ctr">
              <a:solidFill>
                <a:srgbClr val="8E0036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Access</a:t>
              </a:r>
            </a:p>
          </p:txBody>
        </p:sp>
        <p:sp>
          <p:nvSpPr>
            <p:cNvPr id="205" name="Flowchart: Magnetic Disk 204"/>
            <p:cNvSpPr/>
            <p:nvPr/>
          </p:nvSpPr>
          <p:spPr>
            <a:xfrm>
              <a:off x="3096922" y="1651501"/>
              <a:ext cx="510791" cy="255930"/>
            </a:xfrm>
            <a:prstGeom prst="flowChartMagneticDisk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Cerner</a:t>
              </a:r>
            </a:p>
          </p:txBody>
        </p:sp>
        <p:sp>
          <p:nvSpPr>
            <p:cNvPr id="206" name="Snip and Round Single Corner Rectangle 205"/>
            <p:cNvSpPr/>
            <p:nvPr/>
          </p:nvSpPr>
          <p:spPr>
            <a:xfrm>
              <a:off x="2928727" y="1284132"/>
              <a:ext cx="682550" cy="279961"/>
            </a:xfrm>
            <a:prstGeom prst="snipRoundRect">
              <a:avLst/>
            </a:prstGeom>
            <a:solidFill>
              <a:sysClr val="window" lastClr="FFFFFF">
                <a:lumMod val="85000"/>
              </a:sysClr>
            </a:solidFill>
            <a:ln w="9525" cap="flat" cmpd="sng" algn="ctr">
              <a:solidFill>
                <a:sysClr val="window" lastClr="FFFFFF">
                  <a:lumMod val="9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Equifax </a:t>
              </a:r>
            </a:p>
          </p:txBody>
        </p:sp>
        <p:cxnSp>
          <p:nvCxnSpPr>
            <p:cNvPr id="207" name="Straight Connector 206"/>
            <p:cNvCxnSpPr>
              <a:endCxn id="200" idx="3"/>
            </p:cNvCxnSpPr>
            <p:nvPr/>
          </p:nvCxnSpPr>
          <p:spPr>
            <a:xfrm flipV="1">
              <a:off x="1219144" y="1983957"/>
              <a:ext cx="776140" cy="1005722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pic>
          <p:nvPicPr>
            <p:cNvPr id="209" name="Picture 20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49636" y="2983556"/>
              <a:ext cx="400326" cy="219534"/>
            </a:xfrm>
            <a:prstGeom prst="rect">
              <a:avLst/>
            </a:prstGeom>
          </p:spPr>
        </p:pic>
        <p:pic>
          <p:nvPicPr>
            <p:cNvPr id="210" name="Picture 20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8111" y="1431569"/>
              <a:ext cx="367025" cy="166442"/>
            </a:xfrm>
            <a:prstGeom prst="rect">
              <a:avLst/>
            </a:prstGeom>
          </p:spPr>
        </p:pic>
        <p:sp>
          <p:nvSpPr>
            <p:cNvPr id="183" name="Flowchart: Magnetic Disk 182"/>
            <p:cNvSpPr/>
            <p:nvPr/>
          </p:nvSpPr>
          <p:spPr>
            <a:xfrm>
              <a:off x="1615211" y="2303983"/>
              <a:ext cx="442925" cy="295383"/>
            </a:xfrm>
            <a:prstGeom prst="flowChartMagneticDisk">
              <a:avLst/>
            </a:prstGeom>
            <a:solidFill>
              <a:srgbClr val="D62128"/>
            </a:solidFill>
            <a:ln w="9525" cap="flat" cmpd="sng" algn="ctr">
              <a:solidFill>
                <a:sysClr val="window" lastClr="FFFFFF">
                  <a:lumMod val="9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S3</a:t>
              </a: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365513" y="622571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B8EE49-A013-DB49-8D28-32B8575E16C7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5DFDB5C-0F46-4BE9-8F4A-9EA9096FE9F1}"/>
              </a:ext>
            </a:extLst>
          </p:cNvPr>
          <p:cNvGrpSpPr/>
          <p:nvPr/>
        </p:nvGrpSpPr>
        <p:grpSpPr>
          <a:xfrm>
            <a:off x="7953925" y="1468084"/>
            <a:ext cx="2943111" cy="2878535"/>
            <a:chOff x="7993843" y="1492496"/>
            <a:chExt cx="2943111" cy="2878535"/>
          </a:xfrm>
        </p:grpSpPr>
        <p:grpSp>
          <p:nvGrpSpPr>
            <p:cNvPr id="80" name="Group 79"/>
            <p:cNvGrpSpPr/>
            <p:nvPr/>
          </p:nvGrpSpPr>
          <p:grpSpPr>
            <a:xfrm>
              <a:off x="8615855" y="2075000"/>
              <a:ext cx="1622764" cy="1629776"/>
              <a:chOff x="5984673" y="2051679"/>
              <a:chExt cx="1774980" cy="1716597"/>
            </a:xfrm>
          </p:grpSpPr>
          <p:sp>
            <p:nvSpPr>
              <p:cNvPr id="81" name="Regular Pentagon 80"/>
              <p:cNvSpPr/>
              <p:nvPr/>
            </p:nvSpPr>
            <p:spPr>
              <a:xfrm>
                <a:off x="6099550" y="2180397"/>
                <a:ext cx="1541384" cy="1467985"/>
              </a:xfrm>
              <a:prstGeom prst="pentagon">
                <a:avLst/>
              </a:prstGeom>
              <a:noFill/>
              <a:ln w="25400" cap="flat" cmpd="sng" algn="ctr">
                <a:solidFill>
                  <a:srgbClr val="4F2D7F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pic>
            <p:nvPicPr>
              <p:cNvPr id="82" name="Picture 81" descr="Description: C:\Users\lmcdonnell\Documents\mydocuments_DSTM7i\INFOR_Proposals\Templates\2013 Templates_new brand 10-2012\Infor_Logo_JpgSet\JPG\Infor_TMLogo_RGB_300px_72dpi_080512.jpg"/>
              <p:cNvPicPr/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735" t="29884" r="30267" b="32567"/>
              <a:stretch>
                <a:fillRect/>
              </a:stretch>
            </p:blipFill>
            <p:spPr bwMode="auto">
              <a:xfrm>
                <a:off x="6641698" y="2740401"/>
                <a:ext cx="470437" cy="44334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3" name="Donut 82"/>
              <p:cNvSpPr/>
              <p:nvPr/>
            </p:nvSpPr>
            <p:spPr>
              <a:xfrm>
                <a:off x="6496832" y="2598938"/>
                <a:ext cx="754516" cy="754516"/>
              </a:xfrm>
              <a:prstGeom prst="donut">
                <a:avLst>
                  <a:gd name="adj" fmla="val 11360"/>
                </a:avLst>
              </a:prstGeom>
              <a:solidFill>
                <a:srgbClr val="75787B">
                  <a:alpha val="32941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grpSp>
            <p:nvGrpSpPr>
              <p:cNvPr id="84" name="Group 83"/>
              <p:cNvGrpSpPr/>
              <p:nvPr/>
            </p:nvGrpSpPr>
            <p:grpSpPr>
              <a:xfrm>
                <a:off x="7438131" y="2542562"/>
                <a:ext cx="321522" cy="321522"/>
                <a:chOff x="7522076" y="1005215"/>
                <a:chExt cx="440499" cy="440499"/>
              </a:xfrm>
            </p:grpSpPr>
            <p:sp>
              <p:nvSpPr>
                <p:cNvPr id="97" name="Flowchart: Connector 96"/>
                <p:cNvSpPr/>
                <p:nvPr/>
              </p:nvSpPr>
              <p:spPr>
                <a:xfrm>
                  <a:off x="7522076" y="1005215"/>
                  <a:ext cx="440499" cy="440499"/>
                </a:xfrm>
                <a:prstGeom prst="flowChartConnector">
                  <a:avLst/>
                </a:prstGeom>
                <a:solidFill>
                  <a:srgbClr val="D6202A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8" name="Rectangle 97"/>
                <p:cNvSpPr/>
                <p:nvPr/>
              </p:nvSpPr>
              <p:spPr>
                <a:xfrm>
                  <a:off x="7528229" y="1080312"/>
                  <a:ext cx="412292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SCM</a:t>
                  </a:r>
                  <a:endParaRPr kumimoji="0" 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5" name="Group 84"/>
              <p:cNvGrpSpPr/>
              <p:nvPr/>
            </p:nvGrpSpPr>
            <p:grpSpPr>
              <a:xfrm>
                <a:off x="6174780" y="3446754"/>
                <a:ext cx="457979" cy="321522"/>
                <a:chOff x="7498752" y="2523688"/>
                <a:chExt cx="627453" cy="440499"/>
              </a:xfrm>
            </p:grpSpPr>
            <p:sp>
              <p:nvSpPr>
                <p:cNvPr id="95" name="Flowchart: Connector 94"/>
                <p:cNvSpPr/>
                <p:nvPr/>
              </p:nvSpPr>
              <p:spPr>
                <a:xfrm>
                  <a:off x="7600173" y="2523688"/>
                  <a:ext cx="440499" cy="440499"/>
                </a:xfrm>
                <a:prstGeom prst="flowChartConnector">
                  <a:avLst/>
                </a:prstGeom>
                <a:solidFill>
                  <a:srgbClr val="D6202A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6" name="Rectangle 95"/>
                <p:cNvSpPr/>
                <p:nvPr/>
              </p:nvSpPr>
              <p:spPr>
                <a:xfrm>
                  <a:off x="7498752" y="2598762"/>
                  <a:ext cx="627453" cy="31089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Birst</a:t>
                  </a:r>
                  <a:endParaRPr kumimoji="0" 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6" name="Group 85"/>
              <p:cNvGrpSpPr/>
              <p:nvPr/>
            </p:nvGrpSpPr>
            <p:grpSpPr>
              <a:xfrm>
                <a:off x="5984673" y="2542562"/>
                <a:ext cx="321522" cy="321522"/>
                <a:chOff x="5422472" y="2505212"/>
                <a:chExt cx="440499" cy="440499"/>
              </a:xfrm>
            </p:grpSpPr>
            <p:sp>
              <p:nvSpPr>
                <p:cNvPr id="93" name="Flowchart: Connector 92"/>
                <p:cNvSpPr/>
                <p:nvPr/>
              </p:nvSpPr>
              <p:spPr>
                <a:xfrm>
                  <a:off x="5422472" y="2505212"/>
                  <a:ext cx="440499" cy="440499"/>
                </a:xfrm>
                <a:prstGeom prst="flowChartConnector">
                  <a:avLst/>
                </a:prstGeom>
                <a:solidFill>
                  <a:srgbClr val="D6202A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4" name="Rectangle 93"/>
                <p:cNvSpPr/>
                <p:nvPr/>
              </p:nvSpPr>
              <p:spPr>
                <a:xfrm>
                  <a:off x="5428624" y="2580309"/>
                  <a:ext cx="412292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EAM</a:t>
                  </a:r>
                </a:p>
              </p:txBody>
            </p:sp>
          </p:grpSp>
          <p:grpSp>
            <p:nvGrpSpPr>
              <p:cNvPr id="87" name="Group 86"/>
              <p:cNvGrpSpPr/>
              <p:nvPr/>
            </p:nvGrpSpPr>
            <p:grpSpPr>
              <a:xfrm>
                <a:off x="7189566" y="3446754"/>
                <a:ext cx="321522" cy="321522"/>
                <a:chOff x="7931962" y="1728338"/>
                <a:chExt cx="440499" cy="440499"/>
              </a:xfrm>
            </p:grpSpPr>
            <p:sp>
              <p:nvSpPr>
                <p:cNvPr id="91" name="Flowchart: Connector 90"/>
                <p:cNvSpPr/>
                <p:nvPr/>
              </p:nvSpPr>
              <p:spPr>
                <a:xfrm>
                  <a:off x="7931962" y="1728338"/>
                  <a:ext cx="440499" cy="440499"/>
                </a:xfrm>
                <a:prstGeom prst="flowChartConnector">
                  <a:avLst/>
                </a:prstGeom>
                <a:solidFill>
                  <a:srgbClr val="D6202A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2" name="Rectangle 91"/>
                <p:cNvSpPr/>
                <p:nvPr/>
              </p:nvSpPr>
              <p:spPr>
                <a:xfrm>
                  <a:off x="7943660" y="1813569"/>
                  <a:ext cx="417102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HCM</a:t>
                  </a:r>
                </a:p>
              </p:txBody>
            </p:sp>
          </p:grpSp>
          <p:grpSp>
            <p:nvGrpSpPr>
              <p:cNvPr id="88" name="Group 87"/>
              <p:cNvGrpSpPr/>
              <p:nvPr/>
            </p:nvGrpSpPr>
            <p:grpSpPr>
              <a:xfrm>
                <a:off x="6723083" y="2051679"/>
                <a:ext cx="321522" cy="321522"/>
                <a:chOff x="5112478" y="1606228"/>
                <a:chExt cx="440499" cy="440499"/>
              </a:xfrm>
            </p:grpSpPr>
            <p:sp>
              <p:nvSpPr>
                <p:cNvPr id="89" name="Flowchart: Connector 88"/>
                <p:cNvSpPr/>
                <p:nvPr/>
              </p:nvSpPr>
              <p:spPr>
                <a:xfrm>
                  <a:off x="5112478" y="1606228"/>
                  <a:ext cx="440499" cy="440499"/>
                </a:xfrm>
                <a:prstGeom prst="flowChartConnector">
                  <a:avLst/>
                </a:prstGeom>
                <a:solidFill>
                  <a:srgbClr val="D6202A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" name="Rectangle 89"/>
                <p:cNvSpPr/>
                <p:nvPr/>
              </p:nvSpPr>
              <p:spPr>
                <a:xfrm>
                  <a:off x="5129787" y="1699953"/>
                  <a:ext cx="405881" cy="2154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FCM</a:t>
                  </a:r>
                </a:p>
              </p:txBody>
            </p:sp>
          </p:grpSp>
        </p:grpSp>
        <p:sp>
          <p:nvSpPr>
            <p:cNvPr id="99" name="Donut 98"/>
            <p:cNvSpPr/>
            <p:nvPr/>
          </p:nvSpPr>
          <p:spPr>
            <a:xfrm>
              <a:off x="8044410" y="1563001"/>
              <a:ext cx="2819622" cy="2737877"/>
            </a:xfrm>
            <a:prstGeom prst="donut">
              <a:avLst>
                <a:gd name="adj" fmla="val 3906"/>
              </a:avLst>
            </a:prstGeom>
            <a:solidFill>
              <a:srgbClr val="D2D3D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100" name="Chevron 99"/>
            <p:cNvSpPr/>
            <p:nvPr/>
          </p:nvSpPr>
          <p:spPr>
            <a:xfrm>
              <a:off x="9335301" y="4124246"/>
              <a:ext cx="211018" cy="246785"/>
            </a:xfrm>
            <a:prstGeom prst="chevron">
              <a:avLst/>
            </a:prstGeom>
            <a:solidFill>
              <a:srgbClr val="8D9CB9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101" name="Chevron 100"/>
            <p:cNvSpPr/>
            <p:nvPr/>
          </p:nvSpPr>
          <p:spPr>
            <a:xfrm rot="16200000">
              <a:off x="10708565" y="2763308"/>
              <a:ext cx="219138" cy="237641"/>
            </a:xfrm>
            <a:prstGeom prst="chevron">
              <a:avLst/>
            </a:prstGeom>
            <a:solidFill>
              <a:srgbClr val="8D9CB9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102" name="Chevron 101"/>
            <p:cNvSpPr/>
            <p:nvPr/>
          </p:nvSpPr>
          <p:spPr>
            <a:xfrm rot="10800000">
              <a:off x="9279885" y="1492496"/>
              <a:ext cx="211018" cy="246785"/>
            </a:xfrm>
            <a:prstGeom prst="chevron">
              <a:avLst/>
            </a:prstGeom>
            <a:solidFill>
              <a:srgbClr val="8D9CB9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103" name="Chevron 102"/>
            <p:cNvSpPr/>
            <p:nvPr/>
          </p:nvSpPr>
          <p:spPr>
            <a:xfrm rot="5400000">
              <a:off x="8003095" y="2763308"/>
              <a:ext cx="219138" cy="237641"/>
            </a:xfrm>
            <a:prstGeom prst="chevron">
              <a:avLst/>
            </a:prstGeom>
            <a:solidFill>
              <a:srgbClr val="8D9CB9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01343" y="3074379"/>
              <a:ext cx="367025" cy="166442"/>
            </a:xfrm>
            <a:prstGeom prst="rect">
              <a:avLst/>
            </a:prstGeom>
          </p:spPr>
        </p:pic>
        <p:pic>
          <p:nvPicPr>
            <p:cNvPr id="108" name="Picture 10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115627" y="3001333"/>
              <a:ext cx="531358" cy="145695"/>
            </a:xfrm>
            <a:prstGeom prst="rect">
              <a:avLst/>
            </a:prstGeom>
          </p:spPr>
        </p:pic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029919" y="3220871"/>
              <a:ext cx="597340" cy="156351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029230" y="2222030"/>
              <a:ext cx="467826" cy="233913"/>
            </a:xfrm>
            <a:prstGeom prst="rect">
              <a:avLst/>
            </a:prstGeom>
          </p:spPr>
        </p:pic>
        <p:pic>
          <p:nvPicPr>
            <p:cNvPr id="115" name="Picture 1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85394" y="2233416"/>
              <a:ext cx="535829" cy="21972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425481" y="1810861"/>
              <a:ext cx="511787" cy="21548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166633" y="3769869"/>
              <a:ext cx="520663" cy="266385"/>
            </a:xfrm>
            <a:prstGeom prst="rect">
              <a:avLst/>
            </a:prstGeom>
          </p:spPr>
        </p:pic>
      </p:grpSp>
      <p:sp>
        <p:nvSpPr>
          <p:cNvPr id="111" name="Title 1">
            <a:extLst>
              <a:ext uri="{FF2B5EF4-FFF2-40B4-BE49-F238E27FC236}">
                <a16:creationId xmlns:a16="http://schemas.microsoft.com/office/drawing/2014/main" id="{C4EF1977-4585-46FD-A2F6-9CD24DCE33CA}"/>
              </a:ext>
            </a:extLst>
          </p:cNvPr>
          <p:cNvSpPr txBox="1">
            <a:spLocks/>
          </p:cNvSpPr>
          <p:nvPr/>
        </p:nvSpPr>
        <p:spPr>
          <a:xfrm>
            <a:off x="92360" y="218878"/>
            <a:ext cx="11882535" cy="5957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Technology Landscape </a:t>
            </a:r>
          </a:p>
        </p:txBody>
      </p:sp>
      <p:sp>
        <p:nvSpPr>
          <p:cNvPr id="113" name="Text Placeholder 2">
            <a:extLst>
              <a:ext uri="{FF2B5EF4-FFF2-40B4-BE49-F238E27FC236}">
                <a16:creationId xmlns:a16="http://schemas.microsoft.com/office/drawing/2014/main" id="{2300DA4E-3DA2-4CEE-806F-C8FFF37D3325}"/>
              </a:ext>
            </a:extLst>
          </p:cNvPr>
          <p:cNvSpPr txBox="1">
            <a:spLocks/>
          </p:cNvSpPr>
          <p:nvPr/>
        </p:nvSpPr>
        <p:spPr>
          <a:xfrm>
            <a:off x="92360" y="1173017"/>
            <a:ext cx="11882535" cy="334058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lang="en-US" sz="1600" b="1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14D95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With an “Infor first” approach, PSH worked towards a simplified systems landscape. </a:t>
            </a:r>
          </a:p>
        </p:txBody>
      </p:sp>
    </p:spTree>
    <p:extLst>
      <p:ext uri="{BB962C8B-B14F-4D97-AF65-F5344CB8AC3E}">
        <p14:creationId xmlns:p14="http://schemas.microsoft.com/office/powerpoint/2010/main" val="3652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023620"/>
            <a:ext cx="12192000" cy="21139"/>
            <a:chOff x="0" y="833120"/>
            <a:chExt cx="12192000" cy="21139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854259"/>
              <a:ext cx="12192000" cy="0"/>
            </a:xfrm>
            <a:prstGeom prst="line">
              <a:avLst/>
            </a:prstGeom>
            <a:ln w="28575">
              <a:solidFill>
                <a:srgbClr val="6DA9D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833120"/>
              <a:ext cx="12192000" cy="0"/>
            </a:xfrm>
            <a:prstGeom prst="line">
              <a:avLst/>
            </a:prstGeom>
            <a:ln w="28575">
              <a:solidFill>
                <a:srgbClr val="014D9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6" name="TextBox 145"/>
          <p:cNvSpPr txBox="1"/>
          <p:nvPr/>
        </p:nvSpPr>
        <p:spPr>
          <a:xfrm>
            <a:off x="685468" y="4447107"/>
            <a:ext cx="46633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Siloed operations and ad hoc communication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Limited access to data and poor flow of information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Lack of governance and accountability 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Complex and customized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Many manual and inefficient processes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Large number of workarounds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6498774" y="4452089"/>
            <a:ext cx="558498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Process simplification and standardization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Transformational behaviors that understand upstream and downstream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End-to-end process orientation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Efficient processes and automated processes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All employees and departments are working together as one team toward business objectives with common procedures and data</a:t>
            </a:r>
          </a:p>
        </p:txBody>
      </p:sp>
      <p:sp>
        <p:nvSpPr>
          <p:cNvPr id="148" name="Isosceles Triangle 147"/>
          <p:cNvSpPr/>
          <p:nvPr/>
        </p:nvSpPr>
        <p:spPr>
          <a:xfrm rot="5400000">
            <a:off x="5041185" y="2890122"/>
            <a:ext cx="2184920" cy="271785"/>
          </a:xfrm>
          <a:prstGeom prst="triangle">
            <a:avLst/>
          </a:prstGeom>
          <a:solidFill>
            <a:srgbClr val="D9D9D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6698806" y="1634723"/>
            <a:ext cx="3166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0" dirty="0">
                <a:solidFill>
                  <a:srgbClr val="014D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Desired Post Implementation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14D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050" b="0" i="1" u="none" strike="noStrike" kern="0" cap="none" spc="0" normalizeH="0" baseline="0" noProof="0" dirty="0">
                <a:ln>
                  <a:noFill/>
                </a:ln>
                <a:solidFill>
                  <a:srgbClr val="014D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(Illustrative)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B8EE49-A013-DB49-8D28-32B8575E16C7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254000" y="2110950"/>
            <a:ext cx="5350243" cy="1830127"/>
            <a:chOff x="167902" y="2367512"/>
            <a:chExt cx="5350243" cy="1830127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787" t="46468" r="21062" b="7552"/>
            <a:stretch/>
          </p:blipFill>
          <p:spPr>
            <a:xfrm>
              <a:off x="5212430" y="2638585"/>
              <a:ext cx="209524" cy="547705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27" t="46003" r="39800" b="7745"/>
            <a:stretch/>
          </p:blipFill>
          <p:spPr>
            <a:xfrm>
              <a:off x="3778368" y="3598290"/>
              <a:ext cx="223442" cy="557748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350" t="46229" r="-523" b="7745"/>
            <a:stretch/>
          </p:blipFill>
          <p:spPr>
            <a:xfrm>
              <a:off x="3113618" y="2581053"/>
              <a:ext cx="229915" cy="571104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52" t="45468" r="60169" b="7745"/>
            <a:stretch/>
          </p:blipFill>
          <p:spPr>
            <a:xfrm>
              <a:off x="1729016" y="3583801"/>
              <a:ext cx="213150" cy="554534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566" t="1" r="19668" b="53859"/>
            <a:stretch/>
          </p:blipFill>
          <p:spPr>
            <a:xfrm>
              <a:off x="2273311" y="2638507"/>
              <a:ext cx="234556" cy="567386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61" t="1" r="60759" b="52925"/>
            <a:stretch/>
          </p:blipFill>
          <p:spPr>
            <a:xfrm>
              <a:off x="881376" y="3429482"/>
              <a:ext cx="241254" cy="575634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292" t="1" r="81965" b="54758"/>
            <a:stretch/>
          </p:blipFill>
          <p:spPr>
            <a:xfrm>
              <a:off x="232961" y="2581689"/>
              <a:ext cx="228310" cy="553212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085" t="1" r="-1071" b="53528"/>
            <a:stretch/>
          </p:blipFill>
          <p:spPr>
            <a:xfrm>
              <a:off x="4582495" y="3584558"/>
              <a:ext cx="222119" cy="591888"/>
            </a:xfrm>
            <a:prstGeom prst="rect">
              <a:avLst/>
            </a:prstGeom>
          </p:spPr>
        </p:pic>
        <p:sp>
          <p:nvSpPr>
            <p:cNvPr id="66" name="Rectangle 65"/>
            <p:cNvSpPr/>
            <p:nvPr/>
          </p:nvSpPr>
          <p:spPr>
            <a:xfrm>
              <a:off x="167902" y="2367512"/>
              <a:ext cx="978735" cy="178356"/>
            </a:xfrm>
            <a:prstGeom prst="rect">
              <a:avLst/>
            </a:prstGeom>
            <a:solidFill>
              <a:srgbClr val="014D95"/>
            </a:solidFill>
            <a:ln w="9525" cap="flat" cmpd="sng" algn="ctr">
              <a:solidFill>
                <a:srgbClr val="014D95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Finance 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632573" y="2367512"/>
              <a:ext cx="978735" cy="178356"/>
            </a:xfrm>
            <a:prstGeom prst="rect">
              <a:avLst/>
            </a:prstGeom>
            <a:solidFill>
              <a:srgbClr val="014D95"/>
            </a:solidFill>
            <a:ln w="9525" cap="flat" cmpd="sng" algn="ctr">
              <a:solidFill>
                <a:srgbClr val="014D95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HR 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3082241" y="2371229"/>
              <a:ext cx="978735" cy="178356"/>
            </a:xfrm>
            <a:prstGeom prst="rect">
              <a:avLst/>
            </a:prstGeom>
            <a:solidFill>
              <a:srgbClr val="014D95"/>
            </a:solidFill>
            <a:ln w="9525" cap="flat" cmpd="sng" algn="ctr">
              <a:solidFill>
                <a:srgbClr val="014D95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IT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4539410" y="2375979"/>
              <a:ext cx="978735" cy="178356"/>
            </a:xfrm>
            <a:prstGeom prst="rect">
              <a:avLst/>
            </a:prstGeom>
            <a:solidFill>
              <a:srgbClr val="014D95"/>
            </a:solidFill>
            <a:ln w="9525" cap="flat" cmpd="sng" algn="ctr">
              <a:solidFill>
                <a:srgbClr val="014D95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SCM</a:t>
              </a: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67902" y="2545868"/>
              <a:ext cx="978731" cy="1651771"/>
            </a:xfrm>
            <a:prstGeom prst="rect">
              <a:avLst/>
            </a:prstGeom>
            <a:solidFill>
              <a:srgbClr val="A5A5A5">
                <a:alpha val="12941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632574" y="2545868"/>
              <a:ext cx="978734" cy="1651771"/>
            </a:xfrm>
            <a:prstGeom prst="rect">
              <a:avLst/>
            </a:prstGeom>
            <a:solidFill>
              <a:srgbClr val="A5A5A5">
                <a:alpha val="12941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3082241" y="2545868"/>
              <a:ext cx="978734" cy="1651771"/>
            </a:xfrm>
            <a:prstGeom prst="rect">
              <a:avLst/>
            </a:prstGeom>
            <a:solidFill>
              <a:srgbClr val="A5A5A5">
                <a:alpha val="12941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4539410" y="2545868"/>
              <a:ext cx="978733" cy="1651771"/>
            </a:xfrm>
            <a:prstGeom prst="rect">
              <a:avLst/>
            </a:prstGeom>
            <a:solidFill>
              <a:srgbClr val="A5A5A5">
                <a:alpha val="12941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361" y="2614540"/>
              <a:ext cx="218295" cy="218295"/>
            </a:xfrm>
            <a:prstGeom prst="rect">
              <a:avLst/>
            </a:prstGeom>
          </p:spPr>
        </p:pic>
        <p:sp>
          <p:nvSpPr>
            <p:cNvPr id="80" name="&quot;No&quot; Symbol 79"/>
            <p:cNvSpPr/>
            <p:nvPr/>
          </p:nvSpPr>
          <p:spPr>
            <a:xfrm>
              <a:off x="1192084" y="3072293"/>
              <a:ext cx="390819" cy="390819"/>
            </a:xfrm>
            <a:prstGeom prst="noSmoking">
              <a:avLst>
                <a:gd name="adj" fmla="val 11214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81" name="Straight Arrow Connector 80"/>
            <p:cNvCxnSpPr>
              <a:stCxn id="99" idx="0"/>
              <a:endCxn id="79" idx="2"/>
            </p:cNvCxnSpPr>
            <p:nvPr/>
          </p:nvCxnSpPr>
          <p:spPr>
            <a:xfrm flipV="1">
              <a:off x="412348" y="2832834"/>
              <a:ext cx="518160" cy="630278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>
              <a:off x="393231" y="3000830"/>
              <a:ext cx="428130" cy="711447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>
              <a:endCxn id="99" idx="0"/>
            </p:cNvCxnSpPr>
            <p:nvPr/>
          </p:nvCxnSpPr>
          <p:spPr>
            <a:xfrm>
              <a:off x="330421" y="3123698"/>
              <a:ext cx="81927" cy="339415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213" y="3890672"/>
              <a:ext cx="228945" cy="228945"/>
            </a:xfrm>
            <a:prstGeom prst="rect">
              <a:avLst/>
            </a:prstGeom>
          </p:spPr>
        </p:pic>
        <p:cxnSp>
          <p:nvCxnSpPr>
            <p:cNvPr id="98" name="Straight Arrow Connector 97"/>
            <p:cNvCxnSpPr>
              <a:endCxn id="97" idx="3"/>
            </p:cNvCxnSpPr>
            <p:nvPr/>
          </p:nvCxnSpPr>
          <p:spPr>
            <a:xfrm flipH="1">
              <a:off x="644159" y="3784280"/>
              <a:ext cx="337105" cy="220866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99020" y="3463112"/>
              <a:ext cx="426655" cy="321167"/>
            </a:xfrm>
            <a:prstGeom prst="rect">
              <a:avLst/>
            </a:prstGeom>
          </p:spPr>
        </p:pic>
        <p:cxnSp>
          <p:nvCxnSpPr>
            <p:cNvPr id="100" name="Straight Arrow Connector 99"/>
            <p:cNvCxnSpPr>
              <a:stCxn id="97" idx="0"/>
              <a:endCxn id="99" idx="2"/>
            </p:cNvCxnSpPr>
            <p:nvPr/>
          </p:nvCxnSpPr>
          <p:spPr>
            <a:xfrm flipH="1" flipV="1">
              <a:off x="412348" y="3784280"/>
              <a:ext cx="117338" cy="106393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5569" y="3842993"/>
              <a:ext cx="199115" cy="199115"/>
            </a:xfrm>
            <a:prstGeom prst="rect">
              <a:avLst/>
            </a:prstGeom>
          </p:spPr>
        </p:pic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3872" y="2601063"/>
              <a:ext cx="218295" cy="218295"/>
            </a:xfrm>
            <a:prstGeom prst="rect">
              <a:avLst/>
            </a:prstGeom>
          </p:spPr>
        </p:pic>
        <p:cxnSp>
          <p:nvCxnSpPr>
            <p:cNvPr id="103" name="Straight Arrow Connector 102"/>
            <p:cNvCxnSpPr>
              <a:endCxn id="101" idx="1"/>
            </p:cNvCxnSpPr>
            <p:nvPr/>
          </p:nvCxnSpPr>
          <p:spPr>
            <a:xfrm flipV="1">
              <a:off x="1909883" y="3942550"/>
              <a:ext cx="275686" cy="137019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>
              <a:stCxn id="110" idx="0"/>
              <a:endCxn id="102" idx="2"/>
            </p:cNvCxnSpPr>
            <p:nvPr/>
          </p:nvCxnSpPr>
          <p:spPr>
            <a:xfrm flipH="1" flipV="1">
              <a:off x="1833020" y="2819357"/>
              <a:ext cx="64014" cy="168057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>
              <a:endCxn id="110" idx="3"/>
            </p:cNvCxnSpPr>
            <p:nvPr/>
          </p:nvCxnSpPr>
          <p:spPr>
            <a:xfrm flipH="1">
              <a:off x="2118929" y="3123698"/>
              <a:ext cx="210783" cy="46345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>
              <a:stCxn id="110" idx="2"/>
            </p:cNvCxnSpPr>
            <p:nvPr/>
          </p:nvCxnSpPr>
          <p:spPr>
            <a:xfrm flipH="1">
              <a:off x="1834994" y="3352670"/>
              <a:ext cx="62040" cy="231141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027259" y="3499413"/>
              <a:ext cx="529082" cy="274160"/>
            </a:xfrm>
            <a:prstGeom prst="rect">
              <a:avLst/>
            </a:prstGeom>
          </p:spPr>
        </p:pic>
        <p:cxnSp>
          <p:nvCxnSpPr>
            <p:cNvPr id="108" name="Straight Arrow Connector 107"/>
            <p:cNvCxnSpPr>
              <a:stCxn id="110" idx="2"/>
              <a:endCxn id="107" idx="0"/>
            </p:cNvCxnSpPr>
            <p:nvPr/>
          </p:nvCxnSpPr>
          <p:spPr>
            <a:xfrm>
              <a:off x="1897034" y="3352670"/>
              <a:ext cx="394766" cy="146743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/>
            <p:nvPr/>
          </p:nvCxnSpPr>
          <p:spPr>
            <a:xfrm flipV="1">
              <a:off x="2227617" y="3267625"/>
              <a:ext cx="151763" cy="211135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0" name="Picture 109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675139" y="2987414"/>
              <a:ext cx="443790" cy="365256"/>
            </a:xfrm>
            <a:prstGeom prst="rect">
              <a:avLst/>
            </a:prstGeom>
          </p:spPr>
        </p:pic>
        <p:cxnSp>
          <p:nvCxnSpPr>
            <p:cNvPr id="111" name="Straight Arrow Connector 110"/>
            <p:cNvCxnSpPr>
              <a:endCxn id="102" idx="3"/>
            </p:cNvCxnSpPr>
            <p:nvPr/>
          </p:nvCxnSpPr>
          <p:spPr>
            <a:xfrm flipH="1" flipV="1">
              <a:off x="1942166" y="2710210"/>
              <a:ext cx="376278" cy="178567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2" name="Picture 11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486" y="2748776"/>
              <a:ext cx="199115" cy="199115"/>
            </a:xfrm>
            <a:prstGeom prst="rect">
              <a:avLst/>
            </a:prstGeom>
          </p:spPr>
        </p:pic>
        <p:cxnSp>
          <p:nvCxnSpPr>
            <p:cNvPr id="113" name="Straight Arrow Connector 112"/>
            <p:cNvCxnSpPr>
              <a:endCxn id="112" idx="2"/>
            </p:cNvCxnSpPr>
            <p:nvPr/>
          </p:nvCxnSpPr>
          <p:spPr>
            <a:xfrm flipH="1" flipV="1">
              <a:off x="629044" y="2947891"/>
              <a:ext cx="282580" cy="745072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34138" y="3090861"/>
              <a:ext cx="472024" cy="301694"/>
            </a:xfrm>
            <a:prstGeom prst="rect">
              <a:avLst/>
            </a:prstGeom>
          </p:spPr>
        </p:pic>
        <p:sp>
          <p:nvSpPr>
            <p:cNvPr id="115" name="&quot;No&quot; Symbol 114"/>
            <p:cNvSpPr/>
            <p:nvPr/>
          </p:nvSpPr>
          <p:spPr>
            <a:xfrm>
              <a:off x="4106556" y="3072293"/>
              <a:ext cx="390819" cy="390819"/>
            </a:xfrm>
            <a:prstGeom prst="noSmoking">
              <a:avLst>
                <a:gd name="adj" fmla="val 11214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&quot;No&quot; Symbol 115"/>
            <p:cNvSpPr/>
            <p:nvPr/>
          </p:nvSpPr>
          <p:spPr>
            <a:xfrm>
              <a:off x="2667362" y="3072293"/>
              <a:ext cx="390819" cy="390819"/>
            </a:xfrm>
            <a:prstGeom prst="noSmoking">
              <a:avLst>
                <a:gd name="adj" fmla="val 11214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7" name="Picture 11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6362" y="2651502"/>
              <a:ext cx="218295" cy="218295"/>
            </a:xfrm>
            <a:prstGeom prst="rect">
              <a:avLst/>
            </a:prstGeom>
          </p:spPr>
        </p:pic>
        <p:cxnSp>
          <p:nvCxnSpPr>
            <p:cNvPr id="118" name="Straight Arrow Connector 117"/>
            <p:cNvCxnSpPr>
              <a:stCxn id="123" idx="0"/>
              <a:endCxn id="117" idx="2"/>
            </p:cNvCxnSpPr>
            <p:nvPr/>
          </p:nvCxnSpPr>
          <p:spPr>
            <a:xfrm flipV="1">
              <a:off x="3337350" y="2869797"/>
              <a:ext cx="518160" cy="630278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/>
            <p:nvPr/>
          </p:nvCxnSpPr>
          <p:spPr>
            <a:xfrm>
              <a:off x="3318233" y="3037792"/>
              <a:ext cx="428130" cy="711447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>
              <a:endCxn id="123" idx="0"/>
            </p:cNvCxnSpPr>
            <p:nvPr/>
          </p:nvCxnSpPr>
          <p:spPr>
            <a:xfrm>
              <a:off x="3255423" y="3160660"/>
              <a:ext cx="81927" cy="339415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1" name="Picture 12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0215" y="3927634"/>
              <a:ext cx="228945" cy="228945"/>
            </a:xfrm>
            <a:prstGeom prst="rect">
              <a:avLst/>
            </a:prstGeom>
          </p:spPr>
        </p:pic>
        <p:cxnSp>
          <p:nvCxnSpPr>
            <p:cNvPr id="122" name="Straight Arrow Connector 121"/>
            <p:cNvCxnSpPr>
              <a:endCxn id="121" idx="3"/>
            </p:cNvCxnSpPr>
            <p:nvPr/>
          </p:nvCxnSpPr>
          <p:spPr>
            <a:xfrm flipH="1">
              <a:off x="3569160" y="3987951"/>
              <a:ext cx="209206" cy="54157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3" name="Picture 12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124022" y="3500074"/>
              <a:ext cx="426655" cy="321167"/>
            </a:xfrm>
            <a:prstGeom prst="rect">
              <a:avLst/>
            </a:prstGeom>
          </p:spPr>
        </p:pic>
        <p:cxnSp>
          <p:nvCxnSpPr>
            <p:cNvPr id="124" name="Straight Arrow Connector 123"/>
            <p:cNvCxnSpPr>
              <a:stCxn id="121" idx="0"/>
              <a:endCxn id="123" idx="2"/>
            </p:cNvCxnSpPr>
            <p:nvPr/>
          </p:nvCxnSpPr>
          <p:spPr>
            <a:xfrm flipH="1" flipV="1">
              <a:off x="3337350" y="3821242"/>
              <a:ext cx="117338" cy="106393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5" name="Picture 12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4488" y="2785738"/>
              <a:ext cx="199115" cy="199115"/>
            </a:xfrm>
            <a:prstGeom prst="rect">
              <a:avLst/>
            </a:prstGeom>
          </p:spPr>
        </p:pic>
        <p:cxnSp>
          <p:nvCxnSpPr>
            <p:cNvPr id="126" name="Straight Arrow Connector 125"/>
            <p:cNvCxnSpPr>
              <a:endCxn id="125" idx="2"/>
            </p:cNvCxnSpPr>
            <p:nvPr/>
          </p:nvCxnSpPr>
          <p:spPr>
            <a:xfrm flipH="1" flipV="1">
              <a:off x="3554046" y="2984853"/>
              <a:ext cx="260420" cy="666324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7" name="Picture 12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459140" y="3127823"/>
              <a:ext cx="472024" cy="301694"/>
            </a:xfrm>
            <a:prstGeom prst="rect">
              <a:avLst/>
            </a:prstGeom>
          </p:spPr>
        </p:pic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4117" y="3851969"/>
              <a:ext cx="199115" cy="199115"/>
            </a:xfrm>
            <a:prstGeom prst="rect">
              <a:avLst/>
            </a:prstGeom>
          </p:spPr>
        </p:pic>
        <p:pic>
          <p:nvPicPr>
            <p:cNvPr id="129" name="Picture 12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2419" y="2610039"/>
              <a:ext cx="218295" cy="218295"/>
            </a:xfrm>
            <a:prstGeom prst="rect">
              <a:avLst/>
            </a:prstGeom>
          </p:spPr>
        </p:pic>
        <p:cxnSp>
          <p:nvCxnSpPr>
            <p:cNvPr id="130" name="Straight Arrow Connector 129"/>
            <p:cNvCxnSpPr>
              <a:endCxn id="128" idx="1"/>
            </p:cNvCxnSpPr>
            <p:nvPr/>
          </p:nvCxnSpPr>
          <p:spPr>
            <a:xfrm flipV="1">
              <a:off x="4798431" y="3951527"/>
              <a:ext cx="275686" cy="137019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/>
            <p:cNvCxnSpPr>
              <a:stCxn id="137" idx="0"/>
              <a:endCxn id="129" idx="2"/>
            </p:cNvCxnSpPr>
            <p:nvPr/>
          </p:nvCxnSpPr>
          <p:spPr>
            <a:xfrm flipH="1" flipV="1">
              <a:off x="4721567" y="2828334"/>
              <a:ext cx="64014" cy="168057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/>
            <p:cNvCxnSpPr>
              <a:endCxn id="137" idx="3"/>
            </p:cNvCxnSpPr>
            <p:nvPr/>
          </p:nvCxnSpPr>
          <p:spPr>
            <a:xfrm flipH="1">
              <a:off x="5007476" y="3132674"/>
              <a:ext cx="210783" cy="46345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>
              <a:stCxn id="137" idx="2"/>
            </p:cNvCxnSpPr>
            <p:nvPr/>
          </p:nvCxnSpPr>
          <p:spPr>
            <a:xfrm flipH="1">
              <a:off x="4723542" y="3361646"/>
              <a:ext cx="62040" cy="231141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4" name="Picture 133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915806" y="3508389"/>
              <a:ext cx="529082" cy="274160"/>
            </a:xfrm>
            <a:prstGeom prst="rect">
              <a:avLst/>
            </a:prstGeom>
          </p:spPr>
        </p:pic>
        <p:cxnSp>
          <p:nvCxnSpPr>
            <p:cNvPr id="135" name="Straight Arrow Connector 134"/>
            <p:cNvCxnSpPr>
              <a:stCxn id="137" idx="2"/>
              <a:endCxn id="134" idx="0"/>
            </p:cNvCxnSpPr>
            <p:nvPr/>
          </p:nvCxnSpPr>
          <p:spPr>
            <a:xfrm>
              <a:off x="4785581" y="3361646"/>
              <a:ext cx="394766" cy="146743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/>
            <p:cNvCxnSpPr/>
            <p:nvPr/>
          </p:nvCxnSpPr>
          <p:spPr>
            <a:xfrm flipV="1">
              <a:off x="5116164" y="3276602"/>
              <a:ext cx="151763" cy="211135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7" name="Picture 13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563686" y="2996390"/>
              <a:ext cx="443790" cy="365256"/>
            </a:xfrm>
            <a:prstGeom prst="rect">
              <a:avLst/>
            </a:prstGeom>
          </p:spPr>
        </p:pic>
        <p:cxnSp>
          <p:nvCxnSpPr>
            <p:cNvPr id="138" name="Straight Arrow Connector 137"/>
            <p:cNvCxnSpPr>
              <a:endCxn id="129" idx="3"/>
            </p:cNvCxnSpPr>
            <p:nvPr/>
          </p:nvCxnSpPr>
          <p:spPr>
            <a:xfrm flipH="1" flipV="1">
              <a:off x="4830714" y="2719187"/>
              <a:ext cx="376278" cy="178567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9" name="TextBox 138"/>
          <p:cNvSpPr txBox="1"/>
          <p:nvPr/>
        </p:nvSpPr>
        <p:spPr>
          <a:xfrm>
            <a:off x="123484" y="1639413"/>
            <a:ext cx="19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14D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Past </a:t>
            </a:r>
            <a:r>
              <a:rPr kumimoji="0" lang="en-US" sz="1050" b="0" i="1" u="none" strike="noStrike" kern="0" cap="none" spc="0" normalizeH="0" baseline="0" noProof="0" dirty="0">
                <a:ln>
                  <a:noFill/>
                </a:ln>
                <a:solidFill>
                  <a:srgbClr val="014D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(Illustrative)</a:t>
            </a:r>
          </a:p>
        </p:txBody>
      </p:sp>
      <p:grpSp>
        <p:nvGrpSpPr>
          <p:cNvPr id="140" name="Group 139"/>
          <p:cNvGrpSpPr/>
          <p:nvPr/>
        </p:nvGrpSpPr>
        <p:grpSpPr>
          <a:xfrm>
            <a:off x="6525652" y="2016074"/>
            <a:ext cx="5357935" cy="2102401"/>
            <a:chOff x="6660915" y="1999406"/>
            <a:chExt cx="5357935" cy="2198233"/>
          </a:xfrm>
        </p:grpSpPr>
        <p:sp>
          <p:nvSpPr>
            <p:cNvPr id="141" name="Right Arrow 140"/>
            <p:cNvSpPr/>
            <p:nvPr/>
          </p:nvSpPr>
          <p:spPr>
            <a:xfrm>
              <a:off x="6677725" y="3134376"/>
              <a:ext cx="5330739" cy="374013"/>
            </a:xfrm>
            <a:prstGeom prst="rightArrow">
              <a:avLst/>
            </a:prstGeom>
            <a:solidFill>
              <a:srgbClr val="014D9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End-to-End Processes </a:t>
              </a:r>
            </a:p>
          </p:txBody>
        </p:sp>
        <p:pic>
          <p:nvPicPr>
            <p:cNvPr id="142" name="Picture 141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836478" y="3497856"/>
              <a:ext cx="472024" cy="301694"/>
            </a:xfrm>
            <a:prstGeom prst="rect">
              <a:avLst/>
            </a:prstGeom>
          </p:spPr>
        </p:pic>
        <p:pic>
          <p:nvPicPr>
            <p:cNvPr id="143" name="Picture 14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283560" y="3488120"/>
              <a:ext cx="426655" cy="321167"/>
            </a:xfrm>
            <a:prstGeom prst="rect">
              <a:avLst/>
            </a:prstGeom>
          </p:spPr>
        </p:pic>
        <p:pic>
          <p:nvPicPr>
            <p:cNvPr id="144" name="Picture 143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685272" y="3511623"/>
              <a:ext cx="529082" cy="274160"/>
            </a:xfrm>
            <a:prstGeom prst="rect">
              <a:avLst/>
            </a:prstGeom>
          </p:spPr>
        </p:pic>
        <p:pic>
          <p:nvPicPr>
            <p:cNvPr id="145" name="Picture 144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1189410" y="3466075"/>
              <a:ext cx="443790" cy="365256"/>
            </a:xfrm>
            <a:prstGeom prst="rect">
              <a:avLst/>
            </a:prstGeom>
          </p:spPr>
        </p:pic>
        <p:pic>
          <p:nvPicPr>
            <p:cNvPr id="153" name="Picture 152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787" t="46468" r="21062" b="7552"/>
            <a:stretch/>
          </p:blipFill>
          <p:spPr>
            <a:xfrm>
              <a:off x="11553298" y="2638746"/>
              <a:ext cx="209524" cy="547705"/>
            </a:xfrm>
            <a:prstGeom prst="rect">
              <a:avLst/>
            </a:prstGeom>
          </p:spPr>
        </p:pic>
        <p:pic>
          <p:nvPicPr>
            <p:cNvPr id="154" name="Picture 153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27" t="46003" r="39800" b="7745"/>
            <a:stretch/>
          </p:blipFill>
          <p:spPr>
            <a:xfrm>
              <a:off x="9776947" y="2628703"/>
              <a:ext cx="223442" cy="557748"/>
            </a:xfrm>
            <a:prstGeom prst="rect">
              <a:avLst/>
            </a:prstGeom>
          </p:spPr>
        </p:pic>
        <p:pic>
          <p:nvPicPr>
            <p:cNvPr id="155" name="Picture 154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350" t="46229" r="-523" b="7745"/>
            <a:stretch/>
          </p:blipFill>
          <p:spPr>
            <a:xfrm>
              <a:off x="10209668" y="2615347"/>
              <a:ext cx="229915" cy="571104"/>
            </a:xfrm>
            <a:prstGeom prst="rect">
              <a:avLst/>
            </a:prstGeom>
          </p:spPr>
        </p:pic>
        <p:pic>
          <p:nvPicPr>
            <p:cNvPr id="156" name="Picture 155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52" t="45468" r="60169" b="7745"/>
            <a:stretch/>
          </p:blipFill>
          <p:spPr>
            <a:xfrm>
              <a:off x="8313564" y="2631917"/>
              <a:ext cx="213150" cy="554534"/>
            </a:xfrm>
            <a:prstGeom prst="rect">
              <a:avLst/>
            </a:prstGeom>
          </p:spPr>
        </p:pic>
        <p:pic>
          <p:nvPicPr>
            <p:cNvPr id="157" name="Picture 156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566" t="1" r="19668" b="53859"/>
            <a:stretch/>
          </p:blipFill>
          <p:spPr>
            <a:xfrm>
              <a:off x="8720115" y="2619065"/>
              <a:ext cx="234556" cy="567386"/>
            </a:xfrm>
            <a:prstGeom prst="rect">
              <a:avLst/>
            </a:prstGeom>
          </p:spPr>
        </p:pic>
        <p:pic>
          <p:nvPicPr>
            <p:cNvPr id="158" name="Picture 157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61" t="1" r="60759" b="52925"/>
            <a:stretch/>
          </p:blipFill>
          <p:spPr>
            <a:xfrm>
              <a:off x="7275590" y="2632083"/>
              <a:ext cx="241254" cy="575634"/>
            </a:xfrm>
            <a:prstGeom prst="rect">
              <a:avLst/>
            </a:prstGeom>
          </p:spPr>
        </p:pic>
        <p:pic>
          <p:nvPicPr>
            <p:cNvPr id="159" name="Picture 158"/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292" t="1" r="81965" b="54758"/>
            <a:stretch/>
          </p:blipFill>
          <p:spPr>
            <a:xfrm>
              <a:off x="6820067" y="2633239"/>
              <a:ext cx="228310" cy="553212"/>
            </a:xfrm>
            <a:prstGeom prst="rect">
              <a:avLst/>
            </a:prstGeom>
          </p:spPr>
        </p:pic>
        <p:pic>
          <p:nvPicPr>
            <p:cNvPr id="160" name="Picture 159"/>
            <p:cNvPicPr>
              <a:picLocks noChangeAspect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085" t="1" r="-1071" b="53528"/>
            <a:stretch/>
          </p:blipFill>
          <p:spPr>
            <a:xfrm>
              <a:off x="11200030" y="2615829"/>
              <a:ext cx="222119" cy="591888"/>
            </a:xfrm>
            <a:prstGeom prst="rect">
              <a:avLst/>
            </a:prstGeom>
          </p:spPr>
        </p:pic>
        <p:sp>
          <p:nvSpPr>
            <p:cNvPr id="161" name="Rectangle 160"/>
            <p:cNvSpPr/>
            <p:nvPr/>
          </p:nvSpPr>
          <p:spPr>
            <a:xfrm>
              <a:off x="6668607" y="2367512"/>
              <a:ext cx="978735" cy="178356"/>
            </a:xfrm>
            <a:prstGeom prst="rect">
              <a:avLst/>
            </a:prstGeom>
            <a:solidFill>
              <a:srgbClr val="014D95"/>
            </a:solidFill>
            <a:ln w="9525" cap="flat" cmpd="sng" algn="ctr">
              <a:solidFill>
                <a:srgbClr val="014D95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Finance </a:t>
              </a:r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8133278" y="2367512"/>
              <a:ext cx="978735" cy="178356"/>
            </a:xfrm>
            <a:prstGeom prst="rect">
              <a:avLst/>
            </a:prstGeom>
            <a:solidFill>
              <a:srgbClr val="014D95"/>
            </a:solidFill>
            <a:ln w="9525" cap="flat" cmpd="sng" algn="ctr">
              <a:solidFill>
                <a:srgbClr val="014D95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HR </a:t>
              </a:r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9582946" y="2371229"/>
              <a:ext cx="978735" cy="178356"/>
            </a:xfrm>
            <a:prstGeom prst="rect">
              <a:avLst/>
            </a:prstGeom>
            <a:solidFill>
              <a:srgbClr val="014D95"/>
            </a:solidFill>
            <a:ln w="9525" cap="flat" cmpd="sng" algn="ctr">
              <a:solidFill>
                <a:srgbClr val="014D95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IT</a:t>
              </a: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11040115" y="2375979"/>
              <a:ext cx="978735" cy="178356"/>
            </a:xfrm>
            <a:prstGeom prst="rect">
              <a:avLst/>
            </a:prstGeom>
            <a:solidFill>
              <a:srgbClr val="014D95"/>
            </a:solidFill>
            <a:ln w="9525" cap="flat" cmpd="sng" algn="ctr">
              <a:solidFill>
                <a:srgbClr val="014D95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SCM</a:t>
              </a:r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6660915" y="1999406"/>
              <a:ext cx="5357935" cy="2198233"/>
            </a:xfrm>
            <a:prstGeom prst="rect">
              <a:avLst/>
            </a:prstGeom>
            <a:noFill/>
            <a:ln w="38100">
              <a:solidFill>
                <a:srgbClr val="014D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Title Placeholder 1"/>
            <p:cNvSpPr txBox="1">
              <a:spLocks/>
            </p:cNvSpPr>
            <p:nvPr/>
          </p:nvSpPr>
          <p:spPr>
            <a:xfrm>
              <a:off x="8498660" y="2025523"/>
              <a:ext cx="2532729" cy="650050"/>
            </a:xfrm>
            <a:prstGeom prst="rect">
              <a:avLst/>
            </a:prstGeom>
          </p:spPr>
          <p:txBody>
            <a:bodyPr vert="horz" wrap="square" lIns="91440" tIns="45720" rIns="91440" bIns="45720" rtlCol="0" anchor="t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14D95"/>
                  </a:solidFill>
                  <a:effectLst/>
                  <a:uLnTx/>
                  <a:uFillTx/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One Health System</a:t>
              </a:r>
            </a:p>
          </p:txBody>
        </p:sp>
        <p:grpSp>
          <p:nvGrpSpPr>
            <p:cNvPr id="167" name="Group 166"/>
            <p:cNvGrpSpPr/>
            <p:nvPr/>
          </p:nvGrpSpPr>
          <p:grpSpPr>
            <a:xfrm>
              <a:off x="7805187" y="2340109"/>
              <a:ext cx="3062842" cy="263941"/>
              <a:chOff x="7812239" y="2340109"/>
              <a:chExt cx="3062842" cy="263941"/>
            </a:xfrm>
          </p:grpSpPr>
          <p:grpSp>
            <p:nvGrpSpPr>
              <p:cNvPr id="182" name="Group 181"/>
              <p:cNvGrpSpPr/>
              <p:nvPr/>
            </p:nvGrpSpPr>
            <p:grpSpPr>
              <a:xfrm>
                <a:off x="10717989" y="2340109"/>
                <a:ext cx="157092" cy="263941"/>
                <a:chOff x="-1470838" y="3951981"/>
                <a:chExt cx="276447" cy="888529"/>
              </a:xfrm>
              <a:solidFill>
                <a:srgbClr val="00B050"/>
              </a:solidFill>
            </p:grpSpPr>
            <p:sp>
              <p:nvSpPr>
                <p:cNvPr id="189" name="Right Arrow 188"/>
                <p:cNvSpPr/>
                <p:nvPr/>
              </p:nvSpPr>
              <p:spPr>
                <a:xfrm>
                  <a:off x="-1470838" y="3951981"/>
                  <a:ext cx="276447" cy="417682"/>
                </a:xfrm>
                <a:prstGeom prst="rightArrow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0" name="Right Arrow 189"/>
                <p:cNvSpPr/>
                <p:nvPr/>
              </p:nvSpPr>
              <p:spPr>
                <a:xfrm flipH="1">
                  <a:off x="-1470838" y="4422828"/>
                  <a:ext cx="276447" cy="417682"/>
                </a:xfrm>
                <a:prstGeom prst="rightArrow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182"/>
              <p:cNvGrpSpPr/>
              <p:nvPr/>
            </p:nvGrpSpPr>
            <p:grpSpPr>
              <a:xfrm>
                <a:off x="9265114" y="2340109"/>
                <a:ext cx="157092" cy="263941"/>
                <a:chOff x="-1470838" y="3951981"/>
                <a:chExt cx="276447" cy="888529"/>
              </a:xfrm>
              <a:solidFill>
                <a:srgbClr val="00B050"/>
              </a:solidFill>
            </p:grpSpPr>
            <p:sp>
              <p:nvSpPr>
                <p:cNvPr id="187" name="Right Arrow 186"/>
                <p:cNvSpPr/>
                <p:nvPr/>
              </p:nvSpPr>
              <p:spPr>
                <a:xfrm>
                  <a:off x="-1470838" y="3951981"/>
                  <a:ext cx="276447" cy="417682"/>
                </a:xfrm>
                <a:prstGeom prst="rightArrow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8" name="Right Arrow 187"/>
                <p:cNvSpPr/>
                <p:nvPr/>
              </p:nvSpPr>
              <p:spPr>
                <a:xfrm flipH="1">
                  <a:off x="-1470838" y="4422828"/>
                  <a:ext cx="276447" cy="417682"/>
                </a:xfrm>
                <a:prstGeom prst="rightArrow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183"/>
              <p:cNvGrpSpPr/>
              <p:nvPr/>
            </p:nvGrpSpPr>
            <p:grpSpPr>
              <a:xfrm>
                <a:off x="7812239" y="2340109"/>
                <a:ext cx="157092" cy="263941"/>
                <a:chOff x="-1470838" y="3951981"/>
                <a:chExt cx="276447" cy="888529"/>
              </a:xfrm>
              <a:solidFill>
                <a:srgbClr val="00B050"/>
              </a:solidFill>
            </p:grpSpPr>
            <p:sp>
              <p:nvSpPr>
                <p:cNvPr id="185" name="Right Arrow 184"/>
                <p:cNvSpPr/>
                <p:nvPr/>
              </p:nvSpPr>
              <p:spPr>
                <a:xfrm>
                  <a:off x="-1470838" y="3951981"/>
                  <a:ext cx="276447" cy="417682"/>
                </a:xfrm>
                <a:prstGeom prst="rightArrow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6" name="Right Arrow 185"/>
                <p:cNvSpPr/>
                <p:nvPr/>
              </p:nvSpPr>
              <p:spPr>
                <a:xfrm flipH="1">
                  <a:off x="-1470838" y="4422828"/>
                  <a:ext cx="276447" cy="417682"/>
                </a:xfrm>
                <a:prstGeom prst="rightArrow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68" name="Snip Same Side Corner Rectangle 167"/>
            <p:cNvSpPr/>
            <p:nvPr/>
          </p:nvSpPr>
          <p:spPr>
            <a:xfrm>
              <a:off x="6668607" y="3861917"/>
              <a:ext cx="5339857" cy="335721"/>
            </a:xfrm>
            <a:prstGeom prst="snip2SameRect">
              <a:avLst>
                <a:gd name="adj1" fmla="val 50000"/>
                <a:gd name="adj2" fmla="val 0"/>
              </a:avLst>
            </a:prstGeom>
            <a:solidFill>
              <a:srgbClr val="D621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Infor CloudSuite</a:t>
              </a:r>
            </a:p>
          </p:txBody>
        </p:sp>
        <p:pic>
          <p:nvPicPr>
            <p:cNvPr id="169" name="Picture 168"/>
            <p:cNvPicPr>
              <a:picLocks noChangeAspect="1"/>
            </p:cNvPicPr>
            <p:nvPr/>
          </p:nvPicPr>
          <p:blipFill>
            <a:blip r:embed="rId23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8593" y="2818298"/>
              <a:ext cx="219456" cy="219456"/>
            </a:xfrm>
            <a:prstGeom prst="rect">
              <a:avLst/>
            </a:prstGeom>
          </p:spPr>
        </p:pic>
        <p:pic>
          <p:nvPicPr>
            <p:cNvPr id="170" name="Picture 169"/>
            <p:cNvPicPr>
              <a:picLocks noChangeAspect="1"/>
            </p:cNvPicPr>
            <p:nvPr/>
          </p:nvPicPr>
          <p:blipFill>
            <a:blip r:embed="rId23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29765" y="2824252"/>
              <a:ext cx="219456" cy="219456"/>
            </a:xfrm>
            <a:prstGeom prst="rect">
              <a:avLst/>
            </a:prstGeom>
          </p:spPr>
        </p:pic>
        <p:pic>
          <p:nvPicPr>
            <p:cNvPr id="171" name="Picture 170"/>
            <p:cNvPicPr>
              <a:picLocks noChangeAspect="1"/>
            </p:cNvPicPr>
            <p:nvPr/>
          </p:nvPicPr>
          <p:blipFill>
            <a:blip r:embed="rId23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10937" y="2830206"/>
              <a:ext cx="219456" cy="219456"/>
            </a:xfrm>
            <a:prstGeom prst="rect">
              <a:avLst/>
            </a:prstGeom>
          </p:spPr>
        </p:pic>
        <p:grpSp>
          <p:nvGrpSpPr>
            <p:cNvPr id="172" name="Group 171"/>
            <p:cNvGrpSpPr/>
            <p:nvPr/>
          </p:nvGrpSpPr>
          <p:grpSpPr>
            <a:xfrm>
              <a:off x="7805187" y="3534872"/>
              <a:ext cx="3062842" cy="263941"/>
              <a:chOff x="7805187" y="3534872"/>
              <a:chExt cx="3062842" cy="263941"/>
            </a:xfrm>
          </p:grpSpPr>
          <p:grpSp>
            <p:nvGrpSpPr>
              <p:cNvPr id="173" name="Group 172"/>
              <p:cNvGrpSpPr/>
              <p:nvPr/>
            </p:nvGrpSpPr>
            <p:grpSpPr>
              <a:xfrm>
                <a:off x="10710937" y="3534872"/>
                <a:ext cx="157092" cy="263941"/>
                <a:chOff x="-1470838" y="3951981"/>
                <a:chExt cx="276447" cy="888529"/>
              </a:xfrm>
              <a:solidFill>
                <a:srgbClr val="00B050"/>
              </a:solidFill>
            </p:grpSpPr>
            <p:sp>
              <p:nvSpPr>
                <p:cNvPr id="180" name="Right Arrow 179"/>
                <p:cNvSpPr/>
                <p:nvPr/>
              </p:nvSpPr>
              <p:spPr>
                <a:xfrm>
                  <a:off x="-1470838" y="3951981"/>
                  <a:ext cx="276447" cy="417682"/>
                </a:xfrm>
                <a:prstGeom prst="rightArrow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1" name="Right Arrow 180"/>
                <p:cNvSpPr/>
                <p:nvPr/>
              </p:nvSpPr>
              <p:spPr>
                <a:xfrm flipH="1">
                  <a:off x="-1470838" y="4422828"/>
                  <a:ext cx="276447" cy="417682"/>
                </a:xfrm>
                <a:prstGeom prst="rightArrow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74" name="Group 173"/>
              <p:cNvGrpSpPr/>
              <p:nvPr/>
            </p:nvGrpSpPr>
            <p:grpSpPr>
              <a:xfrm>
                <a:off x="9258062" y="3534872"/>
                <a:ext cx="157092" cy="263941"/>
                <a:chOff x="-1470838" y="3951981"/>
                <a:chExt cx="276447" cy="888529"/>
              </a:xfrm>
              <a:solidFill>
                <a:srgbClr val="00B050"/>
              </a:solidFill>
            </p:grpSpPr>
            <p:sp>
              <p:nvSpPr>
                <p:cNvPr id="178" name="Right Arrow 177"/>
                <p:cNvSpPr/>
                <p:nvPr/>
              </p:nvSpPr>
              <p:spPr>
                <a:xfrm>
                  <a:off x="-1470838" y="3951981"/>
                  <a:ext cx="276447" cy="417682"/>
                </a:xfrm>
                <a:prstGeom prst="rightArrow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9" name="Right Arrow 178"/>
                <p:cNvSpPr/>
                <p:nvPr/>
              </p:nvSpPr>
              <p:spPr>
                <a:xfrm flipH="1">
                  <a:off x="-1470838" y="4422828"/>
                  <a:ext cx="276447" cy="417682"/>
                </a:xfrm>
                <a:prstGeom prst="rightArrow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75" name="Group 174"/>
              <p:cNvGrpSpPr/>
              <p:nvPr/>
            </p:nvGrpSpPr>
            <p:grpSpPr>
              <a:xfrm>
                <a:off x="7805187" y="3534872"/>
                <a:ext cx="157092" cy="263941"/>
                <a:chOff x="-1470838" y="3951981"/>
                <a:chExt cx="276447" cy="888529"/>
              </a:xfrm>
              <a:solidFill>
                <a:srgbClr val="00B050"/>
              </a:solidFill>
            </p:grpSpPr>
            <p:sp>
              <p:nvSpPr>
                <p:cNvPr id="176" name="Right Arrow 175"/>
                <p:cNvSpPr/>
                <p:nvPr/>
              </p:nvSpPr>
              <p:spPr>
                <a:xfrm>
                  <a:off x="-1470838" y="3951981"/>
                  <a:ext cx="276447" cy="417682"/>
                </a:xfrm>
                <a:prstGeom prst="rightArrow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7" name="Right Arrow 176"/>
                <p:cNvSpPr/>
                <p:nvPr/>
              </p:nvSpPr>
              <p:spPr>
                <a:xfrm flipH="1">
                  <a:off x="-1470838" y="4422828"/>
                  <a:ext cx="276447" cy="417682"/>
                </a:xfrm>
                <a:prstGeom prst="rightArrow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149" name="Isosceles Triangle 148"/>
          <p:cNvSpPr/>
          <p:nvPr/>
        </p:nvSpPr>
        <p:spPr>
          <a:xfrm rot="10800000">
            <a:off x="897895" y="4201124"/>
            <a:ext cx="4218178" cy="119692"/>
          </a:xfrm>
          <a:prstGeom prst="triangle">
            <a:avLst/>
          </a:prstGeom>
          <a:solidFill>
            <a:sysClr val="window" lastClr="FFFFFF">
              <a:lumMod val="85000"/>
            </a:sys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151" name="Isosceles Triangle 150"/>
          <p:cNvSpPr/>
          <p:nvPr/>
        </p:nvSpPr>
        <p:spPr>
          <a:xfrm rot="10800000">
            <a:off x="7248199" y="4248140"/>
            <a:ext cx="4218178" cy="119692"/>
          </a:xfrm>
          <a:prstGeom prst="triangle">
            <a:avLst/>
          </a:prstGeom>
          <a:solidFill>
            <a:sysClr val="window" lastClr="FFFFFF">
              <a:lumMod val="85000"/>
            </a:sys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150" name="Title 1">
            <a:extLst>
              <a:ext uri="{FF2B5EF4-FFF2-40B4-BE49-F238E27FC236}">
                <a16:creationId xmlns:a16="http://schemas.microsoft.com/office/drawing/2014/main" id="{C4EF1977-4585-46FD-A2F6-9CD24DCE33CA}"/>
              </a:ext>
            </a:extLst>
          </p:cNvPr>
          <p:cNvSpPr txBox="1">
            <a:spLocks/>
          </p:cNvSpPr>
          <p:nvPr/>
        </p:nvSpPr>
        <p:spPr>
          <a:xfrm>
            <a:off x="92360" y="218878"/>
            <a:ext cx="11882535" cy="5957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New Ways of Working</a:t>
            </a:r>
          </a:p>
        </p:txBody>
      </p:sp>
      <p:sp>
        <p:nvSpPr>
          <p:cNvPr id="191" name="Text Placeholder 2">
            <a:extLst>
              <a:ext uri="{FF2B5EF4-FFF2-40B4-BE49-F238E27FC236}">
                <a16:creationId xmlns:a16="http://schemas.microsoft.com/office/drawing/2014/main" id="{2300DA4E-3DA2-4CEE-806F-C8FFF37D3325}"/>
              </a:ext>
            </a:extLst>
          </p:cNvPr>
          <p:cNvSpPr txBox="1">
            <a:spLocks/>
          </p:cNvSpPr>
          <p:nvPr/>
        </p:nvSpPr>
        <p:spPr>
          <a:xfrm>
            <a:off x="92360" y="1173017"/>
            <a:ext cx="11882535" cy="334058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lang="en-US" sz="1600" b="1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14D95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Enabling technology and end-to-end process execution have activated new ways of working and behavior change. </a:t>
            </a:r>
          </a:p>
        </p:txBody>
      </p:sp>
    </p:spTree>
    <p:extLst>
      <p:ext uri="{BB962C8B-B14F-4D97-AF65-F5344CB8AC3E}">
        <p14:creationId xmlns:p14="http://schemas.microsoft.com/office/powerpoint/2010/main" val="963916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00DAB-BE43-4179-8879-F418C96E5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Timeline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65F798-4AB7-474A-8394-4B769064CE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High level ERP Cloud Implementation Timeline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2F5EC8-C782-4287-9634-474168C1EF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B8EE49-A013-DB49-8D28-32B8575E16C7}" type="slidenum">
              <a:rPr lang="en-US" smtClean="0">
                <a:solidFill>
                  <a:prstClr val="white"/>
                </a:solidFill>
              </a:rPr>
              <a:pPr/>
              <a:t>7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5E47D1D-E828-48D6-BB50-E3A00DEC5E45}"/>
              </a:ext>
            </a:extLst>
          </p:cNvPr>
          <p:cNvGrpSpPr/>
          <p:nvPr/>
        </p:nvGrpSpPr>
        <p:grpSpPr>
          <a:xfrm>
            <a:off x="105018" y="2606570"/>
            <a:ext cx="11857217" cy="1596735"/>
            <a:chOff x="176700" y="1895412"/>
            <a:chExt cx="11857217" cy="159673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9A82A89-C913-499C-B392-C96451912D4D}"/>
                </a:ext>
              </a:extLst>
            </p:cNvPr>
            <p:cNvGrpSpPr/>
            <p:nvPr/>
          </p:nvGrpSpPr>
          <p:grpSpPr>
            <a:xfrm>
              <a:off x="1665301" y="1895412"/>
              <a:ext cx="3904900" cy="1248237"/>
              <a:chOff x="176699" y="2128884"/>
              <a:chExt cx="3963654" cy="1248237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A13315A4-EC82-4EB0-8B05-9504E1BC82C7}"/>
                  </a:ext>
                </a:extLst>
              </p:cNvPr>
              <p:cNvGrpSpPr/>
              <p:nvPr/>
            </p:nvGrpSpPr>
            <p:grpSpPr>
              <a:xfrm>
                <a:off x="176700" y="2852865"/>
                <a:ext cx="3963653" cy="524256"/>
                <a:chOff x="132525" y="2139649"/>
                <a:chExt cx="2972740" cy="393192"/>
              </a:xfrm>
              <a:solidFill>
                <a:srgbClr val="A5A5A5"/>
              </a:solidFill>
            </p:grpSpPr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6BAF0CB8-AFE6-44F8-B1D2-55E808136857}"/>
                    </a:ext>
                  </a:extLst>
                </p:cNvPr>
                <p:cNvSpPr/>
                <p:nvPr/>
              </p:nvSpPr>
              <p:spPr>
                <a:xfrm>
                  <a:off x="132525" y="2139649"/>
                  <a:ext cx="2972740" cy="39319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3F0F69F9-AE2B-4387-AA73-8B83BD7BBFBA}"/>
                    </a:ext>
                  </a:extLst>
                </p:cNvPr>
                <p:cNvSpPr/>
                <p:nvPr/>
              </p:nvSpPr>
              <p:spPr>
                <a:xfrm>
                  <a:off x="637895" y="2257045"/>
                  <a:ext cx="1962000" cy="158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Design and Build </a:t>
                  </a:r>
                </a:p>
              </p:txBody>
            </p:sp>
          </p:grp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4BE0CA8-CCAB-4D57-BC4E-CC99A2CA4221}"/>
                  </a:ext>
                </a:extLst>
              </p:cNvPr>
              <p:cNvSpPr/>
              <p:nvPr/>
            </p:nvSpPr>
            <p:spPr>
              <a:xfrm>
                <a:off x="176699" y="2128884"/>
                <a:ext cx="3963654" cy="2112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June 2019 – September 2020</a:t>
                </a:r>
              </a:p>
            </p:txBody>
          </p:sp>
          <p:sp>
            <p:nvSpPr>
              <p:cNvPr id="33" name="Right Brace 32">
                <a:extLst>
                  <a:ext uri="{FF2B5EF4-FFF2-40B4-BE49-F238E27FC236}">
                    <a16:creationId xmlns:a16="http://schemas.microsoft.com/office/drawing/2014/main" id="{0CA8BA3F-9497-479F-8512-24996A5AB029}"/>
                  </a:ext>
                </a:extLst>
              </p:cNvPr>
              <p:cNvSpPr/>
              <p:nvPr/>
            </p:nvSpPr>
            <p:spPr>
              <a:xfrm rot="16200000">
                <a:off x="1976863" y="638976"/>
                <a:ext cx="363328" cy="3963653"/>
              </a:xfrm>
              <a:prstGeom prst="rightBrace">
                <a:avLst>
                  <a:gd name="adj1" fmla="val 0"/>
                  <a:gd name="adj2" fmla="val 50000"/>
                </a:avLst>
              </a:prstGeom>
              <a:ln>
                <a:solidFill>
                  <a:srgbClr val="A5A5A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B2C90FA-CBA3-482D-A6F4-55DC4BD6357A}"/>
                </a:ext>
              </a:extLst>
            </p:cNvPr>
            <p:cNvGrpSpPr/>
            <p:nvPr/>
          </p:nvGrpSpPr>
          <p:grpSpPr>
            <a:xfrm>
              <a:off x="5645791" y="1895412"/>
              <a:ext cx="2641650" cy="1248237"/>
              <a:chOff x="4243933" y="2128884"/>
              <a:chExt cx="3141179" cy="1248237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E08ACAD6-299A-4692-9066-63A0948117B3}"/>
                  </a:ext>
                </a:extLst>
              </p:cNvPr>
              <p:cNvGrpSpPr/>
              <p:nvPr/>
            </p:nvGrpSpPr>
            <p:grpSpPr>
              <a:xfrm>
                <a:off x="4243933" y="2852865"/>
                <a:ext cx="3141177" cy="524256"/>
                <a:chOff x="3182949" y="2139649"/>
                <a:chExt cx="2217005" cy="393192"/>
              </a:xfrm>
              <a:solidFill>
                <a:srgbClr val="75787B"/>
              </a:solidFill>
            </p:grpSpPr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6DCD5C20-DDB8-4F24-BCF0-01773524864E}"/>
                    </a:ext>
                  </a:extLst>
                </p:cNvPr>
                <p:cNvSpPr/>
                <p:nvPr/>
              </p:nvSpPr>
              <p:spPr>
                <a:xfrm>
                  <a:off x="3182949" y="2139649"/>
                  <a:ext cx="2217005" cy="39319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0DB09C9F-CC3D-4A53-B680-95F4C4F43F41}"/>
                    </a:ext>
                  </a:extLst>
                </p:cNvPr>
                <p:cNvSpPr/>
                <p:nvPr/>
              </p:nvSpPr>
              <p:spPr>
                <a:xfrm>
                  <a:off x="3310451" y="2257045"/>
                  <a:ext cx="1962000" cy="158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Test / Validate</a:t>
                  </a:r>
                </a:p>
              </p:txBody>
            </p:sp>
          </p:grp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A1555F40-16FD-42EE-884D-96AA5DD6EFF7}"/>
                  </a:ext>
                </a:extLst>
              </p:cNvPr>
              <p:cNvSpPr/>
              <p:nvPr/>
            </p:nvSpPr>
            <p:spPr>
              <a:xfrm>
                <a:off x="4272238" y="2128884"/>
                <a:ext cx="3112870" cy="2112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September 2020 – May 2021 </a:t>
                </a:r>
              </a:p>
            </p:txBody>
          </p:sp>
          <p:sp>
            <p:nvSpPr>
              <p:cNvPr id="28" name="Right Brace 27">
                <a:extLst>
                  <a:ext uri="{FF2B5EF4-FFF2-40B4-BE49-F238E27FC236}">
                    <a16:creationId xmlns:a16="http://schemas.microsoft.com/office/drawing/2014/main" id="{ACC78CFD-F6C3-415B-85BB-0D0701E9A513}"/>
                  </a:ext>
                </a:extLst>
              </p:cNvPr>
              <p:cNvSpPr/>
              <p:nvPr/>
            </p:nvSpPr>
            <p:spPr>
              <a:xfrm rot="16200000">
                <a:off x="5632859" y="1050212"/>
                <a:ext cx="363328" cy="3141179"/>
              </a:xfrm>
              <a:prstGeom prst="rightBrace">
                <a:avLst>
                  <a:gd name="adj1" fmla="val 0"/>
                  <a:gd name="adj2" fmla="val 50000"/>
                </a:avLst>
              </a:prstGeom>
              <a:ln>
                <a:solidFill>
                  <a:srgbClr val="75787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590141D-50A7-4783-B739-68947CA15F4F}"/>
                </a:ext>
              </a:extLst>
            </p:cNvPr>
            <p:cNvGrpSpPr/>
            <p:nvPr/>
          </p:nvGrpSpPr>
          <p:grpSpPr>
            <a:xfrm>
              <a:off x="8340348" y="1895412"/>
              <a:ext cx="1949199" cy="1248237"/>
              <a:chOff x="7450665" y="2128884"/>
              <a:chExt cx="2723884" cy="1248237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24F5BCAB-7897-44F9-9AE6-604DBEFB5181}"/>
                  </a:ext>
                </a:extLst>
              </p:cNvPr>
              <p:cNvGrpSpPr/>
              <p:nvPr/>
            </p:nvGrpSpPr>
            <p:grpSpPr>
              <a:xfrm>
                <a:off x="7450665" y="2852865"/>
                <a:ext cx="2723884" cy="524256"/>
                <a:chOff x="5455870" y="2139649"/>
                <a:chExt cx="2175868" cy="393192"/>
              </a:xfrm>
              <a:solidFill>
                <a:srgbClr val="6DA9DB"/>
              </a:solidFill>
            </p:grpSpPr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3B14367C-FAC2-4C68-AB28-B978B1B39688}"/>
                    </a:ext>
                  </a:extLst>
                </p:cNvPr>
                <p:cNvSpPr/>
                <p:nvPr/>
              </p:nvSpPr>
              <p:spPr>
                <a:xfrm>
                  <a:off x="5481187" y="2139649"/>
                  <a:ext cx="2098185" cy="39319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40F405DE-FB87-4EFA-ABA3-AC62EB664D01}"/>
                    </a:ext>
                  </a:extLst>
                </p:cNvPr>
                <p:cNvSpPr/>
                <p:nvPr/>
              </p:nvSpPr>
              <p:spPr>
                <a:xfrm>
                  <a:off x="5455870" y="2258521"/>
                  <a:ext cx="2175868" cy="15544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Train / Final Prep and Deploy </a:t>
                  </a:r>
                </a:p>
              </p:txBody>
            </p:sp>
          </p:grp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754687C-B920-4CD7-9658-B59836563384}"/>
                  </a:ext>
                </a:extLst>
              </p:cNvPr>
              <p:cNvSpPr/>
              <p:nvPr/>
            </p:nvSpPr>
            <p:spPr>
              <a:xfrm>
                <a:off x="7515625" y="2128884"/>
                <a:ext cx="2593370" cy="2112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May 2021 – July 2021</a:t>
                </a:r>
              </a:p>
            </p:txBody>
          </p:sp>
          <p:sp>
            <p:nvSpPr>
              <p:cNvPr id="23" name="Right Brace 22">
                <a:extLst>
                  <a:ext uri="{FF2B5EF4-FFF2-40B4-BE49-F238E27FC236}">
                    <a16:creationId xmlns:a16="http://schemas.microsoft.com/office/drawing/2014/main" id="{92707F0C-EAA4-4803-B802-6F8DEFF4F95D}"/>
                  </a:ext>
                </a:extLst>
              </p:cNvPr>
              <p:cNvSpPr/>
              <p:nvPr/>
            </p:nvSpPr>
            <p:spPr>
              <a:xfrm rot="16200000">
                <a:off x="8614012" y="1307483"/>
                <a:ext cx="363328" cy="2626636"/>
              </a:xfrm>
              <a:prstGeom prst="rightBrace">
                <a:avLst>
                  <a:gd name="adj1" fmla="val 0"/>
                  <a:gd name="adj2" fmla="val 50000"/>
                </a:avLst>
              </a:prstGeom>
              <a:ln>
                <a:solidFill>
                  <a:srgbClr val="6DA9D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E6A5B9E-6DAC-4614-8818-5241E52FCE0A}"/>
                </a:ext>
              </a:extLst>
            </p:cNvPr>
            <p:cNvGrpSpPr/>
            <p:nvPr/>
          </p:nvGrpSpPr>
          <p:grpSpPr>
            <a:xfrm>
              <a:off x="10318221" y="1895412"/>
              <a:ext cx="1715695" cy="1248237"/>
              <a:chOff x="10205113" y="2128884"/>
              <a:chExt cx="1828803" cy="1248237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069A088D-AFE3-4E1D-AB17-4111B8F5D961}"/>
                  </a:ext>
                </a:extLst>
              </p:cNvPr>
              <p:cNvGrpSpPr/>
              <p:nvPr/>
            </p:nvGrpSpPr>
            <p:grpSpPr>
              <a:xfrm>
                <a:off x="10205113" y="2852865"/>
                <a:ext cx="1828800" cy="524256"/>
                <a:chOff x="7639875" y="2139649"/>
                <a:chExt cx="1371600" cy="393192"/>
              </a:xfrm>
              <a:solidFill>
                <a:srgbClr val="014D95"/>
              </a:solidFill>
            </p:grpSpPr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66B7EFE2-3B82-4700-BF47-E51D38EFBF1F}"/>
                    </a:ext>
                  </a:extLst>
                </p:cNvPr>
                <p:cNvSpPr/>
                <p:nvPr/>
              </p:nvSpPr>
              <p:spPr>
                <a:xfrm>
                  <a:off x="7639875" y="2139649"/>
                  <a:ext cx="1371600" cy="39319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C9C9AA82-3140-4AF0-9CE5-4AE93B4B2B6C}"/>
                    </a:ext>
                  </a:extLst>
                </p:cNvPr>
                <p:cNvSpPr/>
                <p:nvPr/>
              </p:nvSpPr>
              <p:spPr>
                <a:xfrm>
                  <a:off x="7756221" y="2258521"/>
                  <a:ext cx="1138909" cy="1554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Support</a:t>
                  </a:r>
                </a:p>
              </p:txBody>
            </p:sp>
          </p:grp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4A16B36-255F-483F-A2DB-790608C34A82}"/>
                  </a:ext>
                </a:extLst>
              </p:cNvPr>
              <p:cNvSpPr/>
              <p:nvPr/>
            </p:nvSpPr>
            <p:spPr>
              <a:xfrm>
                <a:off x="10230494" y="2128884"/>
                <a:ext cx="1803419" cy="19283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July 2021 – </a:t>
                </a:r>
                <a:b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</a:b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October 2021</a:t>
                </a:r>
              </a:p>
            </p:txBody>
          </p:sp>
          <p:sp>
            <p:nvSpPr>
              <p:cNvPr id="18" name="Right Brace 17">
                <a:extLst>
                  <a:ext uri="{FF2B5EF4-FFF2-40B4-BE49-F238E27FC236}">
                    <a16:creationId xmlns:a16="http://schemas.microsoft.com/office/drawing/2014/main" id="{7DD26E87-92B8-4526-AB39-D2E4DCCFD072}"/>
                  </a:ext>
                </a:extLst>
              </p:cNvPr>
              <p:cNvSpPr/>
              <p:nvPr/>
            </p:nvSpPr>
            <p:spPr>
              <a:xfrm rot="16200000">
                <a:off x="10937852" y="1706401"/>
                <a:ext cx="363328" cy="1828801"/>
              </a:xfrm>
              <a:prstGeom prst="rightBrace">
                <a:avLst>
                  <a:gd name="adj1" fmla="val 0"/>
                  <a:gd name="adj2" fmla="val 50000"/>
                </a:avLst>
              </a:prstGeom>
              <a:ln>
                <a:solidFill>
                  <a:srgbClr val="014D9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A555014-A5BC-4910-89A2-C3A75A620782}"/>
                </a:ext>
              </a:extLst>
            </p:cNvPr>
            <p:cNvGrpSpPr/>
            <p:nvPr/>
          </p:nvGrpSpPr>
          <p:grpSpPr>
            <a:xfrm>
              <a:off x="176700" y="2619393"/>
              <a:ext cx="1413018" cy="524256"/>
              <a:chOff x="132525" y="2139649"/>
              <a:chExt cx="2972740" cy="393192"/>
            </a:xfrm>
            <a:solidFill>
              <a:srgbClr val="A5A5A5"/>
            </a:solidFill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B8208E7-B2AC-4307-8F53-7D9B3F085F4B}"/>
                  </a:ext>
                </a:extLst>
              </p:cNvPr>
              <p:cNvSpPr/>
              <p:nvPr/>
            </p:nvSpPr>
            <p:spPr>
              <a:xfrm>
                <a:off x="132525" y="2139649"/>
                <a:ext cx="2972740" cy="393192"/>
              </a:xfrm>
              <a:prstGeom prst="rect">
                <a:avLst/>
              </a:prstGeom>
              <a:solidFill>
                <a:srgbClr val="D5D5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7CC4F03-5E5B-4FE4-9483-55565C2CDDC1}"/>
                  </a:ext>
                </a:extLst>
              </p:cNvPr>
              <p:cNvSpPr/>
              <p:nvPr/>
            </p:nvSpPr>
            <p:spPr>
              <a:xfrm>
                <a:off x="637895" y="2257045"/>
                <a:ext cx="1962000" cy="158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Plan</a:t>
                </a:r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CDE7A4E-3E43-496C-920A-91D9270423B1}"/>
                </a:ext>
              </a:extLst>
            </p:cNvPr>
            <p:cNvSpPr/>
            <p:nvPr/>
          </p:nvSpPr>
          <p:spPr>
            <a:xfrm>
              <a:off x="200508" y="1895412"/>
              <a:ext cx="1365399" cy="211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October 2018 – May 2019</a:t>
              </a:r>
            </a:p>
          </p:txBody>
        </p:sp>
        <p:sp>
          <p:nvSpPr>
            <p:cNvPr id="12" name="Right Brace 11">
              <a:extLst>
                <a:ext uri="{FF2B5EF4-FFF2-40B4-BE49-F238E27FC236}">
                  <a16:creationId xmlns:a16="http://schemas.microsoft.com/office/drawing/2014/main" id="{CB6F3A87-D251-45ED-A7E3-3B8A520A74C8}"/>
                </a:ext>
              </a:extLst>
            </p:cNvPr>
            <p:cNvSpPr/>
            <p:nvPr/>
          </p:nvSpPr>
          <p:spPr>
            <a:xfrm rot="16200000">
              <a:off x="701545" y="1680822"/>
              <a:ext cx="363328" cy="1413018"/>
            </a:xfrm>
            <a:prstGeom prst="rightBrace">
              <a:avLst>
                <a:gd name="adj1" fmla="val 0"/>
                <a:gd name="adj2" fmla="val 50000"/>
              </a:avLst>
            </a:prstGeom>
            <a:ln>
              <a:solidFill>
                <a:srgbClr val="A5A5A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56BA99F-95B2-4FE0-B1F1-29FE9FE5D04E}"/>
                </a:ext>
              </a:extLst>
            </p:cNvPr>
            <p:cNvSpPr/>
            <p:nvPr/>
          </p:nvSpPr>
          <p:spPr>
            <a:xfrm>
              <a:off x="4218896" y="3212940"/>
              <a:ext cx="7815021" cy="279207"/>
            </a:xfrm>
            <a:prstGeom prst="rect">
              <a:avLst/>
            </a:prstGeom>
            <a:solidFill>
              <a:srgbClr val="014D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Communication Development and Delivery 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6F49C3F6-F484-472C-98A3-4B9E0B5D7D7D}"/>
              </a:ext>
            </a:extLst>
          </p:cNvPr>
          <p:cNvSpPr txBox="1"/>
          <p:nvPr/>
        </p:nvSpPr>
        <p:spPr>
          <a:xfrm>
            <a:off x="0" y="5500881"/>
            <a:ext cx="8937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Timeline listed above is actual timeline from Planning through Support. </a:t>
            </a:r>
            <a:br>
              <a:rPr lang="en-US" sz="1400" i="1" dirty="0"/>
            </a:br>
            <a:r>
              <a:rPr lang="en-US" sz="1400" i="1" dirty="0"/>
              <a:t>Initial phase lengths were extended due to various circumstances in agreement with all parties.</a:t>
            </a:r>
          </a:p>
        </p:txBody>
      </p:sp>
    </p:spTree>
    <p:extLst>
      <p:ext uri="{BB962C8B-B14F-4D97-AF65-F5344CB8AC3E}">
        <p14:creationId xmlns:p14="http://schemas.microsoft.com/office/powerpoint/2010/main" val="1077457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Principles and Decision Criteria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Solutions were focused on what's core to its vision and the goals of the health system at large.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B8EE49-A013-DB49-8D28-32B8575E16C7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7214F25-290C-4419-A144-5A1BC4B66125}"/>
              </a:ext>
            </a:extLst>
          </p:cNvPr>
          <p:cNvGrpSpPr/>
          <p:nvPr/>
        </p:nvGrpSpPr>
        <p:grpSpPr>
          <a:xfrm>
            <a:off x="962441" y="1602490"/>
            <a:ext cx="10267118" cy="4344438"/>
            <a:chOff x="284552" y="1602490"/>
            <a:chExt cx="10267118" cy="434443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12793"/>
            <a:stretch/>
          </p:blipFill>
          <p:spPr>
            <a:xfrm>
              <a:off x="1640330" y="1602490"/>
              <a:ext cx="8911340" cy="4318260"/>
            </a:xfrm>
            <a:prstGeom prst="rect">
              <a:avLst/>
            </a:prstGeom>
          </p:spPr>
        </p:pic>
        <p:pic>
          <p:nvPicPr>
            <p:cNvPr id="9" name="Graphic 8" descr="Earth globe Americas">
              <a:extLst>
                <a:ext uri="{FF2B5EF4-FFF2-40B4-BE49-F238E27FC236}">
                  <a16:creationId xmlns:a16="http://schemas.microsoft.com/office/drawing/2014/main" id="{45F95834-2F53-4720-A6E3-3239AF41F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84552" y="5032528"/>
              <a:ext cx="914400" cy="914400"/>
            </a:xfrm>
            <a:prstGeom prst="rect">
              <a:avLst/>
            </a:prstGeom>
          </p:spPr>
        </p:pic>
        <p:pic>
          <p:nvPicPr>
            <p:cNvPr id="11" name="Graphic 10" descr="Lightbulb and gear">
              <a:extLst>
                <a:ext uri="{FF2B5EF4-FFF2-40B4-BE49-F238E27FC236}">
                  <a16:creationId xmlns:a16="http://schemas.microsoft.com/office/drawing/2014/main" id="{C9AFBA81-B8F4-4728-86CD-B7D770B596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84552" y="2971800"/>
              <a:ext cx="914400" cy="914400"/>
            </a:xfrm>
            <a:prstGeom prst="rect">
              <a:avLst/>
            </a:prstGeom>
          </p:spPr>
        </p:pic>
        <p:pic>
          <p:nvPicPr>
            <p:cNvPr id="13" name="Graphic 12" descr="Bullseye">
              <a:extLst>
                <a:ext uri="{FF2B5EF4-FFF2-40B4-BE49-F238E27FC236}">
                  <a16:creationId xmlns:a16="http://schemas.microsoft.com/office/drawing/2014/main" id="{F3D0D8F7-4EA0-41C6-AB5E-8D331C472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84552" y="1941436"/>
              <a:ext cx="914400" cy="914400"/>
            </a:xfrm>
            <a:prstGeom prst="rect">
              <a:avLst/>
            </a:prstGeom>
          </p:spPr>
        </p:pic>
        <p:pic>
          <p:nvPicPr>
            <p:cNvPr id="17" name="Graphic 16" descr="Box">
              <a:extLst>
                <a:ext uri="{FF2B5EF4-FFF2-40B4-BE49-F238E27FC236}">
                  <a16:creationId xmlns:a16="http://schemas.microsoft.com/office/drawing/2014/main" id="{E0A1898C-1DEB-4F50-BB56-0BFE7206E6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84552" y="4002164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6595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by the numbers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Through the implementation of Infor </a:t>
            </a:r>
            <a:r>
              <a:rPr lang="en-US" dirty="0" err="1"/>
              <a:t>Cloudsuite</a:t>
            </a:r>
            <a:r>
              <a:rPr lang="en-US" dirty="0"/>
              <a:t>, PSH achieved the following: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B8EE49-A013-DB49-8D28-32B8575E16C7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483631"/>
              </p:ext>
            </p:extLst>
          </p:nvPr>
        </p:nvGraphicFramePr>
        <p:xfrm>
          <a:off x="92360" y="2544518"/>
          <a:ext cx="4074105" cy="1971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30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34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1E417C"/>
                          </a:solidFill>
                        </a:rPr>
                        <a:t>Design</a:t>
                      </a:r>
                      <a:r>
                        <a:rPr lang="en-US" sz="1600" b="1" baseline="0" dirty="0">
                          <a:solidFill>
                            <a:srgbClr val="1E417C"/>
                          </a:solidFill>
                        </a:rPr>
                        <a:t> workshops held</a:t>
                      </a:r>
                      <a:endParaRPr lang="en-US" sz="1600" b="1" dirty="0">
                        <a:solidFill>
                          <a:srgbClr val="1E417C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1E417C"/>
                          </a:solidFill>
                        </a:rPr>
                        <a:t>120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1E417C"/>
                          </a:solidFill>
                        </a:rPr>
                        <a:t>Processes validated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1E417C"/>
                          </a:solidFill>
                        </a:rPr>
                        <a:t>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1E417C"/>
                          </a:solidFill>
                        </a:rPr>
                        <a:t>Conference</a:t>
                      </a:r>
                      <a:r>
                        <a:rPr lang="en-US" sz="1600" b="1" baseline="0" dirty="0">
                          <a:solidFill>
                            <a:srgbClr val="1E417C"/>
                          </a:solidFill>
                        </a:rPr>
                        <a:t> Room Pilots</a:t>
                      </a:r>
                      <a:endParaRPr lang="en-US" sz="1600" b="1" dirty="0">
                        <a:solidFill>
                          <a:srgbClr val="1E417C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1E417C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911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1E417C"/>
                          </a:solidFill>
                        </a:rPr>
                        <a:t>Engaged</a:t>
                      </a:r>
                      <a:r>
                        <a:rPr lang="en-US" sz="1600" b="1" baseline="0" dirty="0">
                          <a:solidFill>
                            <a:srgbClr val="1E417C"/>
                          </a:solidFill>
                        </a:rPr>
                        <a:t> unique stakeholders</a:t>
                      </a:r>
                      <a:endParaRPr lang="en-US" sz="1600" b="1" dirty="0">
                        <a:solidFill>
                          <a:srgbClr val="1E417C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1E417C"/>
                          </a:solidFill>
                        </a:rPr>
                        <a:t>500+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1E417C"/>
                          </a:solidFill>
                        </a:rPr>
                        <a:t>Testing cycles </a:t>
                      </a:r>
                      <a:br>
                        <a:rPr lang="en-US" sz="1600" dirty="0">
                          <a:solidFill>
                            <a:srgbClr val="1E417C"/>
                          </a:solidFill>
                        </a:rPr>
                      </a:br>
                      <a:r>
                        <a:rPr lang="en-US" sz="1000" dirty="0">
                          <a:solidFill>
                            <a:srgbClr val="1E417C"/>
                          </a:solidFill>
                        </a:rPr>
                        <a:t>(system integrated testing and user acceptance testing)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1E417C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207812"/>
              </p:ext>
            </p:extLst>
          </p:nvPr>
        </p:nvGraphicFramePr>
        <p:xfrm>
          <a:off x="4433483" y="2555035"/>
          <a:ext cx="3294697" cy="16865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767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73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1E417C"/>
                          </a:solidFill>
                        </a:rPr>
                        <a:t>Instructor lead</a:t>
                      </a:r>
                      <a:r>
                        <a:rPr lang="en-US" sz="1600" b="1" baseline="0" dirty="0">
                          <a:solidFill>
                            <a:srgbClr val="1E417C"/>
                          </a:solidFill>
                        </a:rPr>
                        <a:t> trainings</a:t>
                      </a:r>
                      <a:endParaRPr lang="en-US" sz="1600" b="1" dirty="0">
                        <a:solidFill>
                          <a:srgbClr val="1E417C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1E417C"/>
                          </a:solidFill>
                        </a:rPr>
                        <a:t>46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1E417C"/>
                          </a:solidFill>
                        </a:rPr>
                        <a:t>e-learnings</a:t>
                      </a:r>
                      <a:r>
                        <a:rPr lang="en-US" sz="1600" b="1" baseline="0" dirty="0">
                          <a:solidFill>
                            <a:srgbClr val="1E417C"/>
                          </a:solidFill>
                        </a:rPr>
                        <a:t> created</a:t>
                      </a:r>
                      <a:endParaRPr lang="en-US" sz="1600" b="1" dirty="0">
                        <a:solidFill>
                          <a:srgbClr val="1E417C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1E417C"/>
                          </a:solidFill>
                        </a:rPr>
                        <a:t>43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1E417C"/>
                          </a:solidFill>
                        </a:rPr>
                        <a:t>Job Aids available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 dirty="0">
                          <a:solidFill>
                            <a:srgbClr val="1E417C"/>
                          </a:solidFill>
                        </a:rPr>
                        <a:t>(Access: 2 , Finance: 174, Human Resources: 57, </a:t>
                      </a:r>
                      <a:br>
                        <a:rPr lang="en-US" sz="1000" baseline="0" dirty="0">
                          <a:solidFill>
                            <a:srgbClr val="1E417C"/>
                          </a:solidFill>
                        </a:rPr>
                      </a:br>
                      <a:r>
                        <a:rPr lang="en-US" sz="1000" baseline="0" dirty="0">
                          <a:solidFill>
                            <a:srgbClr val="1E417C"/>
                          </a:solidFill>
                        </a:rPr>
                        <a:t>Supply Chain: 100, Workforce Management: 34)</a:t>
                      </a:r>
                      <a:endParaRPr lang="en-US" sz="1000" dirty="0">
                        <a:solidFill>
                          <a:srgbClr val="1E417C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1E417C"/>
                          </a:solidFill>
                        </a:rPr>
                        <a:t>367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1247467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3029" y="1979752"/>
            <a:ext cx="4083436" cy="553998"/>
          </a:xfrm>
          <a:prstGeom prst="rect">
            <a:avLst/>
          </a:prstGeom>
          <a:solidFill>
            <a:srgbClr val="1E417C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Design / Testing Statistics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2430400"/>
              </p:ext>
            </p:extLst>
          </p:nvPr>
        </p:nvGraphicFramePr>
        <p:xfrm>
          <a:off x="7995199" y="2545535"/>
          <a:ext cx="4074105" cy="1950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30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34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1E417C"/>
                          </a:solidFill>
                        </a:rPr>
                        <a:t>Live presentations / </a:t>
                      </a:r>
                      <a:r>
                        <a:rPr lang="en-US" sz="1600" b="1" baseline="0" dirty="0">
                          <a:solidFill>
                            <a:srgbClr val="1E417C"/>
                          </a:solidFill>
                        </a:rPr>
                        <a:t>comms</a:t>
                      </a:r>
                    </a:p>
                    <a:p>
                      <a:r>
                        <a:rPr lang="en-US" sz="1000" baseline="0" dirty="0">
                          <a:solidFill>
                            <a:srgbClr val="1E417C"/>
                          </a:solidFill>
                        </a:rPr>
                        <a:t>(i.e. design summit, Management councils, leadership meetings, Executive briefings, etc.)</a:t>
                      </a:r>
                      <a:endParaRPr lang="en-US" sz="1000" dirty="0">
                        <a:solidFill>
                          <a:srgbClr val="1E417C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1E417C"/>
                          </a:solidFill>
                        </a:rPr>
                        <a:t>150+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1E417C"/>
                          </a:solidFill>
                        </a:rPr>
                        <a:t>#</a:t>
                      </a:r>
                      <a:r>
                        <a:rPr lang="en-US" sz="1600" b="1" baseline="0" dirty="0">
                          <a:solidFill>
                            <a:srgbClr val="1E417C"/>
                          </a:solidFill>
                        </a:rPr>
                        <a:t> of e</a:t>
                      </a:r>
                      <a:r>
                        <a:rPr lang="en-US" sz="1600" b="1" dirty="0">
                          <a:solidFill>
                            <a:srgbClr val="1E417C"/>
                          </a:solidFill>
                        </a:rPr>
                        <a:t>mployees impacted</a:t>
                      </a:r>
                      <a:endParaRPr lang="en-US" sz="1000" b="1" dirty="0">
                        <a:solidFill>
                          <a:srgbClr val="1E417C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1E417C"/>
                          </a:solidFill>
                        </a:rPr>
                        <a:t>18,462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1E417C"/>
                          </a:solidFill>
                        </a:rPr>
                        <a:t># of help desk tickets remediated</a:t>
                      </a:r>
                      <a:br>
                        <a:rPr lang="en-US" sz="1600" b="1" dirty="0">
                          <a:solidFill>
                            <a:srgbClr val="1E417C"/>
                          </a:solidFill>
                        </a:rPr>
                      </a:br>
                      <a:r>
                        <a:rPr lang="en-US" sz="1000" b="0" dirty="0">
                          <a:solidFill>
                            <a:srgbClr val="1E417C"/>
                          </a:solidFill>
                        </a:rPr>
                        <a:t>as of 11/22/21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1E417C"/>
                          </a:solidFill>
                        </a:rPr>
                        <a:t>7,279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985868" y="1979752"/>
            <a:ext cx="4083436" cy="553998"/>
          </a:xfrm>
          <a:prstGeom prst="rect">
            <a:avLst/>
          </a:prstGeom>
          <a:solidFill>
            <a:srgbClr val="1E417C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Other Statistics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33100" y="1990151"/>
            <a:ext cx="3304028" cy="553998"/>
          </a:xfrm>
          <a:prstGeom prst="rect">
            <a:avLst/>
          </a:prstGeom>
          <a:solidFill>
            <a:srgbClr val="1E417C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Training Statistics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C9EB1C2-24E2-4140-B4E4-7960D75327C1}"/>
              </a:ext>
            </a:extLst>
          </p:cNvPr>
          <p:cNvCxnSpPr/>
          <p:nvPr/>
        </p:nvCxnSpPr>
        <p:spPr>
          <a:xfrm flipH="1">
            <a:off x="4304145" y="1948000"/>
            <a:ext cx="0" cy="2926080"/>
          </a:xfrm>
          <a:prstGeom prst="line">
            <a:avLst/>
          </a:prstGeom>
          <a:ln w="1905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C9EB1C2-24E2-4140-B4E4-7960D75327C1}"/>
              </a:ext>
            </a:extLst>
          </p:cNvPr>
          <p:cNvCxnSpPr/>
          <p:nvPr/>
        </p:nvCxnSpPr>
        <p:spPr>
          <a:xfrm flipH="1">
            <a:off x="7883236" y="1947999"/>
            <a:ext cx="0" cy="2926080"/>
          </a:xfrm>
          <a:prstGeom prst="line">
            <a:avLst/>
          </a:prstGeom>
          <a:ln w="1905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520718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Custom 3">
      <a:dk1>
        <a:sysClr val="windowText" lastClr="000000"/>
      </a:dk1>
      <a:lt1>
        <a:sysClr val="window" lastClr="FFFFFF"/>
      </a:lt1>
      <a:dk2>
        <a:srgbClr val="244C94"/>
      </a:dk2>
      <a:lt2>
        <a:srgbClr val="7F7F7F"/>
      </a:lt2>
      <a:accent1>
        <a:srgbClr val="71A7DD"/>
      </a:accent1>
      <a:accent2>
        <a:srgbClr val="B6DD7A"/>
      </a:accent2>
      <a:accent3>
        <a:srgbClr val="FF9015"/>
      </a:accent3>
      <a:accent4>
        <a:srgbClr val="F1299A"/>
      </a:accent4>
      <a:accent5>
        <a:srgbClr val="2FCEF9"/>
      </a:accent5>
      <a:accent6>
        <a:srgbClr val="BF8226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SH Deck_Template_v5.pptx" id="{ACE6D7B7-7CC5-4BDE-8374-D0D8E3084942}" vid="{EDFF92FF-0C89-457C-87D3-5EE32C137DD2}"/>
    </a:ext>
  </a:extLst>
</a:theme>
</file>

<file path=ppt/theme/theme3.xml><?xml version="1.0" encoding="utf-8"?>
<a:theme xmlns:a="http://schemas.openxmlformats.org/drawingml/2006/main" name="2_Office Theme">
  <a:themeElements>
    <a:clrScheme name="Custom 3">
      <a:dk1>
        <a:sysClr val="windowText" lastClr="000000"/>
      </a:dk1>
      <a:lt1>
        <a:sysClr val="window" lastClr="FFFFFF"/>
      </a:lt1>
      <a:dk2>
        <a:srgbClr val="244C94"/>
      </a:dk2>
      <a:lt2>
        <a:srgbClr val="7F7F7F"/>
      </a:lt2>
      <a:accent1>
        <a:srgbClr val="71A7DD"/>
      </a:accent1>
      <a:accent2>
        <a:srgbClr val="B6DD7A"/>
      </a:accent2>
      <a:accent3>
        <a:srgbClr val="FF9015"/>
      </a:accent3>
      <a:accent4>
        <a:srgbClr val="F1299A"/>
      </a:accent4>
      <a:accent5>
        <a:srgbClr val="2FCEF9"/>
      </a:accent5>
      <a:accent6>
        <a:srgbClr val="BF8226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SH Deck_Template_v5.pptx" id="{ACE6D7B7-7CC5-4BDE-8374-D0D8E3084942}" vid="{EDFF92FF-0C89-457C-87D3-5EE32C137DD2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2129</TotalTime>
  <Words>1483</Words>
  <Application>Microsoft Office PowerPoint</Application>
  <PresentationFormat>Widescreen</PresentationFormat>
  <Paragraphs>263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Arial Narrow</vt:lpstr>
      <vt:lpstr>Calibri</vt:lpstr>
      <vt:lpstr>Calibri Light</vt:lpstr>
      <vt:lpstr>Wingdings</vt:lpstr>
      <vt:lpstr>1_Office Theme</vt:lpstr>
      <vt:lpstr>4_Office Theme</vt:lpstr>
      <vt:lpstr>2_Office Theme</vt:lpstr>
      <vt:lpstr>Case Study:  Finance ERP Upgrade Project</vt:lpstr>
      <vt:lpstr>Penn State Health - Executing on Strategic Initiatives</vt:lpstr>
      <vt:lpstr>Penn State Health Strategic Journey</vt:lpstr>
      <vt:lpstr>Cloud ERP Implementation Vision and Objectives</vt:lpstr>
      <vt:lpstr>PowerPoint Presentation</vt:lpstr>
      <vt:lpstr>PowerPoint Presentation</vt:lpstr>
      <vt:lpstr>Implementation Timeline</vt:lpstr>
      <vt:lpstr>Design Principles and Decision Criteria</vt:lpstr>
      <vt:lpstr>Implementation by the numbers</vt:lpstr>
      <vt:lpstr>Challenges and Lessons Learned through Implementation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Myers, Anna</dc:creator>
  <cp:lastModifiedBy>Andre, Michael</cp:lastModifiedBy>
  <cp:revision>36</cp:revision>
  <dcterms:created xsi:type="dcterms:W3CDTF">2022-11-21T14:59:40Z</dcterms:created>
  <dcterms:modified xsi:type="dcterms:W3CDTF">2023-01-17T12:06:45Z</dcterms:modified>
</cp:coreProperties>
</file>