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5" r:id="rId2"/>
    <p:sldMasterId id="2147483686" r:id="rId3"/>
    <p:sldMasterId id="2147483687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265" r:id="rId14"/>
    <p:sldId id="267" r:id="rId15"/>
    <p:sldId id="271" r:id="rId16"/>
    <p:sldId id="272" r:id="rId17"/>
    <p:sldId id="273" r:id="rId18"/>
  </p:sldIdLst>
  <p:sldSz cx="12192000" cy="6858000"/>
  <p:notesSz cx="6858000" cy="9144000"/>
  <p:embeddedFontLst>
    <p:embeddedFont>
      <p:font typeface="Avenir" panose="02000503020000020003" pitchFamily="2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28"/>
    <p:restoredTop sz="96897"/>
  </p:normalViewPr>
  <p:slideViewPr>
    <p:cSldViewPr snapToGrid="0" snapToObjects="1">
      <p:cViewPr varScale="1">
        <p:scale>
          <a:sx n="149" d="100"/>
          <a:sy n="149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04B5FD-9B46-1D4A-A1CD-FCD0A8B360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6A3421-6184-8B41-9C20-C1FC9089A1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FA0E3-C2F5-434E-915B-33D2CC070CC1}" type="datetimeFigureOut">
              <a:rPr lang="en-US" smtClean="0"/>
              <a:t>1/24/23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2B049A-C8DE-1845-84BA-1D209204A1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355CE-932C-1147-835B-023921EF71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666BB-A109-BB47-A4A4-C1FB188B6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9303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2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+mn-lt"/>
            </a:endParaRPr>
          </a:p>
        </p:txBody>
      </p:sp>
      <p:sp>
        <p:nvSpPr>
          <p:cNvPr id="293" name="Google Shape;29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757772-4884-5D47-97E6-DAA5EC430D1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67525-5350-1947-AC82-B882DB1AB6C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973311E-CBCA-BB48-871C-FA406B00AA21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6" name="Google Shape;636;p59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+mn-lt"/>
            </a:endParaRPr>
          </a:p>
        </p:txBody>
      </p:sp>
      <p:sp>
        <p:nvSpPr>
          <p:cNvPr id="637" name="Google Shape;637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FA2846-3C7E-1C44-94B9-AA242C40861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2DEA32-246C-4445-9785-B8E923C4562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0A28ADB-88FB-494C-B6DC-20C22F06E23C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d6b6411c7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1d6b6411c7e_0_2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  <p:sp>
        <p:nvSpPr>
          <p:cNvPr id="656" name="Google Shape;656;g1d6b6411c7e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5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A59CDD-2AC9-9A43-939A-ED3B1A56E5B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BADAD0-9E16-CC40-8D7F-69A4C5306F8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B176A72-C54B-6E45-93C4-C065905D206E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3" name="Google Shape;693;p66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>
              <a:latin typeface="+mn-lt"/>
            </a:endParaRPr>
          </a:p>
        </p:txBody>
      </p:sp>
      <p:sp>
        <p:nvSpPr>
          <p:cNvPr id="694" name="Google Shape;694;p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CB38A4-C6FA-C746-9DB7-2BE2EDE7948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D462AC-BF06-E848-9F61-EC6B932B320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38FD5A3-493C-E848-B425-E126779F81F5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1" name="Google Shape;711;p67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12" name="Google Shape;712;p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8CEB11-40B6-834C-BEB7-71B95F839D2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13FE6-9326-2746-AF8B-E689B6E8ECD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52870B7-E753-BE4F-BFD2-BEF684A17577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9" name="Google Shape;719;p68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20" name="Google Shape;720;p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D5054E-BFC4-9B48-99A4-B539D7477DA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85CEF-EE25-B14F-9EF7-302B290DAB3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DFC197E-26F0-514F-932F-567716EBA323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53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+mn-lt"/>
            </a:endParaRPr>
          </a:p>
        </p:txBody>
      </p:sp>
      <p:sp>
        <p:nvSpPr>
          <p:cNvPr id="302" name="Google Shape;302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5CAF35-E647-3C40-833B-83263894BE0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84819-B2EF-9841-BBD8-6B770BBC9B3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B2D002A-355D-4340-AA74-89AA80330744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4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i="0" dirty="0">
              <a:solidFill>
                <a:srgbClr val="4A4A4A"/>
              </a:solidFill>
              <a:latin typeface="+mn-lt"/>
              <a:ea typeface="Mulish"/>
              <a:cs typeface="Mulish"/>
              <a:sym typeface="Mulish"/>
            </a:endParaRPr>
          </a:p>
        </p:txBody>
      </p:sp>
      <p:sp>
        <p:nvSpPr>
          <p:cNvPr id="334" name="Google Shape;334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BF625E-6A84-A847-8D97-4FD740010F7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F2BF7D-57DA-8E43-9A4E-350E876A1EE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DF5D0FA-E9EF-0640-BA42-905ECFBD3375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7" name="Google Shape;507;p55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E80D55-05EC-E845-A868-908A793D5D0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27055B-1080-1F4E-95DD-5BE61B8054B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B27CE3A0-A141-DA46-A493-0F1AF5B3789F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9" name="Google Shape;519;p27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+mn-lt"/>
            </a:endParaRPr>
          </a:p>
        </p:txBody>
      </p:sp>
      <p:sp>
        <p:nvSpPr>
          <p:cNvPr id="520" name="Google Shape;520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8D1CC9-00EC-3346-ADDD-1921E9C9AB1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1F5DDC-BBB5-7D4A-A064-DF24A2FAB8E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033522B-0860-C749-B6DE-F5C621E5902B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5" name="Google Shape;555;p56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+mn-lt"/>
            </a:endParaRPr>
          </a:p>
        </p:txBody>
      </p:sp>
      <p:sp>
        <p:nvSpPr>
          <p:cNvPr id="556" name="Google Shape;556;p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3E1955-DD0B-054C-875B-382C23A9CBB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7F42EA-9FCD-0549-A40B-BE3084D5740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3A48354-838E-7C43-AEBF-51890823BFA7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7" name="Google Shape;587;p58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55A11"/>
              </a:buClr>
              <a:buSzPts val="2400"/>
              <a:buNone/>
            </a:pPr>
            <a:endParaRPr dirty="0">
              <a:latin typeface="+mn-lt"/>
              <a:ea typeface="Avenir"/>
              <a:cs typeface="Avenir"/>
              <a:sym typeface="Avenir"/>
            </a:endParaRPr>
          </a:p>
        </p:txBody>
      </p:sp>
      <p:sp>
        <p:nvSpPr>
          <p:cNvPr id="588" name="Google Shape;588;p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5EE26A-A565-7F48-9096-46BF2B4CA43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CC52F-55E0-C842-A6A6-730233A8F95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C91AD2D-B64B-144A-8842-81BCD08F2453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9" name="Google Shape;569;p57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+mn-lt"/>
            </a:endParaRPr>
          </a:p>
        </p:txBody>
      </p:sp>
      <p:sp>
        <p:nvSpPr>
          <p:cNvPr id="570" name="Google Shape;570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015E9B-2FDF-BD48-B763-B90D67501A9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1E759-95FA-7E4C-B643-349EE2E9528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63883C1-F43E-874A-B71F-D9AE510405ED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8" name="Google Shape;628;p61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+mn-lt"/>
            </a:endParaRPr>
          </a:p>
        </p:txBody>
      </p:sp>
      <p:sp>
        <p:nvSpPr>
          <p:cNvPr id="629" name="Google Shape;629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D12E44-C827-7E44-9813-6FA3240617C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67E3BF-A067-B842-8B82-FA7C78881B9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0FEAFDE-135E-764B-B300-685D36CAC8FE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 descr="A picture containing light, outdoor, traffic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431280" y="1187832"/>
            <a:ext cx="5212080" cy="231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5000"/>
              </a:buClr>
              <a:buSzPts val="6000"/>
              <a:buFont typeface="Avenir"/>
              <a:buNone/>
              <a:defRPr sz="6000">
                <a:solidFill>
                  <a:srgbClr val="FB5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6431280" y="3647440"/>
            <a:ext cx="5212080" cy="160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/>
          <p:nvPr/>
        </p:nvSpPr>
        <p:spPr>
          <a:xfrm>
            <a:off x="8808720" y="6474777"/>
            <a:ext cx="543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Avenir"/>
              <a:buNone/>
            </a:pPr>
            <a:r>
              <a:rPr lang="en-US" sz="800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rPr>
              <a:t>Confidential &amp; Proprietary © 2022 VisiQuate, Inc.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 descr="A picture containing night sky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venir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9354312" y="6474777"/>
            <a:ext cx="28234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4" descr="A picture containing white, clos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-1" y="18255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5000"/>
              </a:buClr>
              <a:buSzPts val="3500"/>
              <a:buFont typeface="Avenir"/>
              <a:buNone/>
              <a:defRPr sz="3500">
                <a:solidFill>
                  <a:srgbClr val="FB5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833438" y="1343025"/>
            <a:ext cx="10536237" cy="485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B5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B5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D48"/>
              </a:buClr>
              <a:buSzPts val="2400"/>
              <a:buFont typeface="NTR"/>
              <a:buChar char="–"/>
              <a:defRPr sz="2400" b="0" i="0" u="none" strike="noStrike" cap="none">
                <a:solidFill>
                  <a:srgbClr val="313D4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B858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B858D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B858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B858D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B858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B858D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dt" idx="10"/>
          </p:nvPr>
        </p:nvSpPr>
        <p:spPr>
          <a:xfrm>
            <a:off x="9354312" y="6474777"/>
            <a:ext cx="28234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-1" y="18255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41F"/>
              </a:buClr>
              <a:buSzPts val="3500"/>
              <a:buFont typeface="Avenir"/>
              <a:buNone/>
              <a:defRPr sz="3500">
                <a:solidFill>
                  <a:srgbClr val="F1541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dt" idx="10"/>
          </p:nvPr>
        </p:nvSpPr>
        <p:spPr>
          <a:xfrm>
            <a:off x="9354312" y="6474777"/>
            <a:ext cx="28234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1"/>
          </p:nvPr>
        </p:nvSpPr>
        <p:spPr>
          <a:xfrm>
            <a:off x="833438" y="1343025"/>
            <a:ext cx="10536237" cy="485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B5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B5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D48"/>
              </a:buClr>
              <a:buSzPts val="2400"/>
              <a:buFont typeface="NTR"/>
              <a:buChar char="–"/>
              <a:defRPr sz="2400" b="0" i="0" u="none" strike="noStrike" cap="none">
                <a:solidFill>
                  <a:srgbClr val="313D4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B858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B858D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B858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B858D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B858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B858D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-1" y="18255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41F"/>
              </a:buClr>
              <a:buSzPts val="3500"/>
              <a:buFont typeface="Avenir"/>
              <a:buNone/>
              <a:defRPr sz="3500">
                <a:solidFill>
                  <a:srgbClr val="F1541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dt" idx="10"/>
          </p:nvPr>
        </p:nvSpPr>
        <p:spPr>
          <a:xfrm>
            <a:off x="9354312" y="6474777"/>
            <a:ext cx="28234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-1" y="18255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venir"/>
              <a:buNone/>
              <a:defRPr sz="3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dt" idx="10"/>
          </p:nvPr>
        </p:nvSpPr>
        <p:spPr>
          <a:xfrm>
            <a:off x="9354312" y="6474777"/>
            <a:ext cx="28234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1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-1" y="18255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venir"/>
              <a:buNone/>
              <a:defRPr sz="3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 txBox="1">
            <a:spLocks noGrp="1"/>
          </p:cNvSpPr>
          <p:nvPr>
            <p:ph type="dt" idx="10"/>
          </p:nvPr>
        </p:nvSpPr>
        <p:spPr>
          <a:xfrm>
            <a:off x="9354312" y="6474777"/>
            <a:ext cx="28234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833438" y="1343025"/>
            <a:ext cx="10536237" cy="485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B5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B5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TR"/>
              <a:buChar char="–"/>
              <a:defRPr sz="2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-1" y="18255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venir"/>
              <a:buNone/>
              <a:defRPr sz="3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9"/>
          <p:cNvSpPr txBox="1">
            <a:spLocks noGrp="1"/>
          </p:cNvSpPr>
          <p:nvPr>
            <p:ph type="dt" idx="10"/>
          </p:nvPr>
        </p:nvSpPr>
        <p:spPr>
          <a:xfrm>
            <a:off x="9354312" y="6474777"/>
            <a:ext cx="28234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-1" y="18255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venir"/>
              <a:buNone/>
              <a:defRPr sz="3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0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0"/>
          <p:cNvSpPr txBox="1">
            <a:spLocks noGrp="1"/>
          </p:cNvSpPr>
          <p:nvPr>
            <p:ph type="dt" idx="10"/>
          </p:nvPr>
        </p:nvSpPr>
        <p:spPr>
          <a:xfrm>
            <a:off x="9354312" y="6474777"/>
            <a:ext cx="28234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1"/>
          </p:nvPr>
        </p:nvSpPr>
        <p:spPr>
          <a:xfrm>
            <a:off x="833438" y="1343025"/>
            <a:ext cx="10536237" cy="485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B5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B5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TR"/>
              <a:buChar char="–"/>
              <a:defRPr sz="2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-1" y="18255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41F"/>
              </a:buClr>
              <a:buSzPts val="3500"/>
              <a:buFont typeface="Avenir"/>
              <a:buNone/>
              <a:defRPr sz="3500">
                <a:solidFill>
                  <a:srgbClr val="F1541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2"/>
          <p:cNvSpPr/>
          <p:nvPr/>
        </p:nvSpPr>
        <p:spPr>
          <a:xfrm>
            <a:off x="10308756" y="6635716"/>
            <a:ext cx="1957587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CFD2D3"/>
                </a:solidFill>
                <a:latin typeface="Avenir"/>
                <a:ea typeface="Avenir"/>
                <a:cs typeface="Avenir"/>
                <a:sym typeface="Avenir"/>
              </a:rPr>
              <a:t>© 2020 VisiQuate, Inc. All Rights Reserved.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-1" y="18255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venir"/>
              <a:buNone/>
              <a:defRPr sz="3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3"/>
          <p:cNvSpPr/>
          <p:nvPr/>
        </p:nvSpPr>
        <p:spPr>
          <a:xfrm>
            <a:off x="10308756" y="6635716"/>
            <a:ext cx="1907895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CFD2D3"/>
                </a:solidFill>
                <a:latin typeface="Avenir"/>
                <a:ea typeface="Avenir"/>
                <a:cs typeface="Avenir"/>
                <a:sym typeface="Avenir"/>
              </a:rPr>
              <a:t>© 2020 VisiQuate, Inc. All Rights Reserved.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er and Content">
  <p:cSld name="1_Header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 descr="A picture containing blue, dar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2649" y="-21267"/>
            <a:ext cx="12235287" cy="680370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11641015" y="0"/>
            <a:ext cx="550800" cy="550800"/>
          </a:xfrm>
          <a:prstGeom prst="rect">
            <a:avLst/>
          </a:prstGeom>
          <a:gradFill>
            <a:gsLst>
              <a:gs pos="0">
                <a:srgbClr val="F15423"/>
              </a:gs>
              <a:gs pos="620">
                <a:srgbClr val="F15423"/>
              </a:gs>
              <a:gs pos="100000">
                <a:srgbClr val="FD8100"/>
              </a:gs>
            </a:gsLst>
            <a:lin ang="1499992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5" y="130610"/>
            <a:ext cx="289767" cy="28976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9354312" y="6474778"/>
            <a:ext cx="28234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rgbClr val="1770D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-1" y="18255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37150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venir"/>
              <a:buNone/>
              <a:defRPr sz="3466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80">
          <p15:clr>
            <a:srgbClr val="FBAE40"/>
          </p15:clr>
        </p15:guide>
        <p15:guide id="3" pos="55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4"/>
          <p:cNvSpPr txBox="1">
            <a:spLocks noGrp="1"/>
          </p:cNvSpPr>
          <p:nvPr>
            <p:ph type="body" idx="1"/>
          </p:nvPr>
        </p:nvSpPr>
        <p:spPr>
          <a:xfrm>
            <a:off x="0" y="2057400"/>
            <a:ext cx="12192000" cy="1423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2"/>
          </p:nvPr>
        </p:nvSpPr>
        <p:spPr>
          <a:xfrm>
            <a:off x="0" y="3480955"/>
            <a:ext cx="12192000" cy="1423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4" name="Google Shape;174;p24"/>
          <p:cNvSpPr/>
          <p:nvPr/>
        </p:nvSpPr>
        <p:spPr>
          <a:xfrm>
            <a:off x="10308756" y="6635716"/>
            <a:ext cx="1907895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CFD2D3"/>
                </a:solidFill>
                <a:latin typeface="Avenir"/>
                <a:ea typeface="Avenir"/>
                <a:cs typeface="Avenir"/>
                <a:sym typeface="Avenir"/>
              </a:rPr>
              <a:t>© 2020 VisiQuate, Inc. All Rights Reserved.</a:t>
            </a:r>
            <a:endParaRPr/>
          </a:p>
        </p:txBody>
      </p:sp>
      <p:sp>
        <p:nvSpPr>
          <p:cNvPr id="175" name="Google Shape;175;p24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5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5"/>
          <p:cNvSpPr/>
          <p:nvPr/>
        </p:nvSpPr>
        <p:spPr>
          <a:xfrm>
            <a:off x="10308756" y="6635716"/>
            <a:ext cx="1907895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CFD2D3"/>
                </a:solidFill>
                <a:latin typeface="Avenir"/>
                <a:ea typeface="Avenir"/>
                <a:cs typeface="Avenir"/>
                <a:sym typeface="Avenir"/>
              </a:rPr>
              <a:t>© 2020 VisiQuate, Inc. All Rights Reserved.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6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-1" y="18255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venir"/>
              <a:buNone/>
              <a:defRPr sz="3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6"/>
          <p:cNvSpPr/>
          <p:nvPr/>
        </p:nvSpPr>
        <p:spPr>
          <a:xfrm>
            <a:off x="10308756" y="6635716"/>
            <a:ext cx="1907895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CFD2D3"/>
                </a:solidFill>
                <a:latin typeface="Avenir"/>
                <a:ea typeface="Avenir"/>
                <a:cs typeface="Avenir"/>
                <a:sym typeface="Avenir"/>
              </a:rPr>
              <a:t>© 2020 VisiQuate, Inc. All Rights Reserved.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8" descr="A picture containing night sky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8"/>
          <p:cNvSpPr txBox="1"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venir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8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8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8"/>
          <p:cNvSpPr txBox="1">
            <a:spLocks noGrp="1"/>
          </p:cNvSpPr>
          <p:nvPr>
            <p:ph type="dt" idx="10"/>
          </p:nvPr>
        </p:nvSpPr>
        <p:spPr>
          <a:xfrm>
            <a:off x="9354312" y="6474777"/>
            <a:ext cx="28234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9" descr="A picture containing white, clos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9"/>
          <p:cNvSpPr txBox="1">
            <a:spLocks noGrp="1"/>
          </p:cNvSpPr>
          <p:nvPr>
            <p:ph type="title"/>
          </p:nvPr>
        </p:nvSpPr>
        <p:spPr>
          <a:xfrm>
            <a:off x="-1" y="18255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5000"/>
              </a:buClr>
              <a:buSzPts val="3500"/>
              <a:buFont typeface="Avenir"/>
              <a:buNone/>
              <a:defRPr sz="3500">
                <a:solidFill>
                  <a:srgbClr val="FB5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9"/>
          <p:cNvSpPr txBox="1">
            <a:spLocks noGrp="1"/>
          </p:cNvSpPr>
          <p:nvPr>
            <p:ph type="body" idx="1"/>
          </p:nvPr>
        </p:nvSpPr>
        <p:spPr>
          <a:xfrm>
            <a:off x="833438" y="1343025"/>
            <a:ext cx="10536237" cy="485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B5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B5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D48"/>
              </a:buClr>
              <a:buSzPts val="2400"/>
              <a:buFont typeface="NTR"/>
              <a:buChar char="–"/>
              <a:defRPr sz="2400" b="0" i="0" u="none" strike="noStrike" cap="none">
                <a:solidFill>
                  <a:srgbClr val="313D4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B858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B858D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B858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B858D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B858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B858D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p29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2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9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9"/>
          <p:cNvSpPr txBox="1">
            <a:spLocks noGrp="1"/>
          </p:cNvSpPr>
          <p:nvPr>
            <p:ph type="dt" idx="10"/>
          </p:nvPr>
        </p:nvSpPr>
        <p:spPr>
          <a:xfrm>
            <a:off x="9354312" y="6474777"/>
            <a:ext cx="28234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0" descr="A picture containing light, outdoor, traffic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0"/>
          <p:cNvSpPr txBox="1">
            <a:spLocks noGrp="1"/>
          </p:cNvSpPr>
          <p:nvPr>
            <p:ph type="ctrTitle"/>
          </p:nvPr>
        </p:nvSpPr>
        <p:spPr>
          <a:xfrm>
            <a:off x="6431280" y="1187832"/>
            <a:ext cx="5212080" cy="231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5000"/>
              </a:buClr>
              <a:buSzPts val="6000"/>
              <a:buFont typeface="Avenir"/>
              <a:buNone/>
              <a:defRPr sz="6000">
                <a:solidFill>
                  <a:srgbClr val="FB5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subTitle" idx="1"/>
          </p:nvPr>
        </p:nvSpPr>
        <p:spPr>
          <a:xfrm>
            <a:off x="6431280" y="3647440"/>
            <a:ext cx="5212080" cy="160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30"/>
          <p:cNvSpPr txBox="1"/>
          <p:nvPr/>
        </p:nvSpPr>
        <p:spPr>
          <a:xfrm>
            <a:off x="8808720" y="6474777"/>
            <a:ext cx="543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Confidential &amp; Proprietary © 2022 VisiQuate, Inc. All Rights Reserved.</a:t>
            </a:r>
            <a:endParaRPr sz="800" b="0" i="0" u="none" strike="noStrike" cap="none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4" name="Google Shape;214;p30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1" descr="A picture containing white, clos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1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3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1"/>
          <p:cNvSpPr txBox="1">
            <a:spLocks noGrp="1"/>
          </p:cNvSpPr>
          <p:nvPr>
            <p:ph type="title"/>
          </p:nvPr>
        </p:nvSpPr>
        <p:spPr>
          <a:xfrm>
            <a:off x="-1" y="18255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41F"/>
              </a:buClr>
              <a:buSzPts val="3500"/>
              <a:buFont typeface="Avenir"/>
              <a:buNone/>
              <a:defRPr sz="3500">
                <a:solidFill>
                  <a:srgbClr val="F1541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1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1"/>
          <p:cNvSpPr txBox="1">
            <a:spLocks noGrp="1"/>
          </p:cNvSpPr>
          <p:nvPr>
            <p:ph type="dt" idx="10"/>
          </p:nvPr>
        </p:nvSpPr>
        <p:spPr>
          <a:xfrm>
            <a:off x="9354312" y="6474777"/>
            <a:ext cx="28234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2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3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2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2"/>
          <p:cNvSpPr txBox="1">
            <a:spLocks noGrp="1"/>
          </p:cNvSpPr>
          <p:nvPr>
            <p:ph type="title"/>
          </p:nvPr>
        </p:nvSpPr>
        <p:spPr>
          <a:xfrm>
            <a:off x="-1" y="18255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41F"/>
              </a:buClr>
              <a:buSzPts val="3500"/>
              <a:buFont typeface="Avenir"/>
              <a:buNone/>
              <a:defRPr sz="3500">
                <a:solidFill>
                  <a:srgbClr val="F1541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2"/>
          <p:cNvSpPr txBox="1">
            <a:spLocks noGrp="1"/>
          </p:cNvSpPr>
          <p:nvPr>
            <p:ph type="dt" idx="10"/>
          </p:nvPr>
        </p:nvSpPr>
        <p:spPr>
          <a:xfrm>
            <a:off x="9354312" y="6474777"/>
            <a:ext cx="28234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3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3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3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3"/>
          <p:cNvSpPr txBox="1">
            <a:spLocks noGrp="1"/>
          </p:cNvSpPr>
          <p:nvPr>
            <p:ph type="body" idx="1"/>
          </p:nvPr>
        </p:nvSpPr>
        <p:spPr>
          <a:xfrm>
            <a:off x="833438" y="1343025"/>
            <a:ext cx="10536237" cy="485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B5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B5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D48"/>
              </a:buClr>
              <a:buSzPts val="2400"/>
              <a:buFont typeface="NTR"/>
              <a:buChar char="–"/>
              <a:defRPr sz="2400" b="0" i="0" u="none" strike="noStrike" cap="none">
                <a:solidFill>
                  <a:srgbClr val="313D4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B858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B858D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B858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B858D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B858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B858D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33"/>
          <p:cNvSpPr txBox="1">
            <a:spLocks noGrp="1"/>
          </p:cNvSpPr>
          <p:nvPr>
            <p:ph type="title"/>
          </p:nvPr>
        </p:nvSpPr>
        <p:spPr>
          <a:xfrm>
            <a:off x="-1" y="18255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41F"/>
              </a:buClr>
              <a:buSzPts val="3500"/>
              <a:buFont typeface="Avenir"/>
              <a:buNone/>
              <a:defRPr sz="3500">
                <a:solidFill>
                  <a:srgbClr val="F1541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3"/>
          <p:cNvSpPr txBox="1">
            <a:spLocks noGrp="1"/>
          </p:cNvSpPr>
          <p:nvPr>
            <p:ph type="dt" idx="10"/>
          </p:nvPr>
        </p:nvSpPr>
        <p:spPr>
          <a:xfrm>
            <a:off x="9354312" y="6474777"/>
            <a:ext cx="28234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4" descr="A picture containing night sky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4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4"/>
          <p:cNvSpPr txBox="1">
            <a:spLocks noGrp="1"/>
          </p:cNvSpPr>
          <p:nvPr>
            <p:ph type="title"/>
          </p:nvPr>
        </p:nvSpPr>
        <p:spPr>
          <a:xfrm>
            <a:off x="-1" y="18255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venir"/>
              <a:buNone/>
              <a:defRPr sz="3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4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4"/>
          <p:cNvSpPr txBox="1">
            <a:spLocks noGrp="1"/>
          </p:cNvSpPr>
          <p:nvPr>
            <p:ph type="dt" idx="10"/>
          </p:nvPr>
        </p:nvSpPr>
        <p:spPr>
          <a:xfrm>
            <a:off x="9354312" y="6474777"/>
            <a:ext cx="28234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0" y="2057400"/>
            <a:ext cx="12192000" cy="1423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0" y="3480955"/>
            <a:ext cx="12192000" cy="1423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/>
          <p:nvPr/>
        </p:nvSpPr>
        <p:spPr>
          <a:xfrm>
            <a:off x="8808720" y="6474777"/>
            <a:ext cx="543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Avenir"/>
              <a:buNone/>
            </a:pPr>
            <a:r>
              <a:rPr lang="en-US" sz="800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rPr>
              <a:t>Confidential &amp; Proprietary © 2022 VisiQuate, Inc.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5" descr="A picture containing night sky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5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3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5"/>
          <p:cNvSpPr txBox="1">
            <a:spLocks noGrp="1"/>
          </p:cNvSpPr>
          <p:nvPr>
            <p:ph type="title"/>
          </p:nvPr>
        </p:nvSpPr>
        <p:spPr>
          <a:xfrm>
            <a:off x="-1" y="18255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venir"/>
              <a:buNone/>
              <a:defRPr sz="3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5"/>
          <p:cNvSpPr txBox="1">
            <a:spLocks noGrp="1"/>
          </p:cNvSpPr>
          <p:nvPr>
            <p:ph type="dt" idx="10"/>
          </p:nvPr>
        </p:nvSpPr>
        <p:spPr>
          <a:xfrm>
            <a:off x="9354312" y="6474777"/>
            <a:ext cx="28234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Google Shape;250;p35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5"/>
          <p:cNvSpPr txBox="1">
            <a:spLocks noGrp="1"/>
          </p:cNvSpPr>
          <p:nvPr>
            <p:ph type="body" idx="1"/>
          </p:nvPr>
        </p:nvSpPr>
        <p:spPr>
          <a:xfrm>
            <a:off x="833438" y="1343025"/>
            <a:ext cx="10536237" cy="485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B5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B5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TR"/>
              <a:buChar char="–"/>
              <a:defRPr sz="2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6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3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6"/>
          <p:cNvSpPr txBox="1">
            <a:spLocks noGrp="1"/>
          </p:cNvSpPr>
          <p:nvPr>
            <p:ph type="title"/>
          </p:nvPr>
        </p:nvSpPr>
        <p:spPr>
          <a:xfrm>
            <a:off x="-1" y="18255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venir"/>
              <a:buNone/>
              <a:defRPr sz="3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6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6"/>
          <p:cNvSpPr txBox="1">
            <a:spLocks noGrp="1"/>
          </p:cNvSpPr>
          <p:nvPr>
            <p:ph type="dt" idx="10"/>
          </p:nvPr>
        </p:nvSpPr>
        <p:spPr>
          <a:xfrm>
            <a:off x="9354312" y="6474777"/>
            <a:ext cx="28234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7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3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7"/>
          <p:cNvSpPr txBox="1">
            <a:spLocks noGrp="1"/>
          </p:cNvSpPr>
          <p:nvPr>
            <p:ph type="title"/>
          </p:nvPr>
        </p:nvSpPr>
        <p:spPr>
          <a:xfrm>
            <a:off x="-1" y="18255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venir"/>
              <a:buNone/>
              <a:defRPr sz="3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37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7"/>
          <p:cNvSpPr txBox="1">
            <a:spLocks noGrp="1"/>
          </p:cNvSpPr>
          <p:nvPr>
            <p:ph type="dt" idx="10"/>
          </p:nvPr>
        </p:nvSpPr>
        <p:spPr>
          <a:xfrm>
            <a:off x="9354312" y="6474777"/>
            <a:ext cx="28234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6" name="Google Shape;266;p37"/>
          <p:cNvSpPr txBox="1">
            <a:spLocks noGrp="1"/>
          </p:cNvSpPr>
          <p:nvPr>
            <p:ph type="body" idx="1"/>
          </p:nvPr>
        </p:nvSpPr>
        <p:spPr>
          <a:xfrm>
            <a:off x="833438" y="1343025"/>
            <a:ext cx="10536237" cy="485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B5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B5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TR"/>
              <a:buChar char="–"/>
              <a:defRPr sz="2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8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3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8"/>
          <p:cNvSpPr txBox="1">
            <a:spLocks noGrp="1"/>
          </p:cNvSpPr>
          <p:nvPr>
            <p:ph type="title"/>
          </p:nvPr>
        </p:nvSpPr>
        <p:spPr>
          <a:xfrm>
            <a:off x="-1" y="18255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venir"/>
              <a:buNone/>
              <a:defRPr sz="3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8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8"/>
          <p:cNvSpPr txBox="1">
            <a:spLocks noGrp="1"/>
          </p:cNvSpPr>
          <p:nvPr>
            <p:ph type="dt" idx="10"/>
          </p:nvPr>
        </p:nvSpPr>
        <p:spPr>
          <a:xfrm>
            <a:off x="9354312" y="6474777"/>
            <a:ext cx="28234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9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3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9"/>
          <p:cNvSpPr txBox="1">
            <a:spLocks noGrp="1"/>
          </p:cNvSpPr>
          <p:nvPr>
            <p:ph type="title"/>
          </p:nvPr>
        </p:nvSpPr>
        <p:spPr>
          <a:xfrm>
            <a:off x="-1" y="18255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venir"/>
              <a:buNone/>
              <a:defRPr sz="3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9"/>
          <p:cNvSpPr txBox="1">
            <a:spLocks noGrp="1"/>
          </p:cNvSpPr>
          <p:nvPr>
            <p:ph type="dt" idx="10"/>
          </p:nvPr>
        </p:nvSpPr>
        <p:spPr>
          <a:xfrm>
            <a:off x="9354312" y="6474777"/>
            <a:ext cx="28234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p39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9"/>
          <p:cNvSpPr txBox="1">
            <a:spLocks noGrp="1"/>
          </p:cNvSpPr>
          <p:nvPr>
            <p:ph type="body" idx="1"/>
          </p:nvPr>
        </p:nvSpPr>
        <p:spPr>
          <a:xfrm>
            <a:off x="833438" y="1343025"/>
            <a:ext cx="10536237" cy="485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B5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B5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TR"/>
              <a:buChar char="–"/>
              <a:defRPr sz="2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0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4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0"/>
          <p:cNvSpPr txBox="1">
            <a:spLocks noGrp="1"/>
          </p:cNvSpPr>
          <p:nvPr>
            <p:ph type="title"/>
          </p:nvPr>
        </p:nvSpPr>
        <p:spPr>
          <a:xfrm>
            <a:off x="-1" y="18255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venir"/>
              <a:buNone/>
              <a:defRPr sz="3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40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0"/>
          <p:cNvSpPr txBox="1">
            <a:spLocks noGrp="1"/>
          </p:cNvSpPr>
          <p:nvPr>
            <p:ph type="dt" idx="10"/>
          </p:nvPr>
        </p:nvSpPr>
        <p:spPr>
          <a:xfrm>
            <a:off x="9354312" y="6474777"/>
            <a:ext cx="28234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9" name="Google Shape;289;p40"/>
          <p:cNvSpPr txBox="1">
            <a:spLocks noGrp="1"/>
          </p:cNvSpPr>
          <p:nvPr>
            <p:ph type="body" idx="1"/>
          </p:nvPr>
        </p:nvSpPr>
        <p:spPr>
          <a:xfrm>
            <a:off x="833438" y="1343025"/>
            <a:ext cx="10536237" cy="485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B5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B5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TR"/>
              <a:buChar char="–"/>
              <a:defRPr sz="2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5" descr="A picture containing white, clos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-1" y="18255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5000"/>
              </a:buClr>
              <a:buSzPts val="3500"/>
              <a:buFont typeface="Avenir"/>
              <a:buNone/>
              <a:defRPr sz="3500">
                <a:solidFill>
                  <a:srgbClr val="FB5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833438" y="1343025"/>
            <a:ext cx="10536237" cy="485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B5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B5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D48"/>
              </a:buClr>
              <a:buSzPts val="2400"/>
              <a:buFont typeface="NTR"/>
              <a:buChar char="–"/>
              <a:defRPr sz="2400" b="0" i="0" u="none" strike="noStrike" cap="none">
                <a:solidFill>
                  <a:srgbClr val="313D4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B858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B858D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B858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B858D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B858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B858D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8808720" y="6474777"/>
            <a:ext cx="543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Avenir"/>
              <a:buNone/>
            </a:pPr>
            <a:r>
              <a:rPr lang="en-US" sz="800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rPr>
              <a:t>Confidential &amp; Proprietary © 2022 VisiQuate, Inc.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833438" y="1343025"/>
            <a:ext cx="10536237" cy="485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B5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B5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3D48"/>
              </a:buClr>
              <a:buSzPts val="2400"/>
              <a:buFont typeface="NTR"/>
              <a:buChar char="–"/>
              <a:defRPr sz="2400" b="0" i="0" u="none" strike="noStrike" cap="none">
                <a:solidFill>
                  <a:srgbClr val="313D4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B858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B858D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B858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B858D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B858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B858D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-1" y="18255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41F"/>
              </a:buClr>
              <a:buSzPts val="3500"/>
              <a:buFont typeface="Avenir"/>
              <a:buNone/>
              <a:defRPr sz="3500">
                <a:solidFill>
                  <a:srgbClr val="F1541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/>
          <p:nvPr/>
        </p:nvSpPr>
        <p:spPr>
          <a:xfrm>
            <a:off x="8808720" y="6474777"/>
            <a:ext cx="543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Avenir"/>
              <a:buNone/>
            </a:pPr>
            <a:r>
              <a:rPr lang="en-US" sz="800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rPr>
              <a:t>Confidential &amp; Proprietary © 2022 VisiQuate, Inc.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8" descr="A picture containing night sky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-1" y="18255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venir"/>
              <a:buNone/>
              <a:defRPr sz="3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9354312" y="6474777"/>
            <a:ext cx="28234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833438" y="1343025"/>
            <a:ext cx="10536237" cy="485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B5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B5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TR"/>
              <a:buChar char="–"/>
              <a:defRPr sz="2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9" descr="A picture containing night sky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-1" y="18255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venir"/>
              <a:buNone/>
              <a:defRPr sz="3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9354312" y="6474777"/>
            <a:ext cx="28234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 descr="A picture containing white, clos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-1" y="18255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41F"/>
              </a:buClr>
              <a:buSzPts val="3500"/>
              <a:buFont typeface="Avenir"/>
              <a:buNone/>
              <a:defRPr sz="3500">
                <a:solidFill>
                  <a:srgbClr val="F1541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0"/>
          <p:cNvSpPr txBox="1">
            <a:spLocks noGrp="1"/>
          </p:cNvSpPr>
          <p:nvPr>
            <p:ph type="dt" idx="10"/>
          </p:nvPr>
        </p:nvSpPr>
        <p:spPr>
          <a:xfrm>
            <a:off x="9354312" y="6474777"/>
            <a:ext cx="28234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2" descr="A picture containing light, outdoor, traffic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6431280" y="1187832"/>
            <a:ext cx="5212080" cy="231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5000"/>
              </a:buClr>
              <a:buSzPts val="6000"/>
              <a:buFont typeface="Avenir"/>
              <a:buNone/>
              <a:defRPr sz="6000">
                <a:solidFill>
                  <a:srgbClr val="FB5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ubTitle" idx="1"/>
          </p:nvPr>
        </p:nvSpPr>
        <p:spPr>
          <a:xfrm>
            <a:off x="6431280" y="3647440"/>
            <a:ext cx="5212080" cy="160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/>
          <p:nvPr/>
        </p:nvSpPr>
        <p:spPr>
          <a:xfrm>
            <a:off x="8808720" y="6474777"/>
            <a:ext cx="543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Confidential &amp; Proprietary © 2022 VisiQuate, Inc. All Rights Reserved.</a:t>
            </a:r>
            <a:endParaRPr sz="800" b="0" i="0" u="none" strike="noStrike" cap="none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1" name="Google Shape;91;p12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612648" y="-3969"/>
            <a:ext cx="10966704" cy="92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41F"/>
              </a:buClr>
              <a:buSzPts val="3500"/>
              <a:buFont typeface="Avenir"/>
              <a:buNone/>
              <a:defRPr sz="3500" b="0" i="0" u="none" strike="noStrike" cap="none">
                <a:solidFill>
                  <a:srgbClr val="F1541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/>
          <p:nvPr/>
        </p:nvSpPr>
        <p:spPr>
          <a:xfrm>
            <a:off x="8808720" y="6474777"/>
            <a:ext cx="543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Avenir"/>
              <a:buNone/>
            </a:pPr>
            <a:r>
              <a:rPr lang="en-US" sz="800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rPr>
              <a:t>Confidential &amp; Proprietary © 2022 VisiQuate, Inc.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7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"/>
          <p:cNvSpPr txBox="1"/>
          <p:nvPr/>
        </p:nvSpPr>
        <p:spPr>
          <a:xfrm>
            <a:off x="9354312" y="6474777"/>
            <a:ext cx="28234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rPr>
              <a:t>© 2022 VisiQuate, Inc. All Rights Reserved.</a:t>
            </a:r>
            <a:endParaRPr sz="8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612648" y="-3969"/>
            <a:ext cx="10966704" cy="92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41F"/>
              </a:buClr>
              <a:buSzPts val="3500"/>
              <a:buFont typeface="Avenir"/>
              <a:buNone/>
              <a:defRPr sz="3500" b="0" i="0" u="none" strike="noStrike" cap="none">
                <a:solidFill>
                  <a:srgbClr val="F1541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sldNum" idx="12"/>
          </p:nvPr>
        </p:nvSpPr>
        <p:spPr>
          <a:xfrm>
            <a:off x="4724400" y="640831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5423"/>
              </a:buClr>
              <a:buSzPts val="3500"/>
              <a:buFont typeface="Avenir"/>
              <a:buNone/>
              <a:defRPr sz="3500" b="0" i="0" u="none" strike="noStrike" cap="none">
                <a:solidFill>
                  <a:srgbClr val="F2542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542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2542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21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21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27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7"/>
          <p:cNvSpPr txBox="1"/>
          <p:nvPr/>
        </p:nvSpPr>
        <p:spPr>
          <a:xfrm>
            <a:off x="9354312" y="6474777"/>
            <a:ext cx="28234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rPr>
              <a:t>© 2022 VisiQuate, Inc. All Rights Reserved.</a:t>
            </a:r>
            <a:endParaRPr sz="8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7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7"/>
          <p:cNvSpPr txBox="1">
            <a:spLocks noGrp="1"/>
          </p:cNvSpPr>
          <p:nvPr>
            <p:ph type="title"/>
          </p:nvPr>
        </p:nvSpPr>
        <p:spPr>
          <a:xfrm>
            <a:off x="612648" y="-3969"/>
            <a:ext cx="10966704" cy="92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41F"/>
              </a:buClr>
              <a:buSzPts val="3500"/>
              <a:buFont typeface="Avenir"/>
              <a:buNone/>
              <a:defRPr sz="3500" b="0" i="0" u="none" strike="noStrike" cap="none">
                <a:solidFill>
                  <a:srgbClr val="F1541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/>
          <p:nvPr/>
        </p:nvSpPr>
        <p:spPr>
          <a:xfrm>
            <a:off x="6096000" y="1356386"/>
            <a:ext cx="6096000" cy="4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4301"/>
              </a:buClr>
              <a:buSzPts val="4900"/>
              <a:buFont typeface="Avenir"/>
              <a:buNone/>
            </a:pPr>
            <a:r>
              <a:rPr lang="en-US" sz="4900">
                <a:solidFill>
                  <a:srgbClr val="E24301"/>
                </a:solidFill>
                <a:latin typeface="Avenir"/>
                <a:ea typeface="Avenir"/>
                <a:cs typeface="Avenir"/>
                <a:sym typeface="Avenir"/>
              </a:rPr>
              <a:t>Denials Management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2F2F2"/>
              </a:buClr>
              <a:buSzPts val="2500"/>
              <a:buFont typeface="Avenir"/>
              <a:buNone/>
            </a:pPr>
            <a:r>
              <a:rPr lang="en-US" sz="2100">
                <a:solidFill>
                  <a:srgbClr val="F2F2F2"/>
                </a:solidFill>
                <a:latin typeface="Avenir"/>
                <a:ea typeface="Avenir"/>
                <a:cs typeface="Avenir"/>
                <a:sym typeface="Avenir"/>
              </a:rPr>
              <a:t>Leveraging Analytics to</a:t>
            </a:r>
            <a:endParaRPr sz="2100">
              <a:solidFill>
                <a:srgbClr val="F2F2F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2F2F2"/>
              </a:buClr>
              <a:buSzPts val="2500"/>
              <a:buFont typeface="Avenir"/>
              <a:buNone/>
            </a:pPr>
            <a:r>
              <a:rPr lang="en-US" sz="2100">
                <a:solidFill>
                  <a:srgbClr val="F2F2F2"/>
                </a:solidFill>
                <a:latin typeface="Avenir"/>
                <a:ea typeface="Avenir"/>
                <a:cs typeface="Avenir"/>
                <a:sym typeface="Avenir"/>
              </a:rPr>
              <a:t>Improve Denials Performance</a:t>
            </a:r>
            <a:endParaRPr sz="2100">
              <a:solidFill>
                <a:srgbClr val="F2F2F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2F2F2"/>
              </a:buClr>
              <a:buSzPts val="2500"/>
              <a:buFont typeface="Avenir"/>
              <a:buNone/>
            </a:pPr>
            <a:r>
              <a:rPr lang="en-US" sz="1200">
                <a:solidFill>
                  <a:srgbClr val="FC4F00"/>
                </a:solidFill>
                <a:latin typeface="Avenir"/>
                <a:ea typeface="Avenir"/>
                <a:cs typeface="Avenir"/>
                <a:sym typeface="Avenir"/>
              </a:rPr>
              <a:t>January</a:t>
            </a:r>
            <a:r>
              <a:rPr lang="en-US" sz="1200" b="0" i="0" u="none" strike="noStrike" cap="none">
                <a:solidFill>
                  <a:srgbClr val="FC4F00"/>
                </a:solidFill>
                <a:latin typeface="Avenir"/>
                <a:ea typeface="Avenir"/>
                <a:cs typeface="Avenir"/>
                <a:sym typeface="Avenir"/>
              </a:rPr>
              <a:t> 202</a:t>
            </a:r>
            <a:r>
              <a:rPr lang="en-US" sz="1200">
                <a:solidFill>
                  <a:srgbClr val="FC4F00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endParaRPr sz="1200" b="0" i="0" u="none" strike="noStrike" cap="none">
              <a:solidFill>
                <a:srgbClr val="FC4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endParaRPr sz="27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96" name="Google Shape;296;p4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549" y="5347700"/>
            <a:ext cx="2670901" cy="67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1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4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50"/>
          <p:cNvSpPr txBox="1"/>
          <p:nvPr/>
        </p:nvSpPr>
        <p:spPr>
          <a:xfrm>
            <a:off x="0" y="61443"/>
            <a:ext cx="12177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C4F00"/>
                </a:solidFill>
                <a:latin typeface="Avenir"/>
                <a:ea typeface="Avenir"/>
                <a:cs typeface="Avenir"/>
                <a:sym typeface="Avenir"/>
              </a:rPr>
              <a:t>Payer Response &amp; Payer Lag Insights</a:t>
            </a:r>
            <a:endParaRPr sz="2800" b="1">
              <a:solidFill>
                <a:srgbClr val="FC4F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– Analyze: Summary, Trend, &amp; Directional Analyses –</a:t>
            </a:r>
            <a:endParaRPr sz="2000" i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41" name="Google Shape;641;p5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650" y="1015750"/>
            <a:ext cx="8049875" cy="4957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5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770" y="1580126"/>
            <a:ext cx="7697905" cy="4980047"/>
          </a:xfrm>
          <a:prstGeom prst="rect">
            <a:avLst/>
          </a:prstGeom>
          <a:noFill/>
          <a:ln>
            <a:noFill/>
          </a:ln>
          <a:effectLst>
            <a:outerShdw blurRad="300038" dist="22860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43" name="Google Shape;643;p50"/>
          <p:cNvSpPr txBox="1"/>
          <p:nvPr/>
        </p:nvSpPr>
        <p:spPr>
          <a:xfrm>
            <a:off x="210150" y="959287"/>
            <a:ext cx="1471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Directional</a:t>
            </a:r>
            <a:endParaRPr sz="2000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Analyses</a:t>
            </a:r>
            <a:endParaRPr sz="2000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44" name="Google Shape;644;p50"/>
          <p:cNvSpPr txBox="1"/>
          <p:nvPr/>
        </p:nvSpPr>
        <p:spPr>
          <a:xfrm>
            <a:off x="10643376" y="1456819"/>
            <a:ext cx="1550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Summary &amp; Trend</a:t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Analyses</a:t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52"/>
          <p:cNvSpPr txBox="1">
            <a:spLocks noGrp="1"/>
          </p:cNvSpPr>
          <p:nvPr>
            <p:ph type="title"/>
          </p:nvPr>
        </p:nvSpPr>
        <p:spPr>
          <a:xfrm>
            <a:off x="0" y="18250"/>
            <a:ext cx="12192000" cy="1006500"/>
          </a:xfrm>
          <a:prstGeom prst="rect">
            <a:avLst/>
          </a:prstGeom>
        </p:spPr>
        <p:txBody>
          <a:bodyPr spcFirstLastPara="1" wrap="square" lIns="91425" tIns="182875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Robust Denials Insights for Improved Operational Performance</a:t>
            </a:r>
            <a:endParaRPr sz="3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E24301"/>
                </a:solidFill>
              </a:rPr>
              <a:t>– Insights Drives Action – </a:t>
            </a:r>
            <a:endParaRPr sz="2200" i="1">
              <a:solidFill>
                <a:srgbClr val="E24301"/>
              </a:solidFill>
            </a:endParaRPr>
          </a:p>
        </p:txBody>
      </p:sp>
      <p:pic>
        <p:nvPicPr>
          <p:cNvPr id="659" name="Google Shape;659;p5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175" y="1268650"/>
            <a:ext cx="6206191" cy="4759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5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634" y="1756853"/>
            <a:ext cx="6206191" cy="4759548"/>
          </a:xfrm>
          <a:prstGeom prst="rect">
            <a:avLst/>
          </a:prstGeom>
          <a:noFill/>
          <a:ln>
            <a:noFill/>
          </a:ln>
          <a:effectLst>
            <a:outerShdw blurRad="342900" dist="30480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56" descr="Background pattern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"/>
          <a:stretch/>
        </p:blipFill>
        <p:spPr>
          <a:xfrm>
            <a:off x="-18854" y="-11430"/>
            <a:ext cx="12210854" cy="68055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7" name="Google Shape;697;p56"/>
          <p:cNvGrpSpPr/>
          <p:nvPr/>
        </p:nvGrpSpPr>
        <p:grpSpPr>
          <a:xfrm>
            <a:off x="8986338" y="1146422"/>
            <a:ext cx="2785286" cy="5218385"/>
            <a:chOff x="8137222" y="0"/>
            <a:chExt cx="4054779" cy="6776720"/>
          </a:xfrm>
        </p:grpSpPr>
        <p:pic>
          <p:nvPicPr>
            <p:cNvPr id="698" name="Google Shape;698;p56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43240" y="0"/>
              <a:ext cx="4048760" cy="6776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9" name="Google Shape;699;p56"/>
            <p:cNvSpPr/>
            <p:nvPr/>
          </p:nvSpPr>
          <p:spPr>
            <a:xfrm>
              <a:off x="8137222" y="0"/>
              <a:ext cx="4054779" cy="6776720"/>
            </a:xfrm>
            <a:prstGeom prst="rect">
              <a:avLst/>
            </a:prstGeom>
            <a:solidFill>
              <a:schemeClr val="dk1">
                <a:alpha val="7882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0" name="Google Shape;700;p56"/>
          <p:cNvSpPr/>
          <p:nvPr/>
        </p:nvSpPr>
        <p:spPr>
          <a:xfrm>
            <a:off x="8990472" y="3287645"/>
            <a:ext cx="2778535" cy="815617"/>
          </a:xfrm>
          <a:prstGeom prst="rect">
            <a:avLst/>
          </a:prstGeom>
          <a:solidFill>
            <a:srgbClr val="FB5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56"/>
          <p:cNvSpPr txBox="1"/>
          <p:nvPr/>
        </p:nvSpPr>
        <p:spPr>
          <a:xfrm>
            <a:off x="1520130" y="227992"/>
            <a:ext cx="91208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The Analytics Backbone // Automation</a:t>
            </a:r>
            <a:endParaRPr/>
          </a:p>
        </p:txBody>
      </p:sp>
      <p:sp>
        <p:nvSpPr>
          <p:cNvPr id="702" name="Google Shape;702;p56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3" name="Google Shape;703;p5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56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56"/>
          <p:cNvSpPr txBox="1"/>
          <p:nvPr/>
        </p:nvSpPr>
        <p:spPr>
          <a:xfrm>
            <a:off x="9052697" y="3353609"/>
            <a:ext cx="264842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AUTOMATION</a:t>
            </a:r>
            <a:endParaRPr sz="11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06" name="Google Shape;706;p56"/>
          <p:cNvSpPr txBox="1"/>
          <p:nvPr/>
        </p:nvSpPr>
        <p:spPr>
          <a:xfrm>
            <a:off x="8986934" y="3522088"/>
            <a:ext cx="2779950" cy="37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Cognitive Automation</a:t>
            </a:r>
            <a:endParaRPr sz="12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707" name="Google Shape;707;p56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1452" y="6481942"/>
            <a:ext cx="2832100" cy="368300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56"/>
          <p:cNvSpPr txBox="1"/>
          <p:nvPr/>
        </p:nvSpPr>
        <p:spPr>
          <a:xfrm>
            <a:off x="408040" y="1249774"/>
            <a:ext cx="7855974" cy="521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5000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FB5000"/>
                </a:solidFill>
                <a:latin typeface="Avenir"/>
                <a:ea typeface="Avenir"/>
                <a:cs typeface="Avenir"/>
                <a:sym typeface="Avenir"/>
              </a:rPr>
              <a:t>Leverage Automation to Streamline Denials Management </a:t>
            </a:r>
            <a:endParaRPr sz="2800" b="0" i="0" u="none" strike="noStrike" cap="none" dirty="0">
              <a:solidFill>
                <a:srgbClr val="FB5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TR"/>
              <a:buChar char="–"/>
            </a:pPr>
            <a:r>
              <a:rPr lang="en-US" sz="24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Data analytics tools are also key to automating denial management strategies</a:t>
            </a:r>
            <a:endParaRPr sz="24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venir"/>
              <a:buChar char="–"/>
            </a:pPr>
            <a:r>
              <a:rPr lang="en-US" sz="24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Implementing more automated denials management processes can also help providers navigate a plethora of different payer rules and codes.</a:t>
            </a:r>
            <a:endParaRPr sz="2800" i="0" u="none" strike="noStrike" cap="none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B5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FB5000"/>
                </a:solidFill>
                <a:latin typeface="Avenir"/>
                <a:ea typeface="Avenir"/>
                <a:cs typeface="Avenir"/>
                <a:sym typeface="Avenir"/>
              </a:rPr>
              <a:t>Automation Starting Points</a:t>
            </a:r>
            <a:endParaRPr sz="2800" b="0" i="0" u="none" strike="noStrike" cap="none" dirty="0">
              <a:solidFill>
                <a:srgbClr val="FB5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TR"/>
              <a:buChar char="–"/>
            </a:pPr>
            <a:r>
              <a:rPr lang="en-US" sz="24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Coordination of Benefits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TR"/>
              <a:buChar char="–"/>
            </a:pPr>
            <a:r>
              <a:rPr lang="en-US" sz="24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Itemized Bill Submission at time of Claim Drop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TR"/>
              <a:buChar char="–"/>
            </a:pPr>
            <a:r>
              <a:rPr lang="en-US" sz="24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Medical Records Denials (Missing Documentation)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TR"/>
              <a:buChar char="–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Eligibility and Auth</a:t>
            </a:r>
            <a:endParaRPr sz="2400" b="0" i="0" u="none" strike="noStrike" cap="none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FC4F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57"/>
          <p:cNvSpPr txBox="1">
            <a:spLocks noGrp="1"/>
          </p:cNvSpPr>
          <p:nvPr>
            <p:ph type="title"/>
          </p:nvPr>
        </p:nvSpPr>
        <p:spPr>
          <a:xfrm>
            <a:off x="-1" y="18255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5000"/>
              </a:buClr>
              <a:buSzPts val="3500"/>
              <a:buFont typeface="Avenir"/>
              <a:buNone/>
            </a:pPr>
            <a:r>
              <a:rPr lang="en-US" dirty="0"/>
              <a:t>Summary</a:t>
            </a:r>
            <a:endParaRPr dirty="0"/>
          </a:p>
        </p:txBody>
      </p:sp>
      <p:sp>
        <p:nvSpPr>
          <p:cNvPr id="715" name="Google Shape;715;p57"/>
          <p:cNvSpPr txBox="1">
            <a:spLocks noGrp="1"/>
          </p:cNvSpPr>
          <p:nvPr>
            <p:ph type="body" idx="1"/>
          </p:nvPr>
        </p:nvSpPr>
        <p:spPr>
          <a:xfrm>
            <a:off x="827879" y="941155"/>
            <a:ext cx="10536237" cy="543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5000"/>
              </a:buClr>
              <a:buSzPts val="2800"/>
              <a:buNone/>
            </a:pPr>
            <a:r>
              <a:rPr lang="en-US" dirty="0"/>
              <a:t>For organizations, leaders and teams to effectively manage denials and ultimately improve performance they must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5000"/>
              </a:buClr>
              <a:buSzPts val="2800"/>
              <a:buNone/>
            </a:pPr>
            <a:endParaRPr lang="en-US" dirty="0"/>
          </a:p>
          <a:p>
            <a:pPr marL="800100" lvl="1" indent="-342900">
              <a:spcBef>
                <a:spcPts val="0"/>
              </a:spcBef>
              <a:buClr>
                <a:schemeClr val="tx1"/>
              </a:buClr>
              <a:buSzPts val="2800"/>
              <a:buFont typeface="Wingdings" pitchFamily="2" charset="2"/>
              <a:buChar char="Ø"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B5000"/>
                </a:solidFill>
                <a:effectLst/>
                <a:uLnTx/>
                <a:uFillTx/>
                <a:latin typeface="Avenir"/>
                <a:sym typeface="Avenir"/>
              </a:rPr>
              <a:t>The Foundation</a:t>
            </a:r>
            <a:r>
              <a:rPr lang="en-US" dirty="0"/>
              <a:t>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Deploy a robust and scalable analytics solution that aggregates, curates, and imbeds intelligence into the digital longitudinal patient record</a:t>
            </a:r>
          </a:p>
          <a:p>
            <a:pPr marL="800100" lvl="1" indent="-342900">
              <a:spcBef>
                <a:spcPts val="0"/>
              </a:spcBef>
              <a:buClr>
                <a:schemeClr val="tx1"/>
              </a:buClr>
              <a:buSzPts val="2800"/>
              <a:buFont typeface="Wingdings" pitchFamily="2" charset="2"/>
              <a:buChar char="Ø"/>
            </a:pPr>
            <a:endParaRPr lang="en-US" dirty="0"/>
          </a:p>
          <a:p>
            <a:pPr marL="800100" lvl="1" indent="-342900">
              <a:spcBef>
                <a:spcPts val="0"/>
              </a:spcBef>
              <a:buClr>
                <a:schemeClr val="tx1"/>
              </a:buClr>
              <a:buSzPts val="2800"/>
              <a:buFont typeface="Wingdings" pitchFamily="2" charset="2"/>
              <a:buChar char="Ø"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B5000"/>
                </a:solidFill>
                <a:effectLst/>
                <a:uLnTx/>
                <a:uFillTx/>
                <a:latin typeface="Avenir"/>
                <a:sym typeface="Avenir"/>
              </a:rPr>
              <a:t>Reduce Noise</a:t>
            </a:r>
            <a:r>
              <a:rPr lang="en-US" dirty="0"/>
              <a:t>: Establish a clear picture of your denial baselines and position, and overall organizational impact</a:t>
            </a:r>
          </a:p>
          <a:p>
            <a:pPr marL="800100" lvl="1" indent="-342900">
              <a:spcBef>
                <a:spcPts val="0"/>
              </a:spcBef>
              <a:buClr>
                <a:schemeClr val="tx1"/>
              </a:buClr>
              <a:buSzPts val="2800"/>
              <a:buFont typeface="Wingdings" pitchFamily="2" charset="2"/>
              <a:buChar char="Ø"/>
            </a:pPr>
            <a:endParaRPr lang="en-US" dirty="0"/>
          </a:p>
          <a:p>
            <a:pPr marL="800100" lvl="1" indent="-342900">
              <a:spcBef>
                <a:spcPts val="0"/>
              </a:spcBef>
              <a:buClr>
                <a:schemeClr val="tx1"/>
              </a:buClr>
              <a:buSzPts val="2800"/>
              <a:buFont typeface="Wingdings" pitchFamily="2" charset="2"/>
              <a:buChar char="Ø"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B5000"/>
                </a:solidFill>
                <a:effectLst/>
                <a:uLnTx/>
                <a:uFillTx/>
                <a:latin typeface="Avenir"/>
                <a:sym typeface="Avenir"/>
              </a:rPr>
              <a:t>Take Action</a:t>
            </a:r>
            <a:r>
              <a:rPr lang="en-US" dirty="0"/>
              <a:t>: Operationalize the curated intelligence by injecting up stream and down stream for end-to-end process improvements</a:t>
            </a:r>
          </a:p>
          <a:p>
            <a:pPr marL="800100" lvl="1" indent="-342900">
              <a:spcBef>
                <a:spcPts val="0"/>
              </a:spcBef>
              <a:buClr>
                <a:schemeClr val="tx1"/>
              </a:buClr>
              <a:buSzPts val="2800"/>
              <a:buFont typeface="Wingdings" pitchFamily="2" charset="2"/>
              <a:buChar char="Ø"/>
            </a:pPr>
            <a:endParaRPr lang="en-US" dirty="0"/>
          </a:p>
          <a:p>
            <a:pPr marL="800100" lvl="1" indent="-342900">
              <a:spcBef>
                <a:spcPts val="0"/>
              </a:spcBef>
              <a:buClr>
                <a:schemeClr val="tx1"/>
              </a:buClr>
              <a:buSzPts val="2800"/>
              <a:buFont typeface="Wingdings" pitchFamily="2" charset="2"/>
              <a:buChar char="Ø"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B5000"/>
                </a:solidFill>
                <a:effectLst/>
                <a:uLnTx/>
                <a:uFillTx/>
                <a:latin typeface="Avenir"/>
                <a:sym typeface="Avenir"/>
              </a:rPr>
              <a:t>Automate</a:t>
            </a:r>
            <a:r>
              <a:rPr lang="en-US" dirty="0"/>
              <a:t>: Layer RPA/IPA into high volume, high friction processes</a:t>
            </a:r>
          </a:p>
          <a:p>
            <a:pPr marL="800100" lvl="1" indent="-342900">
              <a:spcBef>
                <a:spcPts val="0"/>
              </a:spcBef>
              <a:buClr>
                <a:schemeClr val="tx1"/>
              </a:buClr>
              <a:buSzPts val="2800"/>
              <a:buFont typeface="Wingdings" pitchFamily="2" charset="2"/>
              <a:buChar char="Ø"/>
            </a:pPr>
            <a:endParaRPr lang="en-US" dirty="0"/>
          </a:p>
          <a:p>
            <a:pPr marL="800100" lvl="1" indent="-342900">
              <a:spcBef>
                <a:spcPts val="0"/>
              </a:spcBef>
              <a:buClr>
                <a:schemeClr val="tx1"/>
              </a:buClr>
              <a:buSzPts val="2800"/>
              <a:buFont typeface="Wingdings" pitchFamily="2" charset="2"/>
              <a:buChar char="Ø"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B5000"/>
                </a:solidFill>
                <a:effectLst/>
                <a:uLnTx/>
                <a:uFillTx/>
                <a:latin typeface="Avenir"/>
                <a:sym typeface="Avenir"/>
              </a:rPr>
              <a:t>Measure &amp; Repeat</a:t>
            </a:r>
            <a:r>
              <a:rPr lang="en-US" dirty="0"/>
              <a:t>: Measure the outcomes and adjust as needed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58"/>
          <p:cNvSpPr txBox="1">
            <a:spLocks noGrp="1"/>
          </p:cNvSpPr>
          <p:nvPr>
            <p:ph type="body" idx="1"/>
          </p:nvPr>
        </p:nvSpPr>
        <p:spPr>
          <a:xfrm>
            <a:off x="0" y="1359817"/>
            <a:ext cx="12192000" cy="1423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723" name="Google Shape;723;p58"/>
          <p:cNvSpPr txBox="1">
            <a:spLocks noGrp="1"/>
          </p:cNvSpPr>
          <p:nvPr>
            <p:ph type="body" idx="2"/>
          </p:nvPr>
        </p:nvSpPr>
        <p:spPr>
          <a:xfrm>
            <a:off x="0" y="2783372"/>
            <a:ext cx="12192000" cy="205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000"/>
              <a:t>Please reach out directly with questions or inquiries!</a:t>
            </a:r>
            <a:endParaRPr/>
          </a:p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000"/>
          </a:p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000"/>
              <a:t>VisiQuate</a:t>
            </a:r>
            <a:endParaRPr/>
          </a:p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000"/>
              <a:t>Dom Foliano, Vice President Client Development</a:t>
            </a:r>
            <a:endParaRPr/>
          </a:p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000"/>
              <a:t>Dominic.Foliano@VisiQuate.com</a:t>
            </a:r>
            <a:endParaRPr/>
          </a:p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000"/>
              <a:t>M: 717.884.4077 // W: VisiQuate.com</a:t>
            </a:r>
            <a:endParaRPr sz="2000"/>
          </a:p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000"/>
              <a:t>111 N. Front St // Harrisburg, PA  17101</a:t>
            </a:r>
            <a:endParaRPr/>
          </a:p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2"/>
          <p:cNvSpPr/>
          <p:nvPr/>
        </p:nvSpPr>
        <p:spPr>
          <a:xfrm>
            <a:off x="6159484" y="815477"/>
            <a:ext cx="1452152" cy="1452152"/>
          </a:xfrm>
          <a:prstGeom prst="ellipse">
            <a:avLst/>
          </a:prstGeom>
          <a:solidFill>
            <a:schemeClr val="dk1">
              <a:alpha val="40000"/>
            </a:schemeClr>
          </a:solidFill>
          <a:ln w="38100" cap="flat" cmpd="sng">
            <a:solidFill>
              <a:srgbClr val="FB5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2"/>
          <p:cNvSpPr/>
          <p:nvPr/>
        </p:nvSpPr>
        <p:spPr>
          <a:xfrm>
            <a:off x="7798903" y="2929378"/>
            <a:ext cx="1198989" cy="1198989"/>
          </a:xfrm>
          <a:prstGeom prst="ellipse">
            <a:avLst/>
          </a:prstGeom>
          <a:solidFill>
            <a:schemeClr val="dk1">
              <a:alpha val="40000"/>
            </a:schemeClr>
          </a:solidFill>
          <a:ln w="38100" cap="flat" cmpd="sng">
            <a:solidFill>
              <a:srgbClr val="FB5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2"/>
          <p:cNvSpPr/>
          <p:nvPr/>
        </p:nvSpPr>
        <p:spPr>
          <a:xfrm>
            <a:off x="6968705" y="4594856"/>
            <a:ext cx="1429692" cy="1429692"/>
          </a:xfrm>
          <a:prstGeom prst="ellipse">
            <a:avLst/>
          </a:prstGeom>
          <a:solidFill>
            <a:schemeClr val="dk1">
              <a:alpha val="40000"/>
            </a:schemeClr>
          </a:solidFill>
          <a:ln w="38100" cap="flat" cmpd="sng">
            <a:solidFill>
              <a:srgbClr val="FB5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2"/>
          <p:cNvSpPr/>
          <p:nvPr/>
        </p:nvSpPr>
        <p:spPr>
          <a:xfrm>
            <a:off x="3707298" y="4594856"/>
            <a:ext cx="1429692" cy="1429692"/>
          </a:xfrm>
          <a:prstGeom prst="ellipse">
            <a:avLst/>
          </a:prstGeom>
          <a:solidFill>
            <a:schemeClr val="dk1">
              <a:alpha val="40000"/>
            </a:schemeClr>
          </a:solidFill>
          <a:ln w="38100" cap="flat" cmpd="sng">
            <a:solidFill>
              <a:srgbClr val="FB5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2"/>
          <p:cNvSpPr/>
          <p:nvPr/>
        </p:nvSpPr>
        <p:spPr>
          <a:xfrm>
            <a:off x="3232538" y="2929378"/>
            <a:ext cx="1065250" cy="1065250"/>
          </a:xfrm>
          <a:prstGeom prst="ellipse">
            <a:avLst/>
          </a:prstGeom>
          <a:solidFill>
            <a:schemeClr val="dk1">
              <a:alpha val="40000"/>
            </a:schemeClr>
          </a:solidFill>
          <a:ln w="38100" cap="flat" cmpd="sng">
            <a:solidFill>
              <a:srgbClr val="FB5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2"/>
          <p:cNvSpPr/>
          <p:nvPr/>
        </p:nvSpPr>
        <p:spPr>
          <a:xfrm>
            <a:off x="4566825" y="927268"/>
            <a:ext cx="1238134" cy="1238134"/>
          </a:xfrm>
          <a:prstGeom prst="ellipse">
            <a:avLst/>
          </a:prstGeom>
          <a:solidFill>
            <a:schemeClr val="dk1">
              <a:alpha val="40000"/>
            </a:schemeClr>
          </a:solidFill>
          <a:ln w="38100" cap="flat" cmpd="sng">
            <a:solidFill>
              <a:srgbClr val="FB5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2"/>
          <p:cNvSpPr txBox="1">
            <a:spLocks noGrp="1"/>
          </p:cNvSpPr>
          <p:nvPr>
            <p:ph type="title"/>
          </p:nvPr>
        </p:nvSpPr>
        <p:spPr>
          <a:xfrm>
            <a:off x="286327" y="25995"/>
            <a:ext cx="10143548" cy="67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venir"/>
              <a:buNone/>
            </a:pPr>
            <a:r>
              <a:rPr lang="en-US" dirty="0"/>
              <a:t>Healthcare Providers Are Facing a Perfect Storm</a:t>
            </a:r>
            <a:endParaRPr dirty="0"/>
          </a:p>
        </p:txBody>
      </p:sp>
      <p:sp>
        <p:nvSpPr>
          <p:cNvPr id="312" name="Google Shape;312;p42"/>
          <p:cNvSpPr/>
          <p:nvPr/>
        </p:nvSpPr>
        <p:spPr>
          <a:xfrm>
            <a:off x="5061743" y="2756053"/>
            <a:ext cx="2043113" cy="2043113"/>
          </a:xfrm>
          <a:prstGeom prst="ellipse">
            <a:avLst/>
          </a:prstGeom>
          <a:solidFill>
            <a:schemeClr val="dk1">
              <a:alpha val="3176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3" name="Google Shape;313;p42"/>
          <p:cNvCxnSpPr/>
          <p:nvPr/>
        </p:nvCxnSpPr>
        <p:spPr>
          <a:xfrm>
            <a:off x="5393879" y="2130754"/>
            <a:ext cx="332217" cy="69264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14" name="Google Shape;314;p42"/>
          <p:cNvCxnSpPr>
            <a:stCxn id="305" idx="4"/>
          </p:cNvCxnSpPr>
          <p:nvPr/>
        </p:nvCxnSpPr>
        <p:spPr>
          <a:xfrm flipH="1">
            <a:off x="6449060" y="2267629"/>
            <a:ext cx="436500" cy="56880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15" name="Google Shape;315;p42"/>
          <p:cNvCxnSpPr>
            <a:endCxn id="312" idx="2"/>
          </p:cNvCxnSpPr>
          <p:nvPr/>
        </p:nvCxnSpPr>
        <p:spPr>
          <a:xfrm>
            <a:off x="4316243" y="3501310"/>
            <a:ext cx="745500" cy="27630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16" name="Google Shape;316;p42"/>
          <p:cNvCxnSpPr>
            <a:stCxn id="312" idx="6"/>
            <a:endCxn id="306" idx="2"/>
          </p:cNvCxnSpPr>
          <p:nvPr/>
        </p:nvCxnSpPr>
        <p:spPr>
          <a:xfrm rot="10800000" flipH="1">
            <a:off x="7104856" y="3528910"/>
            <a:ext cx="693900" cy="24870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17" name="Google Shape;317;p42"/>
          <p:cNvCxnSpPr>
            <a:stCxn id="308" idx="7"/>
            <a:endCxn id="312" idx="3"/>
          </p:cNvCxnSpPr>
          <p:nvPr/>
        </p:nvCxnSpPr>
        <p:spPr>
          <a:xfrm rot="10800000" flipH="1">
            <a:off x="4927616" y="4500030"/>
            <a:ext cx="433200" cy="30420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18" name="Google Shape;318;p42"/>
          <p:cNvCxnSpPr>
            <a:stCxn id="307" idx="1"/>
            <a:endCxn id="312" idx="5"/>
          </p:cNvCxnSpPr>
          <p:nvPr/>
        </p:nvCxnSpPr>
        <p:spPr>
          <a:xfrm rot="10800000">
            <a:off x="6805779" y="4500030"/>
            <a:ext cx="372300" cy="30420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19" name="Google Shape;319;p42"/>
          <p:cNvSpPr txBox="1"/>
          <p:nvPr/>
        </p:nvSpPr>
        <p:spPr>
          <a:xfrm>
            <a:off x="4557571" y="1423556"/>
            <a:ext cx="123813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REGULATION</a:t>
            </a:r>
            <a:endParaRPr/>
          </a:p>
        </p:txBody>
      </p:sp>
      <p:sp>
        <p:nvSpPr>
          <p:cNvPr id="320" name="Google Shape;320;p42"/>
          <p:cNvSpPr txBox="1"/>
          <p:nvPr/>
        </p:nvSpPr>
        <p:spPr>
          <a:xfrm>
            <a:off x="6096000" y="1329278"/>
            <a:ext cx="158998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ADMINISTRATIVE REQUIREMENTS</a:t>
            </a:r>
            <a:endParaRPr/>
          </a:p>
        </p:txBody>
      </p:sp>
      <p:sp>
        <p:nvSpPr>
          <p:cNvPr id="321" name="Google Shape;321;p42"/>
          <p:cNvSpPr txBox="1"/>
          <p:nvPr/>
        </p:nvSpPr>
        <p:spPr>
          <a:xfrm>
            <a:off x="7887115" y="3400856"/>
            <a:ext cx="102256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STAFFING</a:t>
            </a:r>
            <a:endParaRPr/>
          </a:p>
        </p:txBody>
      </p:sp>
      <p:sp>
        <p:nvSpPr>
          <p:cNvPr id="322" name="Google Shape;322;p42"/>
          <p:cNvSpPr txBox="1"/>
          <p:nvPr/>
        </p:nvSpPr>
        <p:spPr>
          <a:xfrm>
            <a:off x="6949349" y="5178897"/>
            <a:ext cx="148737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CONSOLIDATION</a:t>
            </a:r>
            <a:endParaRPr/>
          </a:p>
        </p:txBody>
      </p:sp>
      <p:sp>
        <p:nvSpPr>
          <p:cNvPr id="323" name="Google Shape;323;p42"/>
          <p:cNvSpPr txBox="1"/>
          <p:nvPr/>
        </p:nvSpPr>
        <p:spPr>
          <a:xfrm>
            <a:off x="3678457" y="5172834"/>
            <a:ext cx="148737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CONSUMERISM</a:t>
            </a:r>
            <a:endParaRPr/>
          </a:p>
        </p:txBody>
      </p:sp>
      <p:sp>
        <p:nvSpPr>
          <p:cNvPr id="324" name="Google Shape;324;p42"/>
          <p:cNvSpPr txBox="1"/>
          <p:nvPr/>
        </p:nvSpPr>
        <p:spPr>
          <a:xfrm>
            <a:off x="3021476" y="3313428"/>
            <a:ext cx="148737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PATIENT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PAY</a:t>
            </a:r>
            <a:endParaRPr/>
          </a:p>
        </p:txBody>
      </p:sp>
      <p:sp>
        <p:nvSpPr>
          <p:cNvPr id="325" name="Google Shape;325;p42"/>
          <p:cNvSpPr/>
          <p:nvPr/>
        </p:nvSpPr>
        <p:spPr>
          <a:xfrm>
            <a:off x="0" y="4734756"/>
            <a:ext cx="3454497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725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E24725"/>
                </a:solidFill>
                <a:latin typeface="Avenir"/>
                <a:ea typeface="Avenir"/>
                <a:cs typeface="Avenir"/>
                <a:sym typeface="Avenir"/>
              </a:rPr>
              <a:t>Consumerism is changing the game and the necessary tools to play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Patient experience, mobile transparency tools, patient payment options... all critical to maintain patient volume </a:t>
            </a:r>
            <a:endParaRPr dirty="0"/>
          </a:p>
        </p:txBody>
      </p:sp>
      <p:sp>
        <p:nvSpPr>
          <p:cNvPr id="326" name="Google Shape;326;p42"/>
          <p:cNvSpPr/>
          <p:nvPr/>
        </p:nvSpPr>
        <p:spPr>
          <a:xfrm>
            <a:off x="286327" y="827093"/>
            <a:ext cx="403070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725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E24725"/>
                </a:solidFill>
                <a:latin typeface="Avenir"/>
                <a:ea typeface="Avenir"/>
                <a:cs typeface="Avenir"/>
                <a:sym typeface="Avenir"/>
              </a:rPr>
              <a:t>Massive shift to Fee-for-Value with inadequate tools and information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Commercial payers and CMS both committing to significant FFV targets over the next 3 years; providers tracking upwards of 100 quality measures, primarily via spreadsheets; accurate coding/HCC capture is essential </a:t>
            </a:r>
            <a:endParaRPr dirty="0"/>
          </a:p>
        </p:txBody>
      </p:sp>
      <p:sp>
        <p:nvSpPr>
          <p:cNvPr id="327" name="Google Shape;327;p42"/>
          <p:cNvSpPr/>
          <p:nvPr/>
        </p:nvSpPr>
        <p:spPr>
          <a:xfrm>
            <a:off x="117446" y="2836307"/>
            <a:ext cx="307790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725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E24725"/>
                </a:solidFill>
                <a:latin typeface="Avenir"/>
                <a:ea typeface="Avenir"/>
                <a:cs typeface="Avenir"/>
                <a:sym typeface="Avenir"/>
              </a:rPr>
              <a:t>Costs shifting to the consumer 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Approaching $650 billion in annual patient responsibility and increased bad debt expense; providers must increase yields just to maintain current revenue </a:t>
            </a:r>
            <a:endParaRPr dirty="0"/>
          </a:p>
        </p:txBody>
      </p:sp>
      <p:sp>
        <p:nvSpPr>
          <p:cNvPr id="328" name="Google Shape;328;p42"/>
          <p:cNvSpPr/>
          <p:nvPr/>
        </p:nvSpPr>
        <p:spPr>
          <a:xfrm>
            <a:off x="7924624" y="846387"/>
            <a:ext cx="3808907" cy="136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725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E24725"/>
                </a:solidFill>
                <a:latin typeface="Avenir"/>
                <a:ea typeface="Avenir"/>
                <a:cs typeface="Avenir"/>
                <a:sym typeface="Avenir"/>
              </a:rPr>
              <a:t>Administrative requirements are reaching a breaking point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Greater usage of pre-authorizations, referrals, etc. to control utilization of services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Increased need of data concerning predictive analytics in a learn based care environment </a:t>
            </a:r>
            <a:endParaRPr dirty="0"/>
          </a:p>
        </p:txBody>
      </p:sp>
      <p:sp>
        <p:nvSpPr>
          <p:cNvPr id="329" name="Google Shape;329;p42"/>
          <p:cNvSpPr/>
          <p:nvPr/>
        </p:nvSpPr>
        <p:spPr>
          <a:xfrm>
            <a:off x="9165744" y="2836307"/>
            <a:ext cx="274551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725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E24725"/>
                </a:solidFill>
                <a:latin typeface="Avenir"/>
                <a:ea typeface="Avenir"/>
                <a:cs typeface="Avenir"/>
                <a:sym typeface="Avenir"/>
              </a:rPr>
              <a:t>Massive productivity &amp; staffing challenges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Projected to result in 40% productivity loss in coding operations; significant impact to cost-to-collect metrics and denial rates </a:t>
            </a:r>
            <a:endParaRPr dirty="0"/>
          </a:p>
        </p:txBody>
      </p:sp>
      <p:sp>
        <p:nvSpPr>
          <p:cNvPr id="330" name="Google Shape;330;p42"/>
          <p:cNvSpPr/>
          <p:nvPr/>
        </p:nvSpPr>
        <p:spPr>
          <a:xfrm>
            <a:off x="8785834" y="4790459"/>
            <a:ext cx="2832918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725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E24725"/>
                </a:solidFill>
                <a:latin typeface="Avenir"/>
                <a:ea typeface="Avenir"/>
                <a:cs typeface="Avenir"/>
                <a:sym typeface="Avenir"/>
              </a:rPr>
              <a:t>Pressure to consolidate </a:t>
            </a:r>
            <a:br>
              <a:rPr lang="en-US" sz="1600" b="1" i="0" u="none" strike="noStrike" cap="none" dirty="0">
                <a:solidFill>
                  <a:srgbClr val="E24725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600" b="1" i="0" u="none" strike="noStrike" cap="none" dirty="0">
                <a:solidFill>
                  <a:srgbClr val="E24725"/>
                </a:solidFill>
                <a:latin typeface="Avenir"/>
                <a:ea typeface="Avenir"/>
                <a:cs typeface="Avenir"/>
                <a:sym typeface="Avenir"/>
              </a:rPr>
              <a:t>for providers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Limited options to achieve necessary scale, manage risk and make necessary technology purchases </a:t>
            </a:r>
            <a:endParaRPr dirty="0"/>
          </a:p>
        </p:txBody>
      </p:sp>
      <p:pic>
        <p:nvPicPr>
          <p:cNvPr id="331" name="Google Shape;331;p4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9946" y="3244588"/>
            <a:ext cx="1162524" cy="1151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3"/>
          <p:cNvSpPr txBox="1">
            <a:spLocks noGrp="1"/>
          </p:cNvSpPr>
          <p:nvPr>
            <p:ph type="title"/>
          </p:nvPr>
        </p:nvSpPr>
        <p:spPr>
          <a:xfrm>
            <a:off x="555173" y="162394"/>
            <a:ext cx="11081656" cy="980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100"/>
              <a:buNone/>
            </a:pPr>
            <a:r>
              <a:rPr lang="en-US" sz="3200" dirty="0">
                <a:solidFill>
                  <a:srgbClr val="FB5000"/>
                </a:solidFill>
              </a:rPr>
              <a:t>The Healthcare Revenue Cycle is Complex</a:t>
            </a:r>
            <a:br>
              <a:rPr lang="en-US" sz="3200" dirty="0">
                <a:solidFill>
                  <a:srgbClr val="FB5000"/>
                </a:solidFill>
              </a:rPr>
            </a:br>
            <a:endParaRPr sz="3200" dirty="0">
              <a:solidFill>
                <a:srgbClr val="FB5000"/>
              </a:solidFill>
            </a:endParaRPr>
          </a:p>
        </p:txBody>
      </p:sp>
      <p:sp>
        <p:nvSpPr>
          <p:cNvPr id="337" name="Google Shape;337;p43"/>
          <p:cNvSpPr/>
          <p:nvPr/>
        </p:nvSpPr>
        <p:spPr>
          <a:xfrm>
            <a:off x="365249" y="1143031"/>
            <a:ext cx="114615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Yield &amp; Cost Optimization Opportunities Across the Front, Middle and Back Ends of the Revenue Cycle </a:t>
            </a:r>
            <a:br>
              <a:rPr lang="en-US" sz="16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6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Offer Significant Opportunities for Performance Improvement</a:t>
            </a:r>
            <a:endParaRPr sz="14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8" name="Google Shape;338;p43"/>
          <p:cNvGrpSpPr/>
          <p:nvPr/>
        </p:nvGrpSpPr>
        <p:grpSpPr>
          <a:xfrm>
            <a:off x="170764" y="1871558"/>
            <a:ext cx="11850472" cy="4785783"/>
            <a:chOff x="75351" y="1667347"/>
            <a:chExt cx="11964611" cy="4831877"/>
          </a:xfrm>
        </p:grpSpPr>
        <p:grpSp>
          <p:nvGrpSpPr>
            <p:cNvPr id="339" name="Google Shape;339;p43"/>
            <p:cNvGrpSpPr/>
            <p:nvPr/>
          </p:nvGrpSpPr>
          <p:grpSpPr>
            <a:xfrm>
              <a:off x="7444127" y="1681307"/>
              <a:ext cx="4595835" cy="4233683"/>
              <a:chOff x="2263586" y="969776"/>
              <a:chExt cx="7726508" cy="7117659"/>
            </a:xfrm>
          </p:grpSpPr>
          <p:sp>
            <p:nvSpPr>
              <p:cNvPr id="340" name="Google Shape;340;p43"/>
              <p:cNvSpPr/>
              <p:nvPr/>
            </p:nvSpPr>
            <p:spPr>
              <a:xfrm>
                <a:off x="7049996" y="5847801"/>
                <a:ext cx="1435257" cy="734821"/>
              </a:xfrm>
              <a:prstGeom prst="roundRect">
                <a:avLst>
                  <a:gd name="adj" fmla="val 13096"/>
                </a:avLst>
              </a:prstGeom>
              <a:gradFill>
                <a:gsLst>
                  <a:gs pos="0">
                    <a:srgbClr val="FC7D00"/>
                  </a:gs>
                  <a:gs pos="100000">
                    <a:srgbClr val="FFC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33" b="1" i="0" u="none" strike="noStrike" cap="none">
                    <a:solidFill>
                      <a:srgbClr val="262626"/>
                    </a:solidFill>
                    <a:latin typeface="Avenir"/>
                    <a:ea typeface="Avenir"/>
                    <a:cs typeface="Avenir"/>
                    <a:sym typeface="Avenir"/>
                  </a:rPr>
                  <a:t>SATISFIED CUSTOMER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43"/>
              <p:cNvSpPr/>
              <p:nvPr/>
            </p:nvSpPr>
            <p:spPr>
              <a:xfrm>
                <a:off x="4294141" y="2844361"/>
                <a:ext cx="3871868" cy="3141517"/>
              </a:xfrm>
              <a:custGeom>
                <a:avLst/>
                <a:gdLst/>
                <a:ahLst/>
                <a:cxnLst/>
                <a:rect l="l" t="t" r="r" b="b"/>
                <a:pathLst>
                  <a:path w="5598692" h="4600295" extrusionOk="0">
                    <a:moveTo>
                      <a:pt x="5267786" y="3919170"/>
                    </a:moveTo>
                    <a:lnTo>
                      <a:pt x="5590135" y="3919170"/>
                    </a:lnTo>
                    <a:lnTo>
                      <a:pt x="5598693" y="3930585"/>
                    </a:lnTo>
                    <a:lnTo>
                      <a:pt x="4973963" y="4600295"/>
                    </a:lnTo>
                    <a:cubicBezTo>
                      <a:pt x="4765720" y="4377693"/>
                      <a:pt x="4562230" y="4158895"/>
                      <a:pt x="4350184" y="3931536"/>
                    </a:cubicBezTo>
                    <a:lnTo>
                      <a:pt x="4684895" y="3931536"/>
                    </a:lnTo>
                    <a:lnTo>
                      <a:pt x="4684895" y="3831651"/>
                    </a:lnTo>
                    <a:cubicBezTo>
                      <a:pt x="4684895" y="3284657"/>
                      <a:pt x="4682993" y="3137207"/>
                      <a:pt x="4685845" y="2590213"/>
                    </a:cubicBezTo>
                    <a:cubicBezTo>
                      <a:pt x="4686796" y="2424689"/>
                      <a:pt x="4678238" y="2261066"/>
                      <a:pt x="4639252" y="2100298"/>
                    </a:cubicBezTo>
                    <a:cubicBezTo>
                      <a:pt x="4619283" y="2017535"/>
                      <a:pt x="4591708" y="1936675"/>
                      <a:pt x="4556525" y="1858669"/>
                    </a:cubicBezTo>
                    <a:cubicBezTo>
                      <a:pt x="4431960" y="1585648"/>
                      <a:pt x="4270310" y="1336410"/>
                      <a:pt x="4050655" y="1129979"/>
                    </a:cubicBezTo>
                    <a:cubicBezTo>
                      <a:pt x="3890907" y="979675"/>
                      <a:pt x="3708338" y="854104"/>
                      <a:pt x="3510554" y="757072"/>
                    </a:cubicBezTo>
                    <a:cubicBezTo>
                      <a:pt x="3336542" y="671456"/>
                      <a:pt x="3152071" y="622940"/>
                      <a:pt x="2963796" y="593450"/>
                    </a:cubicBezTo>
                    <a:cubicBezTo>
                      <a:pt x="2826869" y="571570"/>
                      <a:pt x="2686139" y="572522"/>
                      <a:pt x="2546359" y="571570"/>
                    </a:cubicBezTo>
                    <a:cubicBezTo>
                      <a:pt x="2379003" y="570619"/>
                      <a:pt x="2211648" y="593450"/>
                      <a:pt x="2049998" y="638161"/>
                    </a:cubicBezTo>
                    <a:cubicBezTo>
                      <a:pt x="1858870" y="691433"/>
                      <a:pt x="1684859" y="780855"/>
                      <a:pt x="1519405" y="885497"/>
                    </a:cubicBezTo>
                    <a:cubicBezTo>
                      <a:pt x="1152364" y="1117612"/>
                      <a:pt x="889921" y="1441052"/>
                      <a:pt x="714958" y="1834887"/>
                    </a:cubicBezTo>
                    <a:cubicBezTo>
                      <a:pt x="648396" y="1985191"/>
                      <a:pt x="612263" y="2146911"/>
                      <a:pt x="589442" y="2309582"/>
                    </a:cubicBezTo>
                    <a:cubicBezTo>
                      <a:pt x="576129" y="2401858"/>
                      <a:pt x="568522" y="2494133"/>
                      <a:pt x="559013" y="2586408"/>
                    </a:cubicBezTo>
                    <a:cubicBezTo>
                      <a:pt x="557112" y="2607337"/>
                      <a:pt x="558063" y="2629217"/>
                      <a:pt x="528585" y="2629217"/>
                    </a:cubicBezTo>
                    <a:lnTo>
                      <a:pt x="845" y="2629217"/>
                    </a:lnTo>
                    <a:cubicBezTo>
                      <a:pt x="845" y="2566431"/>
                      <a:pt x="-1057" y="2506500"/>
                      <a:pt x="845" y="2447520"/>
                    </a:cubicBezTo>
                    <a:cubicBezTo>
                      <a:pt x="14158" y="2070808"/>
                      <a:pt x="120656" y="1719781"/>
                      <a:pt x="299422" y="1389682"/>
                    </a:cubicBezTo>
                    <a:cubicBezTo>
                      <a:pt x="423037" y="1158518"/>
                      <a:pt x="579933" y="948282"/>
                      <a:pt x="766306" y="763731"/>
                    </a:cubicBezTo>
                    <a:cubicBezTo>
                      <a:pt x="889921" y="641966"/>
                      <a:pt x="1032553" y="538275"/>
                      <a:pt x="1174235" y="438389"/>
                    </a:cubicBezTo>
                    <a:cubicBezTo>
                      <a:pt x="1448089" y="246228"/>
                      <a:pt x="1752372" y="119706"/>
                      <a:pt x="2079475" y="54067"/>
                    </a:cubicBezTo>
                    <a:cubicBezTo>
                      <a:pt x="2328607" y="3648"/>
                      <a:pt x="2580590" y="-9670"/>
                      <a:pt x="2835427" y="6502"/>
                    </a:cubicBezTo>
                    <a:cubicBezTo>
                      <a:pt x="3115938" y="23626"/>
                      <a:pt x="3380283" y="102583"/>
                      <a:pt x="3636070" y="207225"/>
                    </a:cubicBezTo>
                    <a:cubicBezTo>
                      <a:pt x="3785359" y="269059"/>
                      <a:pt x="3926090" y="354675"/>
                      <a:pt x="4064919" y="439341"/>
                    </a:cubicBezTo>
                    <a:cubicBezTo>
                      <a:pt x="4315001" y="591547"/>
                      <a:pt x="4526097" y="788465"/>
                      <a:pt x="4707716" y="1016775"/>
                    </a:cubicBezTo>
                    <a:cubicBezTo>
                      <a:pt x="4884580" y="1240329"/>
                      <a:pt x="5022458" y="1492422"/>
                      <a:pt x="5113742" y="1763540"/>
                    </a:cubicBezTo>
                    <a:cubicBezTo>
                      <a:pt x="5168894" y="1921455"/>
                      <a:pt x="5206929" y="2085077"/>
                      <a:pt x="5226898" y="2250602"/>
                    </a:cubicBezTo>
                    <a:cubicBezTo>
                      <a:pt x="5288705" y="2789034"/>
                      <a:pt x="5247817" y="2930776"/>
                      <a:pt x="5262081" y="3470159"/>
                    </a:cubicBezTo>
                    <a:cubicBezTo>
                      <a:pt x="5265884" y="3599535"/>
                      <a:pt x="5263982" y="3729862"/>
                      <a:pt x="5263982" y="3860189"/>
                    </a:cubicBezTo>
                    <a:cubicBezTo>
                      <a:pt x="5263982" y="3877313"/>
                      <a:pt x="5265884" y="3895387"/>
                      <a:pt x="5267786" y="391917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C7D00"/>
                  </a:gs>
                  <a:gs pos="32000">
                    <a:srgbClr val="FF1172"/>
                  </a:gs>
                  <a:gs pos="100000">
                    <a:srgbClr val="FC7D00"/>
                  </a:gs>
                </a:gsLst>
                <a:lin ang="13200000" scaled="0"/>
              </a:gradFill>
              <a:ln>
                <a:noFill/>
              </a:ln>
              <a:effectLst>
                <a:outerShdw blurRad="152400" dist="38100" dir="5400000" algn="t" rotWithShape="0">
                  <a:srgbClr val="000000">
                    <a:alpha val="68235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43"/>
              <p:cNvSpPr/>
              <p:nvPr/>
            </p:nvSpPr>
            <p:spPr>
              <a:xfrm>
                <a:off x="3454148" y="2131707"/>
                <a:ext cx="5280464" cy="5204295"/>
              </a:xfrm>
              <a:prstGeom prst="blockArc">
                <a:avLst>
                  <a:gd name="adj1" fmla="val 10838585"/>
                  <a:gd name="adj2" fmla="val 21503159"/>
                  <a:gd name="adj3" fmla="val 9035"/>
                </a:avLst>
              </a:prstGeom>
              <a:solidFill>
                <a:schemeClr val="lt1">
                  <a:alpha val="2549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43" name="Google Shape;343;p43"/>
              <p:cNvCxnSpPr/>
              <p:nvPr/>
            </p:nvCxnSpPr>
            <p:spPr>
              <a:xfrm>
                <a:off x="6094380" y="2131707"/>
                <a:ext cx="0" cy="577975"/>
              </a:xfrm>
              <a:prstGeom prst="straightConnector1">
                <a:avLst/>
              </a:prstGeom>
              <a:noFill/>
              <a:ln w="25400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4" name="Google Shape;344;p43"/>
              <p:cNvCxnSpPr/>
              <p:nvPr/>
            </p:nvCxnSpPr>
            <p:spPr>
              <a:xfrm flipH="1">
                <a:off x="7629404" y="2918227"/>
                <a:ext cx="411150" cy="366707"/>
              </a:xfrm>
              <a:prstGeom prst="straightConnector1">
                <a:avLst/>
              </a:prstGeom>
              <a:noFill/>
              <a:ln w="25400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5" name="Google Shape;345;p43"/>
              <p:cNvCxnSpPr/>
              <p:nvPr/>
            </p:nvCxnSpPr>
            <p:spPr>
              <a:xfrm flipH="1">
                <a:off x="6975978" y="2334199"/>
                <a:ext cx="221498" cy="464617"/>
              </a:xfrm>
              <a:prstGeom prst="straightConnector1">
                <a:avLst/>
              </a:prstGeom>
              <a:noFill/>
              <a:ln w="25400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6" name="Google Shape;346;p43"/>
              <p:cNvCxnSpPr/>
              <p:nvPr/>
            </p:nvCxnSpPr>
            <p:spPr>
              <a:xfrm flipH="1">
                <a:off x="8040554" y="3701831"/>
                <a:ext cx="486158" cy="235148"/>
              </a:xfrm>
              <a:prstGeom prst="straightConnector1">
                <a:avLst/>
              </a:prstGeom>
              <a:noFill/>
              <a:ln w="25400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7" name="Google Shape;347;p43"/>
              <p:cNvCxnSpPr/>
              <p:nvPr/>
            </p:nvCxnSpPr>
            <p:spPr>
              <a:xfrm>
                <a:off x="4995757" y="2308514"/>
                <a:ext cx="229414" cy="465778"/>
              </a:xfrm>
              <a:prstGeom prst="straightConnector1">
                <a:avLst/>
              </a:prstGeom>
              <a:noFill/>
              <a:ln w="25400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8" name="Google Shape;348;p43"/>
              <p:cNvCxnSpPr/>
              <p:nvPr/>
            </p:nvCxnSpPr>
            <p:spPr>
              <a:xfrm>
                <a:off x="4154390" y="2912209"/>
                <a:ext cx="414411" cy="372725"/>
              </a:xfrm>
              <a:prstGeom prst="straightConnector1">
                <a:avLst/>
              </a:prstGeom>
              <a:noFill/>
              <a:ln w="25400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9" name="Google Shape;349;p43"/>
              <p:cNvCxnSpPr/>
              <p:nvPr/>
            </p:nvCxnSpPr>
            <p:spPr>
              <a:xfrm>
                <a:off x="3648502" y="3760996"/>
                <a:ext cx="472203" cy="205041"/>
              </a:xfrm>
              <a:prstGeom prst="straightConnector1">
                <a:avLst/>
              </a:prstGeom>
              <a:noFill/>
              <a:ln w="25400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50" name="Google Shape;350;p43"/>
              <p:cNvSpPr/>
              <p:nvPr/>
            </p:nvSpPr>
            <p:spPr>
              <a:xfrm rot="-3600000">
                <a:off x="5922468" y="3503493"/>
                <a:ext cx="343824" cy="237647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100000">
                    <a:srgbClr val="FF9733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43"/>
              <p:cNvSpPr/>
              <p:nvPr/>
            </p:nvSpPr>
            <p:spPr>
              <a:xfrm rot="-6975627">
                <a:off x="5925383" y="3494376"/>
                <a:ext cx="343824" cy="237647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100000">
                    <a:srgbClr val="FF9733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43"/>
              <p:cNvSpPr/>
              <p:nvPr/>
            </p:nvSpPr>
            <p:spPr>
              <a:xfrm>
                <a:off x="5928298" y="3485259"/>
                <a:ext cx="343824" cy="237647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100000">
                    <a:srgbClr val="FF9733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43"/>
              <p:cNvSpPr/>
              <p:nvPr/>
            </p:nvSpPr>
            <p:spPr>
              <a:xfrm rot="702422">
                <a:off x="5014462" y="3582797"/>
                <a:ext cx="2171497" cy="2171497"/>
              </a:xfrm>
              <a:prstGeom prst="ellipse">
                <a:avLst/>
              </a:prstGeom>
              <a:gradFill>
                <a:gsLst>
                  <a:gs pos="0">
                    <a:srgbClr val="FC7D00"/>
                  </a:gs>
                  <a:gs pos="41000">
                    <a:srgbClr val="FC7D00"/>
                  </a:gs>
                  <a:gs pos="80000">
                    <a:srgbClr val="FFC000"/>
                  </a:gs>
                  <a:gs pos="100000">
                    <a:srgbClr val="F7F7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2225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54" name="Google Shape;354;p43"/>
              <p:cNvCxnSpPr>
                <a:stCxn id="353" idx="1"/>
                <a:endCxn id="353" idx="5"/>
              </p:cNvCxnSpPr>
              <p:nvPr/>
            </p:nvCxnSpPr>
            <p:spPr>
              <a:xfrm>
                <a:off x="5504221" y="3760996"/>
                <a:ext cx="1191900" cy="1815000"/>
              </a:xfrm>
              <a:prstGeom prst="straightConnector1">
                <a:avLst/>
              </a:prstGeom>
              <a:noFill/>
              <a:ln w="22225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5" name="Google Shape;355;p43"/>
              <p:cNvCxnSpPr/>
              <p:nvPr/>
            </p:nvCxnSpPr>
            <p:spPr>
              <a:xfrm rot="702422" flipH="1">
                <a:off x="5654183" y="3682886"/>
                <a:ext cx="904574" cy="1979475"/>
              </a:xfrm>
              <a:prstGeom prst="straightConnector1">
                <a:avLst/>
              </a:prstGeom>
              <a:noFill/>
              <a:ln w="22225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6" name="Google Shape;356;p43"/>
              <p:cNvCxnSpPr/>
              <p:nvPr/>
            </p:nvCxnSpPr>
            <p:spPr>
              <a:xfrm rot="-10097578" flipH="1">
                <a:off x="5011547" y="4461379"/>
                <a:ext cx="2171497" cy="442470"/>
              </a:xfrm>
              <a:prstGeom prst="straightConnector1">
                <a:avLst/>
              </a:prstGeom>
              <a:noFill/>
              <a:ln w="22225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57" name="Google Shape;357;p43"/>
              <p:cNvSpPr/>
              <p:nvPr/>
            </p:nvSpPr>
            <p:spPr>
              <a:xfrm>
                <a:off x="5465684" y="4034018"/>
                <a:ext cx="1269054" cy="1269054"/>
              </a:xfrm>
              <a:prstGeom prst="ellipse">
                <a:avLst/>
              </a:prstGeom>
              <a:gradFill>
                <a:gsLst>
                  <a:gs pos="0">
                    <a:srgbClr val="E4005D"/>
                  </a:gs>
                  <a:gs pos="100000">
                    <a:srgbClr val="FC7D00"/>
                  </a:gs>
                </a:gsLst>
                <a:lin ang="2700000" scaled="0"/>
              </a:gradFill>
              <a:ln w="22225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67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CUSTOMER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67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EXPERIENCE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43"/>
              <p:cNvSpPr/>
              <p:nvPr/>
            </p:nvSpPr>
            <p:spPr>
              <a:xfrm rot="593147">
                <a:off x="3658867" y="4237128"/>
                <a:ext cx="121484" cy="12148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59" name="Google Shape;359;p43"/>
              <p:cNvCxnSpPr>
                <a:endCxn id="358" idx="2"/>
              </p:cNvCxnSpPr>
              <p:nvPr/>
            </p:nvCxnSpPr>
            <p:spPr>
              <a:xfrm>
                <a:off x="3352269" y="4237042"/>
                <a:ext cx="307500" cy="504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60" name="Google Shape;360;p43"/>
              <p:cNvSpPr/>
              <p:nvPr/>
            </p:nvSpPr>
            <p:spPr>
              <a:xfrm>
                <a:off x="2263586" y="3561672"/>
                <a:ext cx="1144262" cy="1144262"/>
              </a:xfrm>
              <a:prstGeom prst="ellipse">
                <a:avLst/>
              </a:prstGeom>
              <a:gradFill>
                <a:gsLst>
                  <a:gs pos="0">
                    <a:srgbClr val="FC7D00"/>
                  </a:gs>
                  <a:gs pos="100000">
                    <a:srgbClr val="FF1172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33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CLAIM PROCESSING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43"/>
              <p:cNvSpPr/>
              <p:nvPr/>
            </p:nvSpPr>
            <p:spPr>
              <a:xfrm rot="-1190271">
                <a:off x="4011883" y="3385076"/>
                <a:ext cx="121484" cy="12148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62" name="Google Shape;362;p43"/>
              <p:cNvCxnSpPr>
                <a:endCxn id="361" idx="1"/>
              </p:cNvCxnSpPr>
              <p:nvPr/>
            </p:nvCxnSpPr>
            <p:spPr>
              <a:xfrm>
                <a:off x="3741047" y="3270892"/>
                <a:ext cx="276600" cy="149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63" name="Google Shape;363;p43"/>
              <p:cNvSpPr/>
              <p:nvPr/>
            </p:nvSpPr>
            <p:spPr>
              <a:xfrm rot="494430">
                <a:off x="4646359" y="2745208"/>
                <a:ext cx="121484" cy="12148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64" name="Google Shape;364;p43"/>
              <p:cNvCxnSpPr>
                <a:endCxn id="363" idx="1"/>
              </p:cNvCxnSpPr>
              <p:nvPr/>
            </p:nvCxnSpPr>
            <p:spPr>
              <a:xfrm>
                <a:off x="4477549" y="2516686"/>
                <a:ext cx="193200" cy="2406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65" name="Google Shape;365;p43"/>
              <p:cNvSpPr/>
              <p:nvPr/>
            </p:nvSpPr>
            <p:spPr>
              <a:xfrm rot="2092853">
                <a:off x="5553938" y="2376791"/>
                <a:ext cx="121484" cy="12148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66" name="Google Shape;366;p43"/>
              <p:cNvCxnSpPr>
                <a:endCxn id="365" idx="1"/>
              </p:cNvCxnSpPr>
              <p:nvPr/>
            </p:nvCxnSpPr>
            <p:spPr>
              <a:xfrm>
                <a:off x="5550308" y="2049236"/>
                <a:ext cx="53700" cy="3285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67" name="Google Shape;367;p43"/>
              <p:cNvSpPr/>
              <p:nvPr/>
            </p:nvSpPr>
            <p:spPr>
              <a:xfrm rot="3518652">
                <a:off x="6560599" y="2358752"/>
                <a:ext cx="121484" cy="12148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68" name="Google Shape;368;p43"/>
              <p:cNvCxnSpPr>
                <a:endCxn id="367" idx="1"/>
              </p:cNvCxnSpPr>
              <p:nvPr/>
            </p:nvCxnSpPr>
            <p:spPr>
              <a:xfrm flipH="1">
                <a:off x="6635670" y="2036466"/>
                <a:ext cx="69000" cy="3240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69" name="Google Shape;369;p43"/>
              <p:cNvSpPr/>
              <p:nvPr/>
            </p:nvSpPr>
            <p:spPr>
              <a:xfrm rot="5233082">
                <a:off x="7418756" y="2752652"/>
                <a:ext cx="121484" cy="12148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70" name="Google Shape;370;p43"/>
              <p:cNvCxnSpPr>
                <a:endCxn id="369" idx="1"/>
              </p:cNvCxnSpPr>
              <p:nvPr/>
            </p:nvCxnSpPr>
            <p:spPr>
              <a:xfrm flipH="1">
                <a:off x="7520314" y="2434509"/>
                <a:ext cx="281100" cy="3339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71" name="Google Shape;371;p43"/>
              <p:cNvSpPr/>
              <p:nvPr/>
            </p:nvSpPr>
            <p:spPr>
              <a:xfrm rot="6449879">
                <a:off x="8041487" y="3378653"/>
                <a:ext cx="121484" cy="12148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72" name="Google Shape;372;p43"/>
              <p:cNvCxnSpPr>
                <a:endCxn id="371" idx="1"/>
              </p:cNvCxnSpPr>
              <p:nvPr/>
            </p:nvCxnSpPr>
            <p:spPr>
              <a:xfrm flipH="1">
                <a:off x="8156107" y="3177946"/>
                <a:ext cx="335100" cy="2334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73" name="Google Shape;373;p43"/>
              <p:cNvSpPr/>
              <p:nvPr/>
            </p:nvSpPr>
            <p:spPr>
              <a:xfrm rot="7461258">
                <a:off x="8379862" y="4184933"/>
                <a:ext cx="121484" cy="12148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74" name="Google Shape;374;p43"/>
              <p:cNvCxnSpPr>
                <a:endCxn id="373" idx="1"/>
              </p:cNvCxnSpPr>
              <p:nvPr/>
            </p:nvCxnSpPr>
            <p:spPr>
              <a:xfrm flipH="1">
                <a:off x="8500301" y="4191854"/>
                <a:ext cx="376800" cy="426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75" name="Google Shape;375;p43"/>
              <p:cNvSpPr/>
              <p:nvPr/>
            </p:nvSpPr>
            <p:spPr>
              <a:xfrm>
                <a:off x="2655528" y="2341228"/>
                <a:ext cx="1186786" cy="1186786"/>
              </a:xfrm>
              <a:prstGeom prst="ellipse">
                <a:avLst/>
              </a:prstGeom>
              <a:gradFill>
                <a:gsLst>
                  <a:gs pos="0">
                    <a:srgbClr val="FC7D00"/>
                  </a:gs>
                  <a:gs pos="100000">
                    <a:srgbClr val="FF1172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33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REMITANCE PROCESSING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43"/>
              <p:cNvSpPr/>
              <p:nvPr/>
            </p:nvSpPr>
            <p:spPr>
              <a:xfrm>
                <a:off x="3580273" y="1445617"/>
                <a:ext cx="1157905" cy="1157905"/>
              </a:xfrm>
              <a:prstGeom prst="ellipse">
                <a:avLst/>
              </a:prstGeom>
              <a:gradFill>
                <a:gsLst>
                  <a:gs pos="0">
                    <a:srgbClr val="FC7D00"/>
                  </a:gs>
                  <a:gs pos="100000">
                    <a:srgbClr val="FF1172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33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DENIAL PROCESSING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43"/>
              <p:cNvSpPr/>
              <p:nvPr/>
            </p:nvSpPr>
            <p:spPr>
              <a:xfrm>
                <a:off x="4930933" y="991209"/>
                <a:ext cx="1117807" cy="1117807"/>
              </a:xfrm>
              <a:prstGeom prst="ellipse">
                <a:avLst/>
              </a:prstGeom>
              <a:gradFill>
                <a:gsLst>
                  <a:gs pos="0">
                    <a:srgbClr val="FC7D00"/>
                  </a:gs>
                  <a:gs pos="100000">
                    <a:srgbClr val="FF1172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33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PAYER PAYMENT ANALYSIS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43"/>
              <p:cNvSpPr/>
              <p:nvPr/>
            </p:nvSpPr>
            <p:spPr>
              <a:xfrm>
                <a:off x="6272122" y="969776"/>
                <a:ext cx="1117807" cy="1117807"/>
              </a:xfrm>
              <a:prstGeom prst="ellipse">
                <a:avLst/>
              </a:prstGeom>
              <a:gradFill>
                <a:gsLst>
                  <a:gs pos="0">
                    <a:srgbClr val="FC7D00"/>
                  </a:gs>
                  <a:gs pos="100000">
                    <a:srgbClr val="FF1172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33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THIRD-PARTY FOLLOW-UP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43"/>
              <p:cNvSpPr/>
              <p:nvPr/>
            </p:nvSpPr>
            <p:spPr>
              <a:xfrm>
                <a:off x="7524762" y="1460923"/>
                <a:ext cx="1117807" cy="1117807"/>
              </a:xfrm>
              <a:prstGeom prst="ellipse">
                <a:avLst/>
              </a:prstGeom>
              <a:gradFill>
                <a:gsLst>
                  <a:gs pos="0">
                    <a:srgbClr val="FC7D00"/>
                  </a:gs>
                  <a:gs pos="100000">
                    <a:srgbClr val="FF1172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33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CUSTOMER SERVICE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43"/>
              <p:cNvSpPr/>
              <p:nvPr/>
            </p:nvSpPr>
            <p:spPr>
              <a:xfrm>
                <a:off x="8390249" y="2297832"/>
                <a:ext cx="1213033" cy="1213033"/>
              </a:xfrm>
              <a:prstGeom prst="ellipse">
                <a:avLst/>
              </a:prstGeom>
              <a:gradFill>
                <a:gsLst>
                  <a:gs pos="0">
                    <a:srgbClr val="FC7D00"/>
                  </a:gs>
                  <a:gs pos="100000">
                    <a:srgbClr val="FF1172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33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SELF-PAY COLLECTION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43"/>
              <p:cNvSpPr/>
              <p:nvPr/>
            </p:nvSpPr>
            <p:spPr>
              <a:xfrm>
                <a:off x="8791086" y="3566820"/>
                <a:ext cx="1199008" cy="1199009"/>
              </a:xfrm>
              <a:prstGeom prst="ellipse">
                <a:avLst/>
              </a:prstGeom>
              <a:gradFill>
                <a:gsLst>
                  <a:gs pos="0">
                    <a:srgbClr val="FC7D00"/>
                  </a:gs>
                  <a:gs pos="100000">
                    <a:srgbClr val="FF1172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33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COLLECTION AGENCY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43"/>
              <p:cNvSpPr txBox="1"/>
              <p:nvPr/>
            </p:nvSpPr>
            <p:spPr>
              <a:xfrm>
                <a:off x="5683850" y="6885175"/>
                <a:ext cx="1788192" cy="3309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67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Appropriate Payment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43"/>
              <p:cNvSpPr txBox="1"/>
              <p:nvPr/>
            </p:nvSpPr>
            <p:spPr>
              <a:xfrm>
                <a:off x="4711912" y="7244689"/>
                <a:ext cx="2760127" cy="5051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67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Effective and Efficient Account Resolution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43"/>
              <p:cNvSpPr txBox="1"/>
              <p:nvPr/>
            </p:nvSpPr>
            <p:spPr>
              <a:xfrm>
                <a:off x="5360059" y="7756530"/>
                <a:ext cx="2111980" cy="3309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67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Decreased Cost to Collect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85" name="Google Shape;385;p43"/>
              <p:cNvCxnSpPr>
                <a:stCxn id="340" idx="2"/>
                <a:endCxn id="382" idx="3"/>
              </p:cNvCxnSpPr>
              <p:nvPr/>
            </p:nvCxnSpPr>
            <p:spPr>
              <a:xfrm rot="5400000">
                <a:off x="7385874" y="6668872"/>
                <a:ext cx="468000" cy="295500"/>
              </a:xfrm>
              <a:prstGeom prst="bentConnector2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oval" w="med" len="med"/>
              </a:ln>
            </p:spPr>
          </p:cxnSp>
          <p:cxnSp>
            <p:nvCxnSpPr>
              <p:cNvPr id="386" name="Google Shape;386;p43"/>
              <p:cNvCxnSpPr>
                <a:stCxn id="340" idx="2"/>
                <a:endCxn id="383" idx="3"/>
              </p:cNvCxnSpPr>
              <p:nvPr/>
            </p:nvCxnSpPr>
            <p:spPr>
              <a:xfrm rot="5400000">
                <a:off x="7162524" y="6892222"/>
                <a:ext cx="914700" cy="295500"/>
              </a:xfrm>
              <a:prstGeom prst="bentConnector2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oval" w="med" len="med"/>
              </a:ln>
            </p:spPr>
          </p:cxnSp>
          <p:cxnSp>
            <p:nvCxnSpPr>
              <p:cNvPr id="387" name="Google Shape;387;p43"/>
              <p:cNvCxnSpPr>
                <a:stCxn id="340" idx="2"/>
                <a:endCxn id="384" idx="3"/>
              </p:cNvCxnSpPr>
              <p:nvPr/>
            </p:nvCxnSpPr>
            <p:spPr>
              <a:xfrm rot="5400000">
                <a:off x="6950124" y="7104622"/>
                <a:ext cx="1339500" cy="295500"/>
              </a:xfrm>
              <a:prstGeom prst="bentConnector2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oval" w="med" len="med"/>
              </a:ln>
            </p:spPr>
          </p:cxnSp>
        </p:grpSp>
        <p:grpSp>
          <p:nvGrpSpPr>
            <p:cNvPr id="388" name="Google Shape;388;p43"/>
            <p:cNvGrpSpPr/>
            <p:nvPr/>
          </p:nvGrpSpPr>
          <p:grpSpPr>
            <a:xfrm>
              <a:off x="75351" y="1667347"/>
              <a:ext cx="4611802" cy="4266541"/>
              <a:chOff x="2213226" y="643427"/>
              <a:chExt cx="7753354" cy="7172905"/>
            </a:xfrm>
          </p:grpSpPr>
          <p:sp>
            <p:nvSpPr>
              <p:cNvPr id="389" name="Google Shape;389;p43"/>
              <p:cNvSpPr/>
              <p:nvPr/>
            </p:nvSpPr>
            <p:spPr>
              <a:xfrm>
                <a:off x="7049998" y="5847800"/>
                <a:ext cx="1374228" cy="672664"/>
              </a:xfrm>
              <a:prstGeom prst="roundRect">
                <a:avLst>
                  <a:gd name="adj" fmla="val 13096"/>
                </a:avLst>
              </a:prstGeom>
              <a:gradFill>
                <a:gsLst>
                  <a:gs pos="0">
                    <a:srgbClr val="003299"/>
                  </a:gs>
                  <a:gs pos="100000">
                    <a:srgbClr val="2E75B5"/>
                  </a:gs>
                </a:gsLst>
                <a:lin ang="1800000" scaled="0"/>
              </a:gradFill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33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ENGAGED CONSUMER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43"/>
              <p:cNvSpPr/>
              <p:nvPr/>
            </p:nvSpPr>
            <p:spPr>
              <a:xfrm>
                <a:off x="4294141" y="2844361"/>
                <a:ext cx="3871868" cy="3141517"/>
              </a:xfrm>
              <a:custGeom>
                <a:avLst/>
                <a:gdLst/>
                <a:ahLst/>
                <a:cxnLst/>
                <a:rect l="l" t="t" r="r" b="b"/>
                <a:pathLst>
                  <a:path w="5598692" h="4600295" extrusionOk="0">
                    <a:moveTo>
                      <a:pt x="5267786" y="3919170"/>
                    </a:moveTo>
                    <a:lnTo>
                      <a:pt x="5590135" y="3919170"/>
                    </a:lnTo>
                    <a:lnTo>
                      <a:pt x="5598693" y="3930585"/>
                    </a:lnTo>
                    <a:lnTo>
                      <a:pt x="4973963" y="4600295"/>
                    </a:lnTo>
                    <a:cubicBezTo>
                      <a:pt x="4765720" y="4377693"/>
                      <a:pt x="4562230" y="4158895"/>
                      <a:pt x="4350184" y="3931536"/>
                    </a:cubicBezTo>
                    <a:lnTo>
                      <a:pt x="4684895" y="3931536"/>
                    </a:lnTo>
                    <a:lnTo>
                      <a:pt x="4684895" y="3831651"/>
                    </a:lnTo>
                    <a:cubicBezTo>
                      <a:pt x="4684895" y="3284657"/>
                      <a:pt x="4682993" y="3137207"/>
                      <a:pt x="4685845" y="2590213"/>
                    </a:cubicBezTo>
                    <a:cubicBezTo>
                      <a:pt x="4686796" y="2424689"/>
                      <a:pt x="4678238" y="2261066"/>
                      <a:pt x="4639252" y="2100298"/>
                    </a:cubicBezTo>
                    <a:cubicBezTo>
                      <a:pt x="4619283" y="2017535"/>
                      <a:pt x="4591708" y="1936675"/>
                      <a:pt x="4556525" y="1858669"/>
                    </a:cubicBezTo>
                    <a:cubicBezTo>
                      <a:pt x="4431960" y="1585648"/>
                      <a:pt x="4270310" y="1336410"/>
                      <a:pt x="4050655" y="1129979"/>
                    </a:cubicBezTo>
                    <a:cubicBezTo>
                      <a:pt x="3890907" y="979675"/>
                      <a:pt x="3708338" y="854104"/>
                      <a:pt x="3510554" y="757072"/>
                    </a:cubicBezTo>
                    <a:cubicBezTo>
                      <a:pt x="3336542" y="671456"/>
                      <a:pt x="3152071" y="622940"/>
                      <a:pt x="2963796" y="593450"/>
                    </a:cubicBezTo>
                    <a:cubicBezTo>
                      <a:pt x="2826869" y="571570"/>
                      <a:pt x="2686139" y="572522"/>
                      <a:pt x="2546359" y="571570"/>
                    </a:cubicBezTo>
                    <a:cubicBezTo>
                      <a:pt x="2379003" y="570619"/>
                      <a:pt x="2211648" y="593450"/>
                      <a:pt x="2049998" y="638161"/>
                    </a:cubicBezTo>
                    <a:cubicBezTo>
                      <a:pt x="1858870" y="691433"/>
                      <a:pt x="1684859" y="780855"/>
                      <a:pt x="1519405" y="885497"/>
                    </a:cubicBezTo>
                    <a:cubicBezTo>
                      <a:pt x="1152364" y="1117612"/>
                      <a:pt x="889921" y="1441052"/>
                      <a:pt x="714958" y="1834887"/>
                    </a:cubicBezTo>
                    <a:cubicBezTo>
                      <a:pt x="648396" y="1985191"/>
                      <a:pt x="612263" y="2146911"/>
                      <a:pt x="589442" y="2309582"/>
                    </a:cubicBezTo>
                    <a:cubicBezTo>
                      <a:pt x="576129" y="2401858"/>
                      <a:pt x="568522" y="2494133"/>
                      <a:pt x="559013" y="2586408"/>
                    </a:cubicBezTo>
                    <a:cubicBezTo>
                      <a:pt x="557112" y="2607337"/>
                      <a:pt x="558063" y="2629217"/>
                      <a:pt x="528585" y="2629217"/>
                    </a:cubicBezTo>
                    <a:lnTo>
                      <a:pt x="845" y="2629217"/>
                    </a:lnTo>
                    <a:cubicBezTo>
                      <a:pt x="845" y="2566431"/>
                      <a:pt x="-1057" y="2506500"/>
                      <a:pt x="845" y="2447520"/>
                    </a:cubicBezTo>
                    <a:cubicBezTo>
                      <a:pt x="14158" y="2070808"/>
                      <a:pt x="120656" y="1719781"/>
                      <a:pt x="299422" y="1389682"/>
                    </a:cubicBezTo>
                    <a:cubicBezTo>
                      <a:pt x="423037" y="1158518"/>
                      <a:pt x="579933" y="948282"/>
                      <a:pt x="766306" y="763731"/>
                    </a:cubicBezTo>
                    <a:cubicBezTo>
                      <a:pt x="889921" y="641966"/>
                      <a:pt x="1032553" y="538275"/>
                      <a:pt x="1174235" y="438389"/>
                    </a:cubicBezTo>
                    <a:cubicBezTo>
                      <a:pt x="1448089" y="246228"/>
                      <a:pt x="1752372" y="119706"/>
                      <a:pt x="2079475" y="54067"/>
                    </a:cubicBezTo>
                    <a:cubicBezTo>
                      <a:pt x="2328607" y="3648"/>
                      <a:pt x="2580590" y="-9670"/>
                      <a:pt x="2835427" y="6502"/>
                    </a:cubicBezTo>
                    <a:cubicBezTo>
                      <a:pt x="3115938" y="23626"/>
                      <a:pt x="3380283" y="102583"/>
                      <a:pt x="3636070" y="207225"/>
                    </a:cubicBezTo>
                    <a:cubicBezTo>
                      <a:pt x="3785359" y="269059"/>
                      <a:pt x="3926090" y="354675"/>
                      <a:pt x="4064919" y="439341"/>
                    </a:cubicBezTo>
                    <a:cubicBezTo>
                      <a:pt x="4315001" y="591547"/>
                      <a:pt x="4526097" y="788465"/>
                      <a:pt x="4707716" y="1016775"/>
                    </a:cubicBezTo>
                    <a:cubicBezTo>
                      <a:pt x="4884580" y="1240329"/>
                      <a:pt x="5022458" y="1492422"/>
                      <a:pt x="5113742" y="1763540"/>
                    </a:cubicBezTo>
                    <a:cubicBezTo>
                      <a:pt x="5168894" y="1921455"/>
                      <a:pt x="5206929" y="2085077"/>
                      <a:pt x="5226898" y="2250602"/>
                    </a:cubicBezTo>
                    <a:cubicBezTo>
                      <a:pt x="5288705" y="2789034"/>
                      <a:pt x="5247817" y="2930776"/>
                      <a:pt x="5262081" y="3470159"/>
                    </a:cubicBezTo>
                    <a:cubicBezTo>
                      <a:pt x="5265884" y="3599535"/>
                      <a:pt x="5263982" y="3729862"/>
                      <a:pt x="5263982" y="3860189"/>
                    </a:cubicBezTo>
                    <a:cubicBezTo>
                      <a:pt x="5263982" y="3877313"/>
                      <a:pt x="5265884" y="3895387"/>
                      <a:pt x="5267786" y="391917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3299"/>
                  </a:gs>
                  <a:gs pos="79000">
                    <a:srgbClr val="2E75B5"/>
                  </a:gs>
                  <a:gs pos="100000">
                    <a:srgbClr val="4ADAD9"/>
                  </a:gs>
                </a:gsLst>
                <a:lin ang="2700000" scaled="0"/>
              </a:gradFill>
              <a:ln>
                <a:noFill/>
              </a:ln>
              <a:effectLst>
                <a:outerShdw blurRad="152400" dist="38100" dir="5400000" algn="t" rotWithShape="0">
                  <a:srgbClr val="000000">
                    <a:alpha val="68235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43"/>
              <p:cNvSpPr/>
              <p:nvPr/>
            </p:nvSpPr>
            <p:spPr>
              <a:xfrm>
                <a:off x="3454148" y="2131707"/>
                <a:ext cx="5280464" cy="5204295"/>
              </a:xfrm>
              <a:prstGeom prst="blockArc">
                <a:avLst>
                  <a:gd name="adj1" fmla="val 10838585"/>
                  <a:gd name="adj2" fmla="val 21503159"/>
                  <a:gd name="adj3" fmla="val 9035"/>
                </a:avLst>
              </a:prstGeom>
              <a:solidFill>
                <a:schemeClr val="lt1">
                  <a:alpha val="2549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92" name="Google Shape;392;p43"/>
              <p:cNvCxnSpPr/>
              <p:nvPr/>
            </p:nvCxnSpPr>
            <p:spPr>
              <a:xfrm flipH="1">
                <a:off x="6626023" y="2189710"/>
                <a:ext cx="137488" cy="471133"/>
              </a:xfrm>
              <a:prstGeom prst="straightConnector1">
                <a:avLst/>
              </a:prstGeom>
              <a:noFill/>
              <a:ln w="25400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3" name="Google Shape;393;p43"/>
              <p:cNvCxnSpPr/>
              <p:nvPr/>
            </p:nvCxnSpPr>
            <p:spPr>
              <a:xfrm flipH="1">
                <a:off x="8071612" y="3645121"/>
                <a:ext cx="444601" cy="210232"/>
              </a:xfrm>
              <a:prstGeom prst="straightConnector1">
                <a:avLst/>
              </a:prstGeom>
              <a:noFill/>
              <a:ln w="25400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4" name="Google Shape;394;p43"/>
              <p:cNvCxnSpPr/>
              <p:nvPr/>
            </p:nvCxnSpPr>
            <p:spPr>
              <a:xfrm flipH="1">
                <a:off x="7479706" y="2709682"/>
                <a:ext cx="367927" cy="417943"/>
              </a:xfrm>
              <a:prstGeom prst="straightConnector1">
                <a:avLst/>
              </a:prstGeom>
              <a:noFill/>
              <a:ln w="25400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5" name="Google Shape;395;p43"/>
              <p:cNvCxnSpPr/>
              <p:nvPr/>
            </p:nvCxnSpPr>
            <p:spPr>
              <a:xfrm>
                <a:off x="5351477" y="2207605"/>
                <a:ext cx="178795" cy="487526"/>
              </a:xfrm>
              <a:prstGeom prst="straightConnector1">
                <a:avLst/>
              </a:prstGeom>
              <a:noFill/>
              <a:ln w="25400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6" name="Google Shape;396;p43"/>
              <p:cNvCxnSpPr/>
              <p:nvPr/>
            </p:nvCxnSpPr>
            <p:spPr>
              <a:xfrm>
                <a:off x="4352647" y="2726653"/>
                <a:ext cx="359648" cy="383433"/>
              </a:xfrm>
              <a:prstGeom prst="straightConnector1">
                <a:avLst/>
              </a:prstGeom>
              <a:noFill/>
              <a:ln w="25400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7" name="Google Shape;397;p43"/>
              <p:cNvCxnSpPr/>
              <p:nvPr/>
            </p:nvCxnSpPr>
            <p:spPr>
              <a:xfrm>
                <a:off x="3648587" y="3676664"/>
                <a:ext cx="472203" cy="205041"/>
              </a:xfrm>
              <a:prstGeom prst="straightConnector1">
                <a:avLst/>
              </a:prstGeom>
              <a:noFill/>
              <a:ln w="25400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98" name="Google Shape;398;p43"/>
              <p:cNvSpPr/>
              <p:nvPr/>
            </p:nvSpPr>
            <p:spPr>
              <a:xfrm rot="-3600000">
                <a:off x="5922468" y="3503493"/>
                <a:ext cx="343824" cy="2376471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100000">
                    <a:srgbClr val="4ADAD9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43"/>
              <p:cNvSpPr/>
              <p:nvPr/>
            </p:nvSpPr>
            <p:spPr>
              <a:xfrm rot="-6975627">
                <a:off x="5925383" y="3494376"/>
                <a:ext cx="343824" cy="2376471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100000">
                    <a:srgbClr val="4ADAD9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43"/>
              <p:cNvSpPr/>
              <p:nvPr/>
            </p:nvSpPr>
            <p:spPr>
              <a:xfrm>
                <a:off x="5928298" y="3485259"/>
                <a:ext cx="343824" cy="2376471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100000">
                    <a:srgbClr val="4ADAD9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43"/>
              <p:cNvSpPr/>
              <p:nvPr/>
            </p:nvSpPr>
            <p:spPr>
              <a:xfrm rot="702422">
                <a:off x="5014462" y="3582797"/>
                <a:ext cx="2171497" cy="2171497"/>
              </a:xfrm>
              <a:prstGeom prst="ellipse">
                <a:avLst/>
              </a:prstGeom>
              <a:gradFill>
                <a:gsLst>
                  <a:gs pos="0">
                    <a:srgbClr val="1E4E79"/>
                  </a:gs>
                  <a:gs pos="38000">
                    <a:srgbClr val="1E4E79"/>
                  </a:gs>
                  <a:gs pos="75000">
                    <a:srgbClr val="00B0F0"/>
                  </a:gs>
                  <a:gs pos="100000">
                    <a:srgbClr val="4ADAD9"/>
                  </a:gs>
                </a:gsLst>
                <a:path path="circle">
                  <a:fillToRect l="50000" t="50000" r="50000" b="50000"/>
                </a:path>
                <a:tileRect/>
              </a:gradFill>
              <a:ln w="22225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02" name="Google Shape;402;p43"/>
              <p:cNvCxnSpPr>
                <a:stCxn id="401" idx="1"/>
                <a:endCxn id="401" idx="5"/>
              </p:cNvCxnSpPr>
              <p:nvPr/>
            </p:nvCxnSpPr>
            <p:spPr>
              <a:xfrm>
                <a:off x="5504221" y="3760996"/>
                <a:ext cx="1191900" cy="1815000"/>
              </a:xfrm>
              <a:prstGeom prst="straightConnector1">
                <a:avLst/>
              </a:prstGeom>
              <a:noFill/>
              <a:ln w="22225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3" name="Google Shape;403;p43"/>
              <p:cNvCxnSpPr/>
              <p:nvPr/>
            </p:nvCxnSpPr>
            <p:spPr>
              <a:xfrm rot="702422" flipH="1">
                <a:off x="5654183" y="3682886"/>
                <a:ext cx="904574" cy="1979475"/>
              </a:xfrm>
              <a:prstGeom prst="straightConnector1">
                <a:avLst/>
              </a:prstGeom>
              <a:noFill/>
              <a:ln w="22225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4" name="Google Shape;404;p43"/>
              <p:cNvCxnSpPr/>
              <p:nvPr/>
            </p:nvCxnSpPr>
            <p:spPr>
              <a:xfrm rot="-10097578" flipH="1">
                <a:off x="5011547" y="4461379"/>
                <a:ext cx="2171497" cy="442470"/>
              </a:xfrm>
              <a:prstGeom prst="straightConnector1">
                <a:avLst/>
              </a:prstGeom>
              <a:noFill/>
              <a:ln w="22225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05" name="Google Shape;405;p43"/>
              <p:cNvSpPr/>
              <p:nvPr/>
            </p:nvSpPr>
            <p:spPr>
              <a:xfrm>
                <a:off x="5465683" y="4034017"/>
                <a:ext cx="1269054" cy="1269055"/>
              </a:xfrm>
              <a:prstGeom prst="ellipse">
                <a:avLst/>
              </a:prstGeom>
              <a:gradFill>
                <a:gsLst>
                  <a:gs pos="0">
                    <a:srgbClr val="003299"/>
                  </a:gs>
                  <a:gs pos="100000">
                    <a:srgbClr val="2E75B5"/>
                  </a:gs>
                </a:gsLst>
                <a:lin ang="2700000" scaled="0"/>
              </a:gradFill>
              <a:ln w="22225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67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CONSUMER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67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EXPERIENCE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43"/>
              <p:cNvSpPr/>
              <p:nvPr/>
            </p:nvSpPr>
            <p:spPr>
              <a:xfrm>
                <a:off x="5533496" y="2987161"/>
                <a:ext cx="1164071" cy="155209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1"/>
                    </a:solidFill>
                    <a:latin typeface="Avenir"/>
                  </a:rPr>
                  <a:t>RESOURCES</a:t>
                </a:r>
              </a:p>
            </p:txBody>
          </p:sp>
          <p:sp>
            <p:nvSpPr>
              <p:cNvPr id="407" name="Google Shape;407;p43"/>
              <p:cNvSpPr/>
              <p:nvPr/>
            </p:nvSpPr>
            <p:spPr>
              <a:xfrm rot="-3596502">
                <a:off x="4136095" y="3766536"/>
                <a:ext cx="1168357" cy="152154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1"/>
                    </a:solidFill>
                    <a:latin typeface="Avenir"/>
                  </a:rPr>
                  <a:t>Standard Work</a:t>
                </a:r>
              </a:p>
            </p:txBody>
          </p:sp>
          <p:sp>
            <p:nvSpPr>
              <p:cNvPr id="408" name="Google Shape;408;p43"/>
              <p:cNvSpPr/>
              <p:nvPr/>
            </p:nvSpPr>
            <p:spPr>
              <a:xfrm rot="4239213">
                <a:off x="7003859" y="3963953"/>
                <a:ext cx="1164071" cy="155209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1"/>
                    </a:solidFill>
                    <a:latin typeface="Avenir"/>
                  </a:rPr>
                  <a:t>AUTOMATION</a:t>
                </a:r>
              </a:p>
            </p:txBody>
          </p:sp>
          <p:sp>
            <p:nvSpPr>
              <p:cNvPr id="409" name="Google Shape;409;p43"/>
              <p:cNvSpPr/>
              <p:nvPr/>
            </p:nvSpPr>
            <p:spPr>
              <a:xfrm>
                <a:off x="5725202" y="3738420"/>
                <a:ext cx="807089" cy="184255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rgbClr val="262626"/>
                    </a:solidFill>
                    <a:latin typeface="Avenir"/>
                  </a:rPr>
                  <a:t>Culture</a:t>
                </a:r>
              </a:p>
            </p:txBody>
          </p:sp>
          <p:sp>
            <p:nvSpPr>
              <p:cNvPr id="410" name="Google Shape;410;p43"/>
              <p:cNvSpPr/>
              <p:nvPr/>
            </p:nvSpPr>
            <p:spPr>
              <a:xfrm rot="-3633069">
                <a:off x="4934892" y="4133918"/>
                <a:ext cx="814705" cy="238290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rgbClr val="262626"/>
                    </a:solidFill>
                    <a:latin typeface="Avenir"/>
                  </a:rPr>
                  <a:t>People</a:t>
                </a:r>
              </a:p>
            </p:txBody>
          </p:sp>
          <p:sp>
            <p:nvSpPr>
              <p:cNvPr id="411" name="Google Shape;411;p43"/>
              <p:cNvSpPr/>
              <p:nvPr/>
            </p:nvSpPr>
            <p:spPr>
              <a:xfrm rot="3871539">
                <a:off x="6514744" y="4187154"/>
                <a:ext cx="733796" cy="18022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rgbClr val="262626"/>
                    </a:solidFill>
                    <a:latin typeface="Avenir"/>
                  </a:rPr>
                  <a:t>Process</a:t>
                </a:r>
              </a:p>
            </p:txBody>
          </p:sp>
          <p:sp>
            <p:nvSpPr>
              <p:cNvPr id="412" name="Google Shape;412;p43"/>
              <p:cNvSpPr/>
              <p:nvPr/>
            </p:nvSpPr>
            <p:spPr>
              <a:xfrm rot="-3581110">
                <a:off x="6468884" y="4994327"/>
                <a:ext cx="807089" cy="187158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rgbClr val="262626"/>
                    </a:solidFill>
                    <a:latin typeface="Avenir"/>
                  </a:rPr>
                  <a:t>Communication</a:t>
                </a:r>
              </a:p>
            </p:txBody>
          </p:sp>
          <p:sp>
            <p:nvSpPr>
              <p:cNvPr id="413" name="Google Shape;413;p43"/>
              <p:cNvSpPr/>
              <p:nvPr/>
            </p:nvSpPr>
            <p:spPr>
              <a:xfrm>
                <a:off x="5651663" y="5392605"/>
                <a:ext cx="807089" cy="238290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rgbClr val="262626"/>
                    </a:solidFill>
                    <a:latin typeface="Avenir"/>
                  </a:rPr>
                  <a:t>Technology</a:t>
                </a:r>
              </a:p>
            </p:txBody>
          </p:sp>
          <p:sp>
            <p:nvSpPr>
              <p:cNvPr id="414" name="Google Shape;414;p43"/>
              <p:cNvSpPr/>
              <p:nvPr/>
            </p:nvSpPr>
            <p:spPr>
              <a:xfrm rot="3564710">
                <a:off x="4963715" y="5017591"/>
                <a:ext cx="731671" cy="157808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rgbClr val="262626"/>
                    </a:solidFill>
                    <a:latin typeface="Avenir"/>
                  </a:rPr>
                  <a:t>Metrics</a:t>
                </a:r>
              </a:p>
            </p:txBody>
          </p:sp>
          <p:sp>
            <p:nvSpPr>
              <p:cNvPr id="415" name="Google Shape;415;p43"/>
              <p:cNvSpPr/>
              <p:nvPr/>
            </p:nvSpPr>
            <p:spPr>
              <a:xfrm rot="593147">
                <a:off x="3658867" y="4237128"/>
                <a:ext cx="121484" cy="12148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16" name="Google Shape;416;p43"/>
              <p:cNvCxnSpPr>
                <a:endCxn id="415" idx="2"/>
              </p:cNvCxnSpPr>
              <p:nvPr/>
            </p:nvCxnSpPr>
            <p:spPr>
              <a:xfrm>
                <a:off x="3352269" y="4237042"/>
                <a:ext cx="307500" cy="504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17" name="Google Shape;417;p43"/>
              <p:cNvSpPr/>
              <p:nvPr/>
            </p:nvSpPr>
            <p:spPr>
              <a:xfrm>
                <a:off x="2213226" y="3484857"/>
                <a:ext cx="1194624" cy="1194624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35000">
                    <a:srgbClr val="2E75B5"/>
                  </a:gs>
                  <a:gs pos="100000">
                    <a:srgbClr val="1E4E79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33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SCHEDULING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3"/>
              <p:cNvSpPr/>
              <p:nvPr/>
            </p:nvSpPr>
            <p:spPr>
              <a:xfrm rot="-1190271">
                <a:off x="4101790" y="3268400"/>
                <a:ext cx="121484" cy="12148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19" name="Google Shape;419;p43"/>
              <p:cNvCxnSpPr>
                <a:stCxn id="420" idx="5"/>
                <a:endCxn id="418" idx="1"/>
              </p:cNvCxnSpPr>
              <p:nvPr/>
            </p:nvCxnSpPr>
            <p:spPr>
              <a:xfrm>
                <a:off x="3792538" y="3111404"/>
                <a:ext cx="315000" cy="1920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21" name="Google Shape;421;p43"/>
              <p:cNvSpPr/>
              <p:nvPr/>
            </p:nvSpPr>
            <p:spPr>
              <a:xfrm rot="494430">
                <a:off x="4876928" y="2621331"/>
                <a:ext cx="121484" cy="12148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22" name="Google Shape;422;p43"/>
              <p:cNvCxnSpPr>
                <a:endCxn id="421" idx="1"/>
              </p:cNvCxnSpPr>
              <p:nvPr/>
            </p:nvCxnSpPr>
            <p:spPr>
              <a:xfrm>
                <a:off x="4730018" y="2335209"/>
                <a:ext cx="171300" cy="2982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23" name="Google Shape;423;p43"/>
              <p:cNvSpPr/>
              <p:nvPr/>
            </p:nvSpPr>
            <p:spPr>
              <a:xfrm rot="2317959">
                <a:off x="6042768" y="2318532"/>
                <a:ext cx="121484" cy="12148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24" name="Google Shape;424;p43"/>
              <p:cNvCxnSpPr>
                <a:stCxn id="425" idx="4"/>
                <a:endCxn id="423" idx="1"/>
              </p:cNvCxnSpPr>
              <p:nvPr/>
            </p:nvCxnSpPr>
            <p:spPr>
              <a:xfrm>
                <a:off x="6090071" y="2013211"/>
                <a:ext cx="6600" cy="3057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26" name="Google Shape;426;p43"/>
              <p:cNvSpPr/>
              <p:nvPr/>
            </p:nvSpPr>
            <p:spPr>
              <a:xfrm rot="4666501">
                <a:off x="7144608" y="2555297"/>
                <a:ext cx="121484" cy="12148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27" name="Google Shape;427;p43"/>
              <p:cNvCxnSpPr>
                <a:endCxn id="426" idx="1"/>
              </p:cNvCxnSpPr>
              <p:nvPr/>
            </p:nvCxnSpPr>
            <p:spPr>
              <a:xfrm flipH="1">
                <a:off x="7238232" y="2181567"/>
                <a:ext cx="183300" cy="3834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28" name="Google Shape;428;p43"/>
              <p:cNvSpPr/>
              <p:nvPr/>
            </p:nvSpPr>
            <p:spPr>
              <a:xfrm rot="5233082">
                <a:off x="7967660" y="3252392"/>
                <a:ext cx="121484" cy="12148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29" name="Google Shape;429;p43"/>
              <p:cNvCxnSpPr>
                <a:endCxn id="428" idx="1"/>
              </p:cNvCxnSpPr>
              <p:nvPr/>
            </p:nvCxnSpPr>
            <p:spPr>
              <a:xfrm flipH="1">
                <a:off x="8069218" y="3029049"/>
                <a:ext cx="270300" cy="239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30" name="Google Shape;430;p43"/>
              <p:cNvSpPr/>
              <p:nvPr/>
            </p:nvSpPr>
            <p:spPr>
              <a:xfrm rot="7328680">
                <a:off x="8410602" y="4176386"/>
                <a:ext cx="121484" cy="12148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31" name="Google Shape;431;p43"/>
              <p:cNvCxnSpPr>
                <a:endCxn id="430" idx="1"/>
              </p:cNvCxnSpPr>
              <p:nvPr/>
            </p:nvCxnSpPr>
            <p:spPr>
              <a:xfrm flipH="1">
                <a:off x="8530563" y="4151314"/>
                <a:ext cx="342900" cy="723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20" name="Google Shape;420;p43"/>
              <p:cNvSpPr/>
              <p:nvPr/>
            </p:nvSpPr>
            <p:spPr>
              <a:xfrm>
                <a:off x="2674003" y="1992869"/>
                <a:ext cx="1310445" cy="1310445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35000">
                    <a:srgbClr val="2E75B5"/>
                  </a:gs>
                  <a:gs pos="100000">
                    <a:srgbClr val="1E4E79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33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PRE-REGISTRATION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43"/>
              <p:cNvSpPr/>
              <p:nvPr/>
            </p:nvSpPr>
            <p:spPr>
              <a:xfrm>
                <a:off x="3959985" y="1098672"/>
                <a:ext cx="1257725" cy="1257725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35000">
                    <a:srgbClr val="2E75B5"/>
                  </a:gs>
                  <a:gs pos="100000">
                    <a:srgbClr val="1E4E79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33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INSURANCE VERIFICATION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43"/>
              <p:cNvSpPr/>
              <p:nvPr/>
            </p:nvSpPr>
            <p:spPr>
              <a:xfrm>
                <a:off x="5405179" y="643427"/>
                <a:ext cx="1369783" cy="1369784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35000">
                    <a:srgbClr val="2E75B5"/>
                  </a:gs>
                  <a:gs pos="100000">
                    <a:srgbClr val="1E4E79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33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PRE-CERTIFICATION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43"/>
              <p:cNvSpPr/>
              <p:nvPr/>
            </p:nvSpPr>
            <p:spPr>
              <a:xfrm>
                <a:off x="7121414" y="1130505"/>
                <a:ext cx="1117807" cy="1117807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35000">
                    <a:srgbClr val="2E75B5"/>
                  </a:gs>
                  <a:gs pos="100000">
                    <a:srgbClr val="1E4E79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33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PRICE ESTIMATION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43"/>
              <p:cNvSpPr/>
              <p:nvPr/>
            </p:nvSpPr>
            <p:spPr>
              <a:xfrm>
                <a:off x="8218047" y="2084538"/>
                <a:ext cx="1214356" cy="1214355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35000">
                    <a:srgbClr val="2E75B5"/>
                  </a:gs>
                  <a:gs pos="100000">
                    <a:srgbClr val="1E4E79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33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FINANCIAL COUNSELING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43"/>
              <p:cNvSpPr/>
              <p:nvPr/>
            </p:nvSpPr>
            <p:spPr>
              <a:xfrm>
                <a:off x="8848773" y="3482803"/>
                <a:ext cx="1117807" cy="1117807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35000">
                    <a:srgbClr val="2E75B5"/>
                  </a:gs>
                  <a:gs pos="100000">
                    <a:srgbClr val="1E4E79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33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CASHIERING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43"/>
              <p:cNvSpPr txBox="1"/>
              <p:nvPr/>
            </p:nvSpPr>
            <p:spPr>
              <a:xfrm>
                <a:off x="6141593" y="6685524"/>
                <a:ext cx="1325633" cy="3309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67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Ease of Access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43"/>
              <p:cNvSpPr txBox="1"/>
              <p:nvPr/>
            </p:nvSpPr>
            <p:spPr>
              <a:xfrm>
                <a:off x="4908381" y="7089249"/>
                <a:ext cx="2558849" cy="3309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67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Improved Consumer Service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43"/>
              <p:cNvSpPr txBox="1"/>
              <p:nvPr/>
            </p:nvSpPr>
            <p:spPr>
              <a:xfrm>
                <a:off x="5962014" y="7485427"/>
                <a:ext cx="1505216" cy="3309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67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Improved Quality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39" name="Google Shape;439;p43"/>
              <p:cNvCxnSpPr>
                <a:stCxn id="389" idx="2"/>
                <a:endCxn id="436" idx="3"/>
              </p:cNvCxnSpPr>
              <p:nvPr/>
            </p:nvCxnSpPr>
            <p:spPr>
              <a:xfrm rot="5400000">
                <a:off x="7436812" y="6550764"/>
                <a:ext cx="330600" cy="270000"/>
              </a:xfrm>
              <a:prstGeom prst="bentConnector2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oval" w="med" len="med"/>
              </a:ln>
            </p:spPr>
          </p:cxnSp>
          <p:cxnSp>
            <p:nvCxnSpPr>
              <p:cNvPr id="440" name="Google Shape;440;p43"/>
              <p:cNvCxnSpPr>
                <a:stCxn id="389" idx="2"/>
                <a:endCxn id="437" idx="3"/>
              </p:cNvCxnSpPr>
              <p:nvPr/>
            </p:nvCxnSpPr>
            <p:spPr>
              <a:xfrm rot="5400000">
                <a:off x="7235062" y="6752514"/>
                <a:ext cx="734100" cy="270000"/>
              </a:xfrm>
              <a:prstGeom prst="bentConnector2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oval" w="med" len="med"/>
              </a:ln>
            </p:spPr>
          </p:cxnSp>
          <p:cxnSp>
            <p:nvCxnSpPr>
              <p:cNvPr id="441" name="Google Shape;441;p43"/>
              <p:cNvCxnSpPr>
                <a:stCxn id="389" idx="2"/>
                <a:endCxn id="438" idx="3"/>
              </p:cNvCxnSpPr>
              <p:nvPr/>
            </p:nvCxnSpPr>
            <p:spPr>
              <a:xfrm rot="5400000">
                <a:off x="7036912" y="6950664"/>
                <a:ext cx="1130400" cy="270000"/>
              </a:xfrm>
              <a:prstGeom prst="bentConnector2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oval" w="med" len="med"/>
              </a:ln>
            </p:spPr>
          </p:cxnSp>
        </p:grpSp>
        <p:grpSp>
          <p:nvGrpSpPr>
            <p:cNvPr id="442" name="Google Shape;442;p43"/>
            <p:cNvGrpSpPr/>
            <p:nvPr/>
          </p:nvGrpSpPr>
          <p:grpSpPr>
            <a:xfrm>
              <a:off x="3753685" y="2061461"/>
              <a:ext cx="4870279" cy="4437763"/>
              <a:chOff x="2146425" y="-765791"/>
              <a:chExt cx="8130491" cy="7408444"/>
            </a:xfrm>
          </p:grpSpPr>
          <p:sp>
            <p:nvSpPr>
              <p:cNvPr id="443" name="Google Shape;443;p43"/>
              <p:cNvSpPr/>
              <p:nvPr/>
            </p:nvSpPr>
            <p:spPr>
              <a:xfrm rot="10800000">
                <a:off x="3389264" y="-9107"/>
                <a:ext cx="5280464" cy="5204295"/>
              </a:xfrm>
              <a:prstGeom prst="blockArc">
                <a:avLst>
                  <a:gd name="adj1" fmla="val 10838585"/>
                  <a:gd name="adj2" fmla="val 21503159"/>
                  <a:gd name="adj3" fmla="val 9035"/>
                </a:avLst>
              </a:prstGeom>
              <a:solidFill>
                <a:schemeClr val="lt1">
                  <a:alpha val="2549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44" name="Google Shape;444;p43"/>
              <p:cNvGrpSpPr/>
              <p:nvPr/>
            </p:nvGrpSpPr>
            <p:grpSpPr>
              <a:xfrm>
                <a:off x="4819687" y="1401498"/>
                <a:ext cx="2566938" cy="2566938"/>
                <a:chOff x="4816741" y="3385076"/>
                <a:chExt cx="2566938" cy="2566938"/>
              </a:xfrm>
            </p:grpSpPr>
            <p:sp>
              <p:nvSpPr>
                <p:cNvPr id="445" name="Google Shape;445;p43"/>
                <p:cNvSpPr/>
                <p:nvPr/>
              </p:nvSpPr>
              <p:spPr>
                <a:xfrm rot="-3600000">
                  <a:off x="5922468" y="3503493"/>
                  <a:ext cx="343824" cy="2376471"/>
                </a:xfrm>
                <a:prstGeom prst="rect">
                  <a:avLst/>
                </a:prstGeom>
                <a:gradFill>
                  <a:gsLst>
                    <a:gs pos="0">
                      <a:srgbClr val="ABDB79"/>
                    </a:gs>
                    <a:gs pos="100000">
                      <a:srgbClr val="92D05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46;p43"/>
                <p:cNvSpPr/>
                <p:nvPr/>
              </p:nvSpPr>
              <p:spPr>
                <a:xfrm rot="-6975627">
                  <a:off x="5925383" y="3494376"/>
                  <a:ext cx="343824" cy="2376471"/>
                </a:xfrm>
                <a:prstGeom prst="rect">
                  <a:avLst/>
                </a:prstGeom>
                <a:gradFill>
                  <a:gsLst>
                    <a:gs pos="0">
                      <a:srgbClr val="ABDB79"/>
                    </a:gs>
                    <a:gs pos="100000">
                      <a:srgbClr val="92D05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47;p43"/>
                <p:cNvSpPr/>
                <p:nvPr/>
              </p:nvSpPr>
              <p:spPr>
                <a:xfrm>
                  <a:off x="5928298" y="3485259"/>
                  <a:ext cx="343824" cy="2376471"/>
                </a:xfrm>
                <a:prstGeom prst="rect">
                  <a:avLst/>
                </a:prstGeom>
                <a:gradFill>
                  <a:gsLst>
                    <a:gs pos="0">
                      <a:srgbClr val="ABDB79"/>
                    </a:gs>
                    <a:gs pos="100000">
                      <a:srgbClr val="92D05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48;p43"/>
                <p:cNvSpPr/>
                <p:nvPr/>
              </p:nvSpPr>
              <p:spPr>
                <a:xfrm rot="702422">
                  <a:off x="5014462" y="3582797"/>
                  <a:ext cx="2171497" cy="2171497"/>
                </a:xfrm>
                <a:prstGeom prst="ellipse">
                  <a:avLst/>
                </a:prstGeom>
                <a:gradFill>
                  <a:gsLst>
                    <a:gs pos="0">
                      <a:srgbClr val="385623"/>
                    </a:gs>
                    <a:gs pos="38000">
                      <a:srgbClr val="385623"/>
                    </a:gs>
                    <a:gs pos="75000">
                      <a:srgbClr val="92D050"/>
                    </a:gs>
                    <a:gs pos="100000">
                      <a:srgbClr val="C0E4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2225" cap="flat" cmpd="sng">
                  <a:solidFill>
                    <a:srgbClr val="26262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49" name="Google Shape;449;p43"/>
                <p:cNvCxnSpPr>
                  <a:stCxn id="448" idx="1"/>
                  <a:endCxn id="448" idx="5"/>
                </p:cNvCxnSpPr>
                <p:nvPr/>
              </p:nvCxnSpPr>
              <p:spPr>
                <a:xfrm>
                  <a:off x="5504221" y="3760996"/>
                  <a:ext cx="1191900" cy="1815000"/>
                </a:xfrm>
                <a:prstGeom prst="straightConnector1">
                  <a:avLst/>
                </a:prstGeom>
                <a:noFill/>
                <a:ln w="22225" cap="flat" cmpd="sng">
                  <a:solidFill>
                    <a:srgbClr val="26262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0" name="Google Shape;450;p43"/>
                <p:cNvCxnSpPr/>
                <p:nvPr/>
              </p:nvCxnSpPr>
              <p:spPr>
                <a:xfrm rot="702422" flipH="1">
                  <a:off x="5654183" y="3682886"/>
                  <a:ext cx="904574" cy="1979475"/>
                </a:xfrm>
                <a:prstGeom prst="straightConnector1">
                  <a:avLst/>
                </a:prstGeom>
                <a:noFill/>
                <a:ln w="22225" cap="flat" cmpd="sng">
                  <a:solidFill>
                    <a:srgbClr val="26262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1" name="Google Shape;451;p43"/>
                <p:cNvCxnSpPr/>
                <p:nvPr/>
              </p:nvCxnSpPr>
              <p:spPr>
                <a:xfrm rot="-10097578" flipH="1">
                  <a:off x="5011547" y="4461379"/>
                  <a:ext cx="2171497" cy="442470"/>
                </a:xfrm>
                <a:prstGeom prst="straightConnector1">
                  <a:avLst/>
                </a:prstGeom>
                <a:noFill/>
                <a:ln w="22225" cap="flat" cmpd="sng">
                  <a:solidFill>
                    <a:srgbClr val="26262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452" name="Google Shape;452;p43"/>
                <p:cNvSpPr/>
                <p:nvPr/>
              </p:nvSpPr>
              <p:spPr>
                <a:xfrm>
                  <a:off x="5465684" y="4034018"/>
                  <a:ext cx="1269054" cy="1269054"/>
                </a:xfrm>
                <a:prstGeom prst="ellipse">
                  <a:avLst/>
                </a:prstGeom>
                <a:gradFill>
                  <a:gsLst>
                    <a:gs pos="0">
                      <a:srgbClr val="75A830"/>
                    </a:gs>
                    <a:gs pos="100000">
                      <a:srgbClr val="00A34A"/>
                    </a:gs>
                  </a:gsLst>
                  <a:lin ang="2700000" scaled="0"/>
                </a:gradFill>
                <a:ln w="22225" cap="flat" cmpd="sng">
                  <a:solidFill>
                    <a:srgbClr val="26262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45700" rIns="0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56666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667" b="0" i="0" u="none" strike="noStrike" cap="none">
                      <a:solidFill>
                        <a:schemeClr val="lt1"/>
                      </a:solidFill>
                      <a:latin typeface="Avenir"/>
                      <a:ea typeface="Avenir"/>
                      <a:cs typeface="Avenir"/>
                      <a:sym typeface="Avenir"/>
                    </a:rPr>
                    <a:t>PATIENT</a:t>
                  </a:r>
                  <a:endParaRPr sz="14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56666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667" b="0" i="0" u="none" strike="noStrike" cap="none">
                      <a:solidFill>
                        <a:schemeClr val="lt1"/>
                      </a:solidFill>
                      <a:latin typeface="Avenir"/>
                      <a:ea typeface="Avenir"/>
                      <a:cs typeface="Avenir"/>
                      <a:sym typeface="Avenir"/>
                    </a:rPr>
                    <a:t>EXPERIENCE</a:t>
                  </a:r>
                  <a:endParaRPr sz="14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453" name="Google Shape;453;p43"/>
              <p:cNvCxnSpPr/>
              <p:nvPr/>
            </p:nvCxnSpPr>
            <p:spPr>
              <a:xfrm rot="10800000">
                <a:off x="6108260" y="4725828"/>
                <a:ext cx="24042" cy="46692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4" name="Google Shape;454;p43"/>
              <p:cNvCxnSpPr/>
              <p:nvPr/>
            </p:nvCxnSpPr>
            <p:spPr>
              <a:xfrm rot="10800000" flipH="1">
                <a:off x="3618884" y="3469102"/>
                <a:ext cx="444601" cy="210232"/>
              </a:xfrm>
              <a:prstGeom prst="straightConnector1">
                <a:avLst/>
              </a:prstGeom>
              <a:noFill/>
              <a:ln w="25400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5" name="Google Shape;455;p43"/>
              <p:cNvCxnSpPr/>
              <p:nvPr/>
            </p:nvCxnSpPr>
            <p:spPr>
              <a:xfrm rot="10800000" flipH="1">
                <a:off x="4535387" y="4388831"/>
                <a:ext cx="367927" cy="417943"/>
              </a:xfrm>
              <a:prstGeom prst="straightConnector1">
                <a:avLst/>
              </a:prstGeom>
              <a:noFill/>
              <a:ln w="25400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6" name="Google Shape;456;p43"/>
              <p:cNvCxnSpPr/>
              <p:nvPr/>
            </p:nvCxnSpPr>
            <p:spPr>
              <a:xfrm rot="10800000">
                <a:off x="7422802" y="4214369"/>
                <a:ext cx="359648" cy="383433"/>
              </a:xfrm>
              <a:prstGeom prst="straightConnector1">
                <a:avLst/>
              </a:prstGeom>
              <a:noFill/>
              <a:ln w="25400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7" name="Google Shape;457;p43"/>
              <p:cNvCxnSpPr/>
              <p:nvPr/>
            </p:nvCxnSpPr>
            <p:spPr>
              <a:xfrm rot="10800000">
                <a:off x="8014307" y="3442750"/>
                <a:ext cx="472203" cy="205041"/>
              </a:xfrm>
              <a:prstGeom prst="straightConnector1">
                <a:avLst/>
              </a:prstGeom>
              <a:noFill/>
              <a:ln w="25400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58" name="Google Shape;458;p43"/>
              <p:cNvSpPr/>
              <p:nvPr/>
            </p:nvSpPr>
            <p:spPr>
              <a:xfrm rot="-10206853">
                <a:off x="8354746" y="2965843"/>
                <a:ext cx="121484" cy="12148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59" name="Google Shape;459;p43"/>
              <p:cNvCxnSpPr>
                <a:endCxn id="458" idx="2"/>
              </p:cNvCxnSpPr>
              <p:nvPr/>
            </p:nvCxnSpPr>
            <p:spPr>
              <a:xfrm rot="10800000">
                <a:off x="8475328" y="3037013"/>
                <a:ext cx="307500" cy="504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60" name="Google Shape;460;p43"/>
              <p:cNvSpPr/>
              <p:nvPr/>
            </p:nvSpPr>
            <p:spPr>
              <a:xfrm>
                <a:off x="8825329" y="2602528"/>
                <a:ext cx="1451587" cy="1451588"/>
              </a:xfrm>
              <a:prstGeom prst="ellipse">
                <a:avLst/>
              </a:prstGeom>
              <a:gradFill>
                <a:gsLst>
                  <a:gs pos="0">
                    <a:srgbClr val="75A830"/>
                  </a:gs>
                  <a:gs pos="100000">
                    <a:srgbClr val="00A34A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33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CASE/REFERRAL MANAGEMENT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43"/>
              <p:cNvSpPr/>
              <p:nvPr/>
            </p:nvSpPr>
            <p:spPr>
              <a:xfrm rot="-10305570">
                <a:off x="7884130" y="3974324"/>
                <a:ext cx="121484" cy="12148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62" name="Google Shape;462;p43"/>
              <p:cNvCxnSpPr>
                <a:stCxn id="463" idx="1"/>
              </p:cNvCxnSpPr>
              <p:nvPr/>
            </p:nvCxnSpPr>
            <p:spPr>
              <a:xfrm rot="10800000">
                <a:off x="7993531" y="4065030"/>
                <a:ext cx="436800" cy="3504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64" name="Google Shape;464;p43"/>
              <p:cNvSpPr/>
              <p:nvPr/>
            </p:nvSpPr>
            <p:spPr>
              <a:xfrm rot="-9576903">
                <a:off x="6862385" y="4740869"/>
                <a:ext cx="121484" cy="12148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65" name="Google Shape;465;p43"/>
              <p:cNvCxnSpPr>
                <a:endCxn id="464" idx="1"/>
              </p:cNvCxnSpPr>
              <p:nvPr/>
            </p:nvCxnSpPr>
            <p:spPr>
              <a:xfrm rot="10800000">
                <a:off x="6948427" y="4856833"/>
                <a:ext cx="163500" cy="41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66" name="Google Shape;466;p43"/>
              <p:cNvSpPr/>
              <p:nvPr/>
            </p:nvSpPr>
            <p:spPr>
              <a:xfrm rot="-7021225">
                <a:off x="5392992" y="4838438"/>
                <a:ext cx="121484" cy="12148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67" name="Google Shape;467;p43"/>
              <p:cNvCxnSpPr>
                <a:endCxn id="466" idx="1"/>
              </p:cNvCxnSpPr>
              <p:nvPr/>
            </p:nvCxnSpPr>
            <p:spPr>
              <a:xfrm rot="10800000" flipH="1">
                <a:off x="5347084" y="4956956"/>
                <a:ext cx="87900" cy="3963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68" name="Google Shape;468;p43"/>
              <p:cNvSpPr/>
              <p:nvPr/>
            </p:nvSpPr>
            <p:spPr>
              <a:xfrm rot="-5569521">
                <a:off x="4064707" y="4032998"/>
                <a:ext cx="121484" cy="12148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69" name="Google Shape;469;p43"/>
              <p:cNvCxnSpPr>
                <a:endCxn id="468" idx="1"/>
              </p:cNvCxnSpPr>
              <p:nvPr/>
            </p:nvCxnSpPr>
            <p:spPr>
              <a:xfrm rot="10800000" flipH="1">
                <a:off x="3790067" y="4138756"/>
                <a:ext cx="294600" cy="3414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70" name="Google Shape;470;p43"/>
              <p:cNvSpPr/>
              <p:nvPr/>
            </p:nvSpPr>
            <p:spPr>
              <a:xfrm rot="-3471320">
                <a:off x="3603011" y="3026585"/>
                <a:ext cx="121484" cy="12148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71" name="Google Shape;471;p43"/>
              <p:cNvCxnSpPr>
                <a:endCxn id="470" idx="1"/>
              </p:cNvCxnSpPr>
              <p:nvPr/>
            </p:nvCxnSpPr>
            <p:spPr>
              <a:xfrm rot="10800000" flipH="1">
                <a:off x="3261634" y="3100841"/>
                <a:ext cx="342900" cy="723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63" name="Google Shape;463;p43"/>
              <p:cNvSpPr/>
              <p:nvPr/>
            </p:nvSpPr>
            <p:spPr>
              <a:xfrm>
                <a:off x="8190786" y="4175885"/>
                <a:ext cx="1635716" cy="1635716"/>
              </a:xfrm>
              <a:prstGeom prst="ellipse">
                <a:avLst/>
              </a:prstGeom>
              <a:gradFill>
                <a:gsLst>
                  <a:gs pos="0">
                    <a:srgbClr val="75A830"/>
                  </a:gs>
                  <a:gs pos="100000">
                    <a:srgbClr val="00A34A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33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CLINICAL DOCUMENTATION &amp; 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33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REVENUE RECOGNITION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43"/>
              <p:cNvSpPr/>
              <p:nvPr/>
            </p:nvSpPr>
            <p:spPr>
              <a:xfrm>
                <a:off x="6689084" y="5200066"/>
                <a:ext cx="1375106" cy="1375106"/>
              </a:xfrm>
              <a:prstGeom prst="ellipse">
                <a:avLst/>
              </a:prstGeom>
              <a:gradFill>
                <a:gsLst>
                  <a:gs pos="0">
                    <a:srgbClr val="75A830"/>
                  </a:gs>
                  <a:gs pos="100000">
                    <a:srgbClr val="00A34A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33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PATIENT CARE DELIVERY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43"/>
              <p:cNvSpPr/>
              <p:nvPr/>
            </p:nvSpPr>
            <p:spPr>
              <a:xfrm>
                <a:off x="4554103" y="5319191"/>
                <a:ext cx="1323462" cy="1323462"/>
              </a:xfrm>
              <a:prstGeom prst="ellipse">
                <a:avLst/>
              </a:prstGeom>
              <a:gradFill>
                <a:gsLst>
                  <a:gs pos="0">
                    <a:srgbClr val="75A830"/>
                  </a:gs>
                  <a:gs pos="100000">
                    <a:srgbClr val="00A34A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33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FINANCIAL CLEARANCE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43"/>
              <p:cNvSpPr/>
              <p:nvPr/>
            </p:nvSpPr>
            <p:spPr>
              <a:xfrm>
                <a:off x="2765801" y="4335854"/>
                <a:ext cx="1330585" cy="1330585"/>
              </a:xfrm>
              <a:prstGeom prst="ellipse">
                <a:avLst/>
              </a:prstGeom>
              <a:gradFill>
                <a:gsLst>
                  <a:gs pos="0">
                    <a:srgbClr val="75A830"/>
                  </a:gs>
                  <a:gs pos="100000">
                    <a:srgbClr val="00A34A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33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VALIDATION AND ACTIVATION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43"/>
              <p:cNvSpPr/>
              <p:nvPr/>
            </p:nvSpPr>
            <p:spPr>
              <a:xfrm>
                <a:off x="2146425" y="2649350"/>
                <a:ext cx="1186693" cy="1186695"/>
              </a:xfrm>
              <a:prstGeom prst="ellipse">
                <a:avLst/>
              </a:prstGeom>
              <a:gradFill>
                <a:gsLst>
                  <a:gs pos="0">
                    <a:srgbClr val="75A830"/>
                  </a:gs>
                  <a:gs pos="100000">
                    <a:srgbClr val="00A34A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33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PATIENT ARRIVAL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43"/>
              <p:cNvSpPr/>
              <p:nvPr/>
            </p:nvSpPr>
            <p:spPr>
              <a:xfrm flipH="1">
                <a:off x="7076264" y="675790"/>
                <a:ext cx="1203906" cy="832399"/>
              </a:xfrm>
              <a:prstGeom prst="roundRect">
                <a:avLst>
                  <a:gd name="adj" fmla="val 13096"/>
                </a:avLst>
              </a:prstGeom>
              <a:gradFill>
                <a:gsLst>
                  <a:gs pos="0">
                    <a:srgbClr val="00B050"/>
                  </a:gs>
                  <a:gs pos="100000">
                    <a:srgbClr val="81C735"/>
                  </a:gs>
                </a:gsLst>
                <a:lin ang="1800000" scaled="0"/>
              </a:gradFill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33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ENGAGED PATIENT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43"/>
              <p:cNvSpPr/>
              <p:nvPr/>
            </p:nvSpPr>
            <p:spPr>
              <a:xfrm rot="10800000" flipH="1">
                <a:off x="4242614" y="1338577"/>
                <a:ext cx="3871921" cy="3141517"/>
              </a:xfrm>
              <a:custGeom>
                <a:avLst/>
                <a:gdLst/>
                <a:ahLst/>
                <a:cxnLst/>
                <a:rect l="l" t="t" r="r" b="b"/>
                <a:pathLst>
                  <a:path w="5598692" h="4600295" extrusionOk="0">
                    <a:moveTo>
                      <a:pt x="5267786" y="3919170"/>
                    </a:moveTo>
                    <a:lnTo>
                      <a:pt x="5590135" y="3919170"/>
                    </a:lnTo>
                    <a:lnTo>
                      <a:pt x="5598693" y="3930585"/>
                    </a:lnTo>
                    <a:lnTo>
                      <a:pt x="4973963" y="4600295"/>
                    </a:lnTo>
                    <a:cubicBezTo>
                      <a:pt x="4765720" y="4377693"/>
                      <a:pt x="4562230" y="4158895"/>
                      <a:pt x="4350184" y="3931536"/>
                    </a:cubicBezTo>
                    <a:lnTo>
                      <a:pt x="4684895" y="3931536"/>
                    </a:lnTo>
                    <a:lnTo>
                      <a:pt x="4684895" y="3831651"/>
                    </a:lnTo>
                    <a:cubicBezTo>
                      <a:pt x="4684895" y="3284657"/>
                      <a:pt x="4682993" y="3137207"/>
                      <a:pt x="4685845" y="2590213"/>
                    </a:cubicBezTo>
                    <a:cubicBezTo>
                      <a:pt x="4686796" y="2424689"/>
                      <a:pt x="4678238" y="2261066"/>
                      <a:pt x="4639252" y="2100298"/>
                    </a:cubicBezTo>
                    <a:cubicBezTo>
                      <a:pt x="4619283" y="2017535"/>
                      <a:pt x="4591708" y="1936675"/>
                      <a:pt x="4556525" y="1858669"/>
                    </a:cubicBezTo>
                    <a:cubicBezTo>
                      <a:pt x="4431960" y="1585648"/>
                      <a:pt x="4270310" y="1336410"/>
                      <a:pt x="4050655" y="1129979"/>
                    </a:cubicBezTo>
                    <a:cubicBezTo>
                      <a:pt x="3890907" y="979675"/>
                      <a:pt x="3708338" y="854104"/>
                      <a:pt x="3510554" y="757072"/>
                    </a:cubicBezTo>
                    <a:cubicBezTo>
                      <a:pt x="3336542" y="671456"/>
                      <a:pt x="3152071" y="622940"/>
                      <a:pt x="2963796" y="593450"/>
                    </a:cubicBezTo>
                    <a:cubicBezTo>
                      <a:pt x="2826869" y="571570"/>
                      <a:pt x="2686139" y="572522"/>
                      <a:pt x="2546359" y="571570"/>
                    </a:cubicBezTo>
                    <a:cubicBezTo>
                      <a:pt x="2379003" y="570619"/>
                      <a:pt x="2211648" y="593450"/>
                      <a:pt x="2049998" y="638161"/>
                    </a:cubicBezTo>
                    <a:cubicBezTo>
                      <a:pt x="1858870" y="691433"/>
                      <a:pt x="1684859" y="780855"/>
                      <a:pt x="1519405" y="885497"/>
                    </a:cubicBezTo>
                    <a:cubicBezTo>
                      <a:pt x="1152364" y="1117612"/>
                      <a:pt x="889921" y="1441052"/>
                      <a:pt x="714958" y="1834887"/>
                    </a:cubicBezTo>
                    <a:cubicBezTo>
                      <a:pt x="648396" y="1985191"/>
                      <a:pt x="612263" y="2146911"/>
                      <a:pt x="589442" y="2309582"/>
                    </a:cubicBezTo>
                    <a:cubicBezTo>
                      <a:pt x="576129" y="2401858"/>
                      <a:pt x="568522" y="2494133"/>
                      <a:pt x="559013" y="2586408"/>
                    </a:cubicBezTo>
                    <a:cubicBezTo>
                      <a:pt x="557112" y="2607337"/>
                      <a:pt x="558063" y="2629217"/>
                      <a:pt x="528585" y="2629217"/>
                    </a:cubicBezTo>
                    <a:lnTo>
                      <a:pt x="845" y="2629217"/>
                    </a:lnTo>
                    <a:cubicBezTo>
                      <a:pt x="845" y="2566431"/>
                      <a:pt x="-1057" y="2506500"/>
                      <a:pt x="845" y="2447520"/>
                    </a:cubicBezTo>
                    <a:cubicBezTo>
                      <a:pt x="14158" y="2070808"/>
                      <a:pt x="120656" y="1719781"/>
                      <a:pt x="299422" y="1389682"/>
                    </a:cubicBezTo>
                    <a:cubicBezTo>
                      <a:pt x="423037" y="1158518"/>
                      <a:pt x="579933" y="948282"/>
                      <a:pt x="766306" y="763731"/>
                    </a:cubicBezTo>
                    <a:cubicBezTo>
                      <a:pt x="889921" y="641966"/>
                      <a:pt x="1032553" y="538275"/>
                      <a:pt x="1174235" y="438389"/>
                    </a:cubicBezTo>
                    <a:cubicBezTo>
                      <a:pt x="1448089" y="246228"/>
                      <a:pt x="1752372" y="119706"/>
                      <a:pt x="2079475" y="54067"/>
                    </a:cubicBezTo>
                    <a:cubicBezTo>
                      <a:pt x="2328607" y="3648"/>
                      <a:pt x="2580590" y="-9670"/>
                      <a:pt x="2835427" y="6502"/>
                    </a:cubicBezTo>
                    <a:cubicBezTo>
                      <a:pt x="3115938" y="23626"/>
                      <a:pt x="3380283" y="102583"/>
                      <a:pt x="3636070" y="207225"/>
                    </a:cubicBezTo>
                    <a:cubicBezTo>
                      <a:pt x="3785359" y="269059"/>
                      <a:pt x="3926090" y="354675"/>
                      <a:pt x="4064919" y="439341"/>
                    </a:cubicBezTo>
                    <a:cubicBezTo>
                      <a:pt x="4315001" y="591547"/>
                      <a:pt x="4526097" y="788465"/>
                      <a:pt x="4707716" y="1016775"/>
                    </a:cubicBezTo>
                    <a:cubicBezTo>
                      <a:pt x="4884580" y="1240329"/>
                      <a:pt x="5022458" y="1492422"/>
                      <a:pt x="5113742" y="1763540"/>
                    </a:cubicBezTo>
                    <a:cubicBezTo>
                      <a:pt x="5168894" y="1921455"/>
                      <a:pt x="5206929" y="2085077"/>
                      <a:pt x="5226898" y="2250602"/>
                    </a:cubicBezTo>
                    <a:cubicBezTo>
                      <a:pt x="5288705" y="2789034"/>
                      <a:pt x="5247817" y="2930776"/>
                      <a:pt x="5262081" y="3470159"/>
                    </a:cubicBezTo>
                    <a:cubicBezTo>
                      <a:pt x="5265884" y="3599535"/>
                      <a:pt x="5263982" y="3729862"/>
                      <a:pt x="5263982" y="3860189"/>
                    </a:cubicBezTo>
                    <a:cubicBezTo>
                      <a:pt x="5263982" y="3877313"/>
                      <a:pt x="5265884" y="3895387"/>
                      <a:pt x="5267786" y="3919170"/>
                    </a:cubicBezTo>
                    <a:close/>
                  </a:path>
                </a:pathLst>
              </a:custGeom>
              <a:gradFill>
                <a:gsLst>
                  <a:gs pos="0">
                    <a:srgbClr val="75A830"/>
                  </a:gs>
                  <a:gs pos="100000">
                    <a:srgbClr val="00A34A"/>
                  </a:gs>
                </a:gsLst>
                <a:lin ang="2700000" scaled="0"/>
              </a:gradFill>
              <a:ln>
                <a:noFill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43"/>
              <p:cNvSpPr/>
              <p:nvPr/>
            </p:nvSpPr>
            <p:spPr>
              <a:xfrm>
                <a:off x="5519373" y="4188838"/>
                <a:ext cx="1155908" cy="154121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1"/>
                    </a:solidFill>
                    <a:latin typeface="Avenir"/>
                  </a:rPr>
                  <a:t>RESOURCES</a:t>
                </a:r>
              </a:p>
            </p:txBody>
          </p:sp>
          <p:sp>
            <p:nvSpPr>
              <p:cNvPr id="479" name="Google Shape;479;p43"/>
              <p:cNvSpPr/>
              <p:nvPr/>
            </p:nvSpPr>
            <p:spPr>
              <a:xfrm rot="3747134">
                <a:off x="4072290" y="3344881"/>
                <a:ext cx="1155908" cy="154121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1"/>
                    </a:solidFill>
                    <a:latin typeface="Avenir"/>
                  </a:rPr>
                  <a:t>STANDARD WORK</a:t>
                </a:r>
              </a:p>
            </p:txBody>
          </p:sp>
          <p:sp>
            <p:nvSpPr>
              <p:cNvPr id="480" name="Google Shape;480;p43"/>
              <p:cNvSpPr/>
              <p:nvPr/>
            </p:nvSpPr>
            <p:spPr>
              <a:xfrm rot="-4764678">
                <a:off x="7053345" y="2911233"/>
                <a:ext cx="1155908" cy="154121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1"/>
                    </a:solidFill>
                    <a:latin typeface="Avenir"/>
                  </a:rPr>
                  <a:t>AUTOMATION</a:t>
                </a:r>
              </a:p>
            </p:txBody>
          </p:sp>
          <p:sp>
            <p:nvSpPr>
              <p:cNvPr id="481" name="Google Shape;481;p43"/>
              <p:cNvSpPr txBox="1"/>
              <p:nvPr/>
            </p:nvSpPr>
            <p:spPr>
              <a:xfrm flipH="1">
                <a:off x="4837921" y="34096"/>
                <a:ext cx="2629432" cy="3285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67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Compliant Clinical Documentation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43"/>
              <p:cNvSpPr txBox="1"/>
              <p:nvPr/>
            </p:nvSpPr>
            <p:spPr>
              <a:xfrm flipH="1">
                <a:off x="4210357" y="-369624"/>
                <a:ext cx="3257001" cy="3285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67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Coordinated Financial &amp; Clinical Care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43"/>
              <p:cNvSpPr txBox="1"/>
              <p:nvPr/>
            </p:nvSpPr>
            <p:spPr>
              <a:xfrm flipH="1">
                <a:off x="5721424" y="-765791"/>
                <a:ext cx="1745930" cy="3285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67" b="0" i="0" u="none" strike="noStrike" cap="none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rPr>
                  <a:t>Coordination of Care</a:t>
                </a:r>
                <a:endParaRPr sz="14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84" name="Google Shape;484;p43"/>
              <p:cNvCxnSpPr>
                <a:stCxn id="476" idx="0"/>
                <a:endCxn id="481" idx="1"/>
              </p:cNvCxnSpPr>
              <p:nvPr/>
            </p:nvCxnSpPr>
            <p:spPr>
              <a:xfrm rot="5400000" flipH="1">
                <a:off x="7334117" y="331690"/>
                <a:ext cx="477300" cy="210900"/>
              </a:xfrm>
              <a:prstGeom prst="bentConnector2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oval" w="med" len="med"/>
              </a:ln>
            </p:spPr>
          </p:cxnSp>
          <p:cxnSp>
            <p:nvCxnSpPr>
              <p:cNvPr id="485" name="Google Shape;485;p43"/>
              <p:cNvCxnSpPr>
                <a:stCxn id="476" idx="0"/>
                <a:endCxn id="482" idx="1"/>
              </p:cNvCxnSpPr>
              <p:nvPr/>
            </p:nvCxnSpPr>
            <p:spPr>
              <a:xfrm rot="5400000" flipH="1">
                <a:off x="7132217" y="129790"/>
                <a:ext cx="881100" cy="210900"/>
              </a:xfrm>
              <a:prstGeom prst="bentConnector2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oval" w="med" len="med"/>
              </a:ln>
            </p:spPr>
          </p:cxnSp>
          <p:cxnSp>
            <p:nvCxnSpPr>
              <p:cNvPr id="486" name="Google Shape;486;p43"/>
              <p:cNvCxnSpPr>
                <a:stCxn id="476" idx="0"/>
                <a:endCxn id="483" idx="1"/>
              </p:cNvCxnSpPr>
              <p:nvPr/>
            </p:nvCxnSpPr>
            <p:spPr>
              <a:xfrm rot="5400000" flipH="1">
                <a:off x="6934067" y="-68360"/>
                <a:ext cx="1277400" cy="210900"/>
              </a:xfrm>
              <a:prstGeom prst="bentConnector2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oval" w="med" len="med"/>
              </a:ln>
            </p:spPr>
          </p:cxnSp>
        </p:grpSp>
      </p:grpSp>
      <p:sp>
        <p:nvSpPr>
          <p:cNvPr id="488" name="Google Shape;488;p43"/>
          <p:cNvSpPr/>
          <p:nvPr/>
        </p:nvSpPr>
        <p:spPr>
          <a:xfrm>
            <a:off x="9406906" y="3085848"/>
            <a:ext cx="685800" cy="9144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venir"/>
              </a:rPr>
              <a:t>RESOURCES</a:t>
            </a:r>
          </a:p>
        </p:txBody>
      </p:sp>
      <p:sp>
        <p:nvSpPr>
          <p:cNvPr id="489" name="Google Shape;489;p43"/>
          <p:cNvSpPr/>
          <p:nvPr/>
        </p:nvSpPr>
        <p:spPr>
          <a:xfrm rot="-3596502">
            <a:off x="8583642" y="3545008"/>
            <a:ext cx="688325" cy="8964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venir"/>
              </a:rPr>
              <a:t>Standard Work</a:t>
            </a:r>
          </a:p>
        </p:txBody>
      </p:sp>
      <p:sp>
        <p:nvSpPr>
          <p:cNvPr id="490" name="Google Shape;490;p43"/>
          <p:cNvSpPr/>
          <p:nvPr/>
        </p:nvSpPr>
        <p:spPr>
          <a:xfrm rot="4239213">
            <a:off x="10273155" y="3661314"/>
            <a:ext cx="685800" cy="9144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venir"/>
              </a:rPr>
              <a:t>AUTOMATION</a:t>
            </a:r>
          </a:p>
        </p:txBody>
      </p:sp>
      <p:sp>
        <p:nvSpPr>
          <p:cNvPr id="491" name="Google Shape;491;p43"/>
          <p:cNvSpPr/>
          <p:nvPr/>
        </p:nvSpPr>
        <p:spPr>
          <a:xfrm>
            <a:off x="5944181" y="3766594"/>
            <a:ext cx="475488" cy="1085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262626"/>
                </a:solidFill>
                <a:latin typeface="Avenir"/>
              </a:rPr>
              <a:t>Culture</a:t>
            </a:r>
          </a:p>
        </p:txBody>
      </p:sp>
      <p:sp>
        <p:nvSpPr>
          <p:cNvPr id="492" name="Google Shape;492;p43"/>
          <p:cNvSpPr/>
          <p:nvPr/>
        </p:nvSpPr>
        <p:spPr>
          <a:xfrm rot="-3633069">
            <a:off x="5478578" y="3999597"/>
            <a:ext cx="479975" cy="1403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262626"/>
                </a:solidFill>
                <a:latin typeface="Avenir"/>
              </a:rPr>
              <a:t>People</a:t>
            </a:r>
          </a:p>
        </p:txBody>
      </p:sp>
      <p:sp>
        <p:nvSpPr>
          <p:cNvPr id="493" name="Google Shape;493;p43"/>
          <p:cNvSpPr/>
          <p:nvPr/>
        </p:nvSpPr>
        <p:spPr>
          <a:xfrm rot="3871539">
            <a:off x="6409331" y="4030961"/>
            <a:ext cx="432308" cy="10617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262626"/>
                </a:solidFill>
                <a:latin typeface="Avenir"/>
              </a:rPr>
              <a:t>Process</a:t>
            </a:r>
          </a:p>
        </p:txBody>
      </p:sp>
      <p:sp>
        <p:nvSpPr>
          <p:cNvPr id="494" name="Google Shape;494;p43"/>
          <p:cNvSpPr/>
          <p:nvPr/>
        </p:nvSpPr>
        <p:spPr>
          <a:xfrm rot="-3581110">
            <a:off x="6382313" y="4506498"/>
            <a:ext cx="475488" cy="11026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262626"/>
                </a:solidFill>
                <a:latin typeface="Avenir"/>
              </a:rPr>
              <a:t>Communication</a:t>
            </a:r>
          </a:p>
        </p:txBody>
      </p:sp>
      <p:sp>
        <p:nvSpPr>
          <p:cNvPr id="495" name="Google Shape;495;p43"/>
          <p:cNvSpPr/>
          <p:nvPr/>
        </p:nvSpPr>
        <p:spPr>
          <a:xfrm>
            <a:off x="5900856" y="4741139"/>
            <a:ext cx="475488" cy="1403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262626"/>
                </a:solidFill>
                <a:latin typeface="Avenir"/>
              </a:rPr>
              <a:t>Technology</a:t>
            </a:r>
          </a:p>
        </p:txBody>
      </p:sp>
      <p:sp>
        <p:nvSpPr>
          <p:cNvPr id="496" name="Google Shape;496;p43"/>
          <p:cNvSpPr/>
          <p:nvPr/>
        </p:nvSpPr>
        <p:spPr>
          <a:xfrm rot="3564710">
            <a:off x="5495559" y="4520204"/>
            <a:ext cx="431056" cy="929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262626"/>
                </a:solidFill>
                <a:latin typeface="Avenir"/>
              </a:rPr>
              <a:t>Metrics</a:t>
            </a:r>
          </a:p>
        </p:txBody>
      </p:sp>
      <p:sp>
        <p:nvSpPr>
          <p:cNvPr id="497" name="Google Shape;497;p43"/>
          <p:cNvSpPr/>
          <p:nvPr/>
        </p:nvSpPr>
        <p:spPr>
          <a:xfrm>
            <a:off x="9516029" y="3524387"/>
            <a:ext cx="475488" cy="1085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262626"/>
                </a:solidFill>
                <a:latin typeface="Avenir"/>
              </a:rPr>
              <a:t>Culture</a:t>
            </a:r>
          </a:p>
        </p:txBody>
      </p:sp>
      <p:sp>
        <p:nvSpPr>
          <p:cNvPr id="498" name="Google Shape;498;p43"/>
          <p:cNvSpPr/>
          <p:nvPr/>
        </p:nvSpPr>
        <p:spPr>
          <a:xfrm rot="-3633069">
            <a:off x="9050426" y="3757390"/>
            <a:ext cx="479975" cy="1403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262626"/>
                </a:solidFill>
                <a:latin typeface="Avenir"/>
              </a:rPr>
              <a:t>People</a:t>
            </a:r>
          </a:p>
        </p:txBody>
      </p:sp>
      <p:sp>
        <p:nvSpPr>
          <p:cNvPr id="499" name="Google Shape;499;p43"/>
          <p:cNvSpPr/>
          <p:nvPr/>
        </p:nvSpPr>
        <p:spPr>
          <a:xfrm rot="3871539">
            <a:off x="9981179" y="3788754"/>
            <a:ext cx="432308" cy="10617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262626"/>
                </a:solidFill>
                <a:latin typeface="Avenir"/>
              </a:rPr>
              <a:t>Process</a:t>
            </a:r>
          </a:p>
        </p:txBody>
      </p:sp>
      <p:sp>
        <p:nvSpPr>
          <p:cNvPr id="500" name="Google Shape;500;p43"/>
          <p:cNvSpPr/>
          <p:nvPr/>
        </p:nvSpPr>
        <p:spPr>
          <a:xfrm rot="-3581110">
            <a:off x="9954161" y="4264291"/>
            <a:ext cx="475488" cy="11026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262626"/>
                </a:solidFill>
                <a:latin typeface="Avenir"/>
              </a:rPr>
              <a:t>Communication</a:t>
            </a:r>
          </a:p>
        </p:txBody>
      </p:sp>
      <p:sp>
        <p:nvSpPr>
          <p:cNvPr id="501" name="Google Shape;501;p43"/>
          <p:cNvSpPr/>
          <p:nvPr/>
        </p:nvSpPr>
        <p:spPr>
          <a:xfrm>
            <a:off x="9472704" y="4498932"/>
            <a:ext cx="475488" cy="1403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262626"/>
                </a:solidFill>
                <a:latin typeface="Avenir"/>
              </a:rPr>
              <a:t>Technology</a:t>
            </a:r>
          </a:p>
        </p:txBody>
      </p:sp>
      <p:sp>
        <p:nvSpPr>
          <p:cNvPr id="502" name="Google Shape;502;p43"/>
          <p:cNvSpPr/>
          <p:nvPr/>
        </p:nvSpPr>
        <p:spPr>
          <a:xfrm rot="3564710">
            <a:off x="9067407" y="4277997"/>
            <a:ext cx="431056" cy="929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262626"/>
                </a:solidFill>
                <a:latin typeface="Avenir"/>
              </a:rPr>
              <a:t>Metrics</a:t>
            </a:r>
          </a:p>
        </p:txBody>
      </p:sp>
      <p:sp>
        <p:nvSpPr>
          <p:cNvPr id="503" name="Google Shape;503;p43"/>
          <p:cNvSpPr txBox="1"/>
          <p:nvPr/>
        </p:nvSpPr>
        <p:spPr>
          <a:xfrm>
            <a:off x="0" y="6572495"/>
            <a:ext cx="15240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HFMA</a:t>
            </a:r>
            <a:endParaRPr/>
          </a:p>
        </p:txBody>
      </p:sp>
      <p:sp>
        <p:nvSpPr>
          <p:cNvPr id="504" name="Google Shape;504;p43"/>
          <p:cNvSpPr/>
          <p:nvPr/>
        </p:nvSpPr>
        <p:spPr>
          <a:xfrm>
            <a:off x="10893879" y="3368350"/>
            <a:ext cx="313470" cy="27797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44" descr="A person standing in front of a chalkboard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44"/>
          <p:cNvSpPr txBox="1">
            <a:spLocks noGrp="1"/>
          </p:cNvSpPr>
          <p:nvPr>
            <p:ph type="title"/>
          </p:nvPr>
        </p:nvSpPr>
        <p:spPr>
          <a:xfrm>
            <a:off x="5410201" y="1407889"/>
            <a:ext cx="5936900" cy="239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</a:pPr>
            <a:r>
              <a:rPr lang="en-US" sz="3600" dirty="0"/>
              <a:t>Without a Data Driven approach revenue cycle teams are managing Denials blind</a:t>
            </a:r>
            <a:endParaRPr dirty="0"/>
          </a:p>
        </p:txBody>
      </p:sp>
      <p:sp>
        <p:nvSpPr>
          <p:cNvPr id="513" name="Google Shape;513;p44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4" name="Google Shape;514;p4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44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44"/>
          <p:cNvSpPr txBox="1"/>
          <p:nvPr/>
        </p:nvSpPr>
        <p:spPr>
          <a:xfrm>
            <a:off x="5292214" y="3804193"/>
            <a:ext cx="5937000" cy="19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rmAutofit/>
          </a:bodyPr>
          <a:lstStyle/>
          <a:p>
            <a:pPr marL="18415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B5000"/>
              </a:buClr>
              <a:buSzPts val="2016"/>
              <a:buFont typeface="Arial"/>
              <a:buNone/>
            </a:pPr>
            <a:r>
              <a:rPr lang="en-US" sz="2020" b="1" dirty="0">
                <a:solidFill>
                  <a:srgbClr val="FB5000"/>
                </a:solidFill>
                <a:latin typeface="Avenir"/>
                <a:ea typeface="Avenir"/>
                <a:cs typeface="Avenir"/>
                <a:sym typeface="Avenir"/>
              </a:rPr>
              <a:t>Lower Yield</a:t>
            </a:r>
            <a:endParaRPr sz="480" dirty="0"/>
          </a:p>
          <a:p>
            <a:pPr marL="184150" marR="0" lvl="0" indent="0" algn="ctr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FB5000"/>
              </a:buClr>
              <a:buSzPts val="2016"/>
              <a:buFont typeface="Arial"/>
              <a:buNone/>
            </a:pPr>
            <a:r>
              <a:rPr lang="en-US" sz="2020" b="1" i="0" u="none" strike="noStrike" cap="none" dirty="0">
                <a:solidFill>
                  <a:srgbClr val="FB5000"/>
                </a:solidFill>
                <a:latin typeface="Avenir"/>
                <a:ea typeface="Avenir"/>
                <a:cs typeface="Avenir"/>
                <a:sym typeface="Avenir"/>
              </a:rPr>
              <a:t>Missed Cash Opportunities</a:t>
            </a:r>
          </a:p>
          <a:p>
            <a:pPr marL="184150" marR="0" lvl="0" indent="0" algn="ctr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FB5000"/>
              </a:buClr>
              <a:buSzPts val="2016"/>
              <a:buFont typeface="Arial"/>
              <a:buNone/>
            </a:pPr>
            <a:r>
              <a:rPr lang="en-US" sz="2020" b="1" dirty="0">
                <a:solidFill>
                  <a:srgbClr val="FB5000"/>
                </a:solidFill>
                <a:latin typeface="Avenir"/>
                <a:ea typeface="Avenir"/>
                <a:cs typeface="Avenir"/>
                <a:sym typeface="Avenir"/>
              </a:rPr>
              <a:t>Increased AR Days</a:t>
            </a:r>
            <a:endParaRPr sz="2020" b="1" i="0" u="none" strike="noStrike" cap="none" dirty="0">
              <a:solidFill>
                <a:srgbClr val="FB5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84150" marR="0" lvl="0" indent="0" algn="ctr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FB5000"/>
              </a:buClr>
              <a:buSzPts val="2016"/>
              <a:buFont typeface="Arial"/>
              <a:buNone/>
            </a:pPr>
            <a:r>
              <a:rPr lang="en-US" sz="2020" b="1" i="0" u="none" strike="noStrike" cap="none" dirty="0">
                <a:solidFill>
                  <a:srgbClr val="FB5000"/>
                </a:solidFill>
                <a:latin typeface="Avenir"/>
                <a:ea typeface="Avenir"/>
                <a:cs typeface="Avenir"/>
                <a:sym typeface="Avenir"/>
              </a:rPr>
              <a:t>Wasted Labor and Processing Costs</a:t>
            </a:r>
            <a:endParaRPr sz="480" dirty="0"/>
          </a:p>
          <a:p>
            <a:pPr marL="184150" marR="0" lvl="0" indent="0" algn="ctr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FB5000"/>
              </a:buClr>
              <a:buSzPts val="2016"/>
              <a:buFont typeface="Arial"/>
              <a:buNone/>
            </a:pPr>
            <a:r>
              <a:rPr lang="en-US" sz="2020" b="1" i="0" u="none" strike="noStrike" cap="none" dirty="0">
                <a:solidFill>
                  <a:srgbClr val="FB5000"/>
                </a:solidFill>
                <a:latin typeface="Avenir"/>
                <a:ea typeface="Avenir"/>
                <a:cs typeface="Avenir"/>
                <a:sym typeface="Avenir"/>
              </a:rPr>
              <a:t>Poor Patient Financial Experience</a:t>
            </a:r>
            <a:endParaRPr sz="480" dirty="0"/>
          </a:p>
          <a:p>
            <a:pPr marL="184150" marR="0" lvl="0" indent="0" algn="ctr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FB5000"/>
              </a:buClr>
              <a:buSzPts val="2016"/>
              <a:buFont typeface="Arial"/>
              <a:buNone/>
            </a:pPr>
            <a:r>
              <a:rPr lang="en-US" sz="2020" b="1" i="0" u="none" strike="noStrike" cap="none" dirty="0">
                <a:solidFill>
                  <a:srgbClr val="FB5000"/>
                </a:solidFill>
                <a:latin typeface="Avenir"/>
                <a:ea typeface="Avenir"/>
                <a:cs typeface="Avenir"/>
                <a:sym typeface="Avenir"/>
              </a:rPr>
              <a:t>Reputational Harm</a:t>
            </a:r>
            <a:endParaRPr sz="2020" b="1" i="0" u="none" strike="noStrike" cap="none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45" descr="Background pattern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"/>
          <a:stretch/>
        </p:blipFill>
        <p:spPr>
          <a:xfrm>
            <a:off x="-18854" y="-11430"/>
            <a:ext cx="12280958" cy="6805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4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071" y="1159054"/>
            <a:ext cx="2804866" cy="5205753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45"/>
          <p:cNvSpPr/>
          <p:nvPr/>
        </p:nvSpPr>
        <p:spPr>
          <a:xfrm>
            <a:off x="520071" y="1159055"/>
            <a:ext cx="2827690" cy="5205752"/>
          </a:xfrm>
          <a:prstGeom prst="rect">
            <a:avLst/>
          </a:prstGeom>
          <a:solidFill>
            <a:schemeClr val="dk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5" name="Google Shape;525;p45"/>
          <p:cNvGrpSpPr/>
          <p:nvPr/>
        </p:nvGrpSpPr>
        <p:grpSpPr>
          <a:xfrm>
            <a:off x="8986338" y="1146422"/>
            <a:ext cx="2785286" cy="5218385"/>
            <a:chOff x="8137222" y="0"/>
            <a:chExt cx="4054779" cy="6776720"/>
          </a:xfrm>
        </p:grpSpPr>
        <p:pic>
          <p:nvPicPr>
            <p:cNvPr id="526" name="Google Shape;526;p45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43240" y="0"/>
              <a:ext cx="4048760" cy="6776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7" name="Google Shape;527;p45"/>
            <p:cNvSpPr/>
            <p:nvPr/>
          </p:nvSpPr>
          <p:spPr>
            <a:xfrm>
              <a:off x="8137222" y="0"/>
              <a:ext cx="4054779" cy="6776720"/>
            </a:xfrm>
            <a:prstGeom prst="rect">
              <a:avLst/>
            </a:prstGeom>
            <a:solidFill>
              <a:schemeClr val="dk1">
                <a:alpha val="7882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8" name="Google Shape;528;p45"/>
          <p:cNvSpPr/>
          <p:nvPr/>
        </p:nvSpPr>
        <p:spPr>
          <a:xfrm>
            <a:off x="8990472" y="3287645"/>
            <a:ext cx="2778535" cy="815617"/>
          </a:xfrm>
          <a:prstGeom prst="rect">
            <a:avLst/>
          </a:prstGeom>
          <a:solidFill>
            <a:srgbClr val="FB5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9" name="Google Shape;529;p45"/>
          <p:cNvGrpSpPr/>
          <p:nvPr/>
        </p:nvGrpSpPr>
        <p:grpSpPr>
          <a:xfrm>
            <a:off x="6168357" y="1146422"/>
            <a:ext cx="2791620" cy="5218385"/>
            <a:chOff x="4079240" y="0"/>
            <a:chExt cx="4064000" cy="6776720"/>
          </a:xfrm>
        </p:grpSpPr>
        <p:pic>
          <p:nvPicPr>
            <p:cNvPr id="530" name="Google Shape;530;p45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80510" y="0"/>
              <a:ext cx="4062730" cy="6776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1" name="Google Shape;531;p45"/>
            <p:cNvSpPr/>
            <p:nvPr/>
          </p:nvSpPr>
          <p:spPr>
            <a:xfrm>
              <a:off x="4079240" y="0"/>
              <a:ext cx="4064000" cy="6776720"/>
            </a:xfrm>
            <a:prstGeom prst="rect">
              <a:avLst/>
            </a:prstGeom>
            <a:solidFill>
              <a:schemeClr val="dk1">
                <a:alpha val="4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2" name="Google Shape;532;p45"/>
          <p:cNvSpPr/>
          <p:nvPr/>
        </p:nvSpPr>
        <p:spPr>
          <a:xfrm>
            <a:off x="6168358" y="3287645"/>
            <a:ext cx="2790748" cy="815617"/>
          </a:xfrm>
          <a:prstGeom prst="rect">
            <a:avLst/>
          </a:prstGeom>
          <a:solidFill>
            <a:srgbClr val="FB5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3" name="Google Shape;533;p45"/>
          <p:cNvGrpSpPr/>
          <p:nvPr/>
        </p:nvGrpSpPr>
        <p:grpSpPr>
          <a:xfrm>
            <a:off x="3343399" y="1146422"/>
            <a:ext cx="2797726" cy="5218385"/>
            <a:chOff x="1" y="0"/>
            <a:chExt cx="4072889" cy="6776720"/>
          </a:xfrm>
        </p:grpSpPr>
        <p:pic>
          <p:nvPicPr>
            <p:cNvPr id="534" name="Google Shape;534;p45" descr="A screen shot of a computer&#10;&#10;Description automatically generated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0" y="0"/>
              <a:ext cx="4064000" cy="6776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5" name="Google Shape;535;p45"/>
            <p:cNvSpPr/>
            <p:nvPr/>
          </p:nvSpPr>
          <p:spPr>
            <a:xfrm>
              <a:off x="1" y="0"/>
              <a:ext cx="4072889" cy="6776720"/>
            </a:xfrm>
            <a:prstGeom prst="rect">
              <a:avLst/>
            </a:prstGeom>
            <a:solidFill>
              <a:schemeClr val="dk1">
                <a:alpha val="4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6" name="Google Shape;536;p45"/>
          <p:cNvSpPr/>
          <p:nvPr/>
        </p:nvSpPr>
        <p:spPr>
          <a:xfrm>
            <a:off x="3343398" y="3287645"/>
            <a:ext cx="2796855" cy="815617"/>
          </a:xfrm>
          <a:prstGeom prst="rect">
            <a:avLst/>
          </a:prstGeom>
          <a:solidFill>
            <a:srgbClr val="FB5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45"/>
          <p:cNvSpPr txBox="1"/>
          <p:nvPr/>
        </p:nvSpPr>
        <p:spPr>
          <a:xfrm>
            <a:off x="-44400" y="89263"/>
            <a:ext cx="1228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The Analytics Backbone for </a:t>
            </a:r>
            <a:r>
              <a:rPr lang="en-US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improved</a:t>
            </a:r>
            <a:r>
              <a:rPr lang="en-US" sz="24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Denials</a:t>
            </a:r>
            <a:r>
              <a:rPr lang="en-US" sz="24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Performance Management</a:t>
            </a:r>
            <a:endParaRPr/>
          </a:p>
        </p:txBody>
      </p:sp>
      <p:sp>
        <p:nvSpPr>
          <p:cNvPr id="538" name="Google Shape;538;p45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9" name="Google Shape;539;p45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45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45"/>
          <p:cNvSpPr txBox="1"/>
          <p:nvPr/>
        </p:nvSpPr>
        <p:spPr>
          <a:xfrm>
            <a:off x="5049625" y="801279"/>
            <a:ext cx="20927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RCM DATA LAKE</a:t>
            </a:r>
            <a:endParaRPr/>
          </a:p>
        </p:txBody>
      </p:sp>
      <p:sp>
        <p:nvSpPr>
          <p:cNvPr id="542" name="Google Shape;542;p45"/>
          <p:cNvSpPr txBox="1"/>
          <p:nvPr/>
        </p:nvSpPr>
        <p:spPr>
          <a:xfrm>
            <a:off x="3410179" y="3353609"/>
            <a:ext cx="264842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ANALYSIS</a:t>
            </a:r>
            <a:endParaRPr sz="11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3" name="Google Shape;543;p45"/>
          <p:cNvSpPr txBox="1"/>
          <p:nvPr/>
        </p:nvSpPr>
        <p:spPr>
          <a:xfrm>
            <a:off x="3410179" y="3522088"/>
            <a:ext cx="2648424" cy="37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Advanced Analytics</a:t>
            </a:r>
            <a:endParaRPr sz="12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4" name="Google Shape;544;p45"/>
          <p:cNvSpPr txBox="1"/>
          <p:nvPr/>
        </p:nvSpPr>
        <p:spPr>
          <a:xfrm>
            <a:off x="6242589" y="3353609"/>
            <a:ext cx="264842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ACTION</a:t>
            </a:r>
            <a:endParaRPr sz="11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5" name="Google Shape;545;p45"/>
          <p:cNvSpPr txBox="1"/>
          <p:nvPr/>
        </p:nvSpPr>
        <p:spPr>
          <a:xfrm>
            <a:off x="6242589" y="3522088"/>
            <a:ext cx="2648424" cy="37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Intelligent Workflow</a:t>
            </a:r>
            <a:endParaRPr sz="12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6" name="Google Shape;546;p45"/>
          <p:cNvSpPr txBox="1"/>
          <p:nvPr/>
        </p:nvSpPr>
        <p:spPr>
          <a:xfrm>
            <a:off x="9052697" y="3353609"/>
            <a:ext cx="264842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AUTOMATION</a:t>
            </a:r>
            <a:endParaRPr sz="11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7" name="Google Shape;547;p45"/>
          <p:cNvSpPr txBox="1"/>
          <p:nvPr/>
        </p:nvSpPr>
        <p:spPr>
          <a:xfrm>
            <a:off x="8986934" y="3522088"/>
            <a:ext cx="2779950" cy="37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Cognitive Automation</a:t>
            </a:r>
            <a:endParaRPr sz="12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8" name="Google Shape;548;p45"/>
          <p:cNvSpPr/>
          <p:nvPr/>
        </p:nvSpPr>
        <p:spPr>
          <a:xfrm>
            <a:off x="524544" y="3287645"/>
            <a:ext cx="2796855" cy="815617"/>
          </a:xfrm>
          <a:prstGeom prst="rect">
            <a:avLst/>
          </a:prstGeom>
          <a:solidFill>
            <a:srgbClr val="FB5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45"/>
          <p:cNvSpPr txBox="1"/>
          <p:nvPr/>
        </p:nvSpPr>
        <p:spPr>
          <a:xfrm>
            <a:off x="594819" y="3368582"/>
            <a:ext cx="264842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AGGREGATION</a:t>
            </a:r>
            <a:endParaRPr sz="11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50" name="Google Shape;550;p45"/>
          <p:cNvSpPr txBox="1"/>
          <p:nvPr/>
        </p:nvSpPr>
        <p:spPr>
          <a:xfrm>
            <a:off x="594819" y="3537061"/>
            <a:ext cx="2648424" cy="37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Smart Data Curation</a:t>
            </a:r>
            <a:endParaRPr sz="12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51" name="Google Shape;551;p45"/>
          <p:cNvSpPr/>
          <p:nvPr/>
        </p:nvSpPr>
        <p:spPr>
          <a:xfrm>
            <a:off x="128920" y="929079"/>
            <a:ext cx="11903246" cy="5578359"/>
          </a:xfrm>
          <a:custGeom>
            <a:avLst/>
            <a:gdLst/>
            <a:ahLst/>
            <a:cxnLst/>
            <a:rect l="l" t="t" r="r" b="b"/>
            <a:pathLst>
              <a:path w="9954706" h="5674936" extrusionOk="0">
                <a:moveTo>
                  <a:pt x="5995448" y="9426"/>
                </a:moveTo>
                <a:lnTo>
                  <a:pt x="9954706" y="0"/>
                </a:lnTo>
                <a:lnTo>
                  <a:pt x="9954706" y="5674936"/>
                </a:lnTo>
                <a:lnTo>
                  <a:pt x="0" y="5674936"/>
                </a:lnTo>
                <a:lnTo>
                  <a:pt x="0" y="18854"/>
                </a:lnTo>
                <a:lnTo>
                  <a:pt x="3949831" y="18854"/>
                </a:lnTo>
              </a:path>
            </a:pathLst>
          </a:custGeom>
          <a:noFill/>
          <a:ln w="19050" cap="flat" cmpd="sng">
            <a:solidFill>
              <a:srgbClr val="FB5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2" name="Google Shape;552;p45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1452" y="6481942"/>
            <a:ext cx="2832100" cy="36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46" descr="A picture containing engineering drawing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" y="-1"/>
            <a:ext cx="121859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46"/>
          <p:cNvSpPr txBox="1">
            <a:spLocks noGrp="1"/>
          </p:cNvSpPr>
          <p:nvPr>
            <p:ph type="title"/>
          </p:nvPr>
        </p:nvSpPr>
        <p:spPr>
          <a:xfrm>
            <a:off x="6150" y="3044850"/>
            <a:ext cx="12186000" cy="1264500"/>
          </a:xfrm>
          <a:prstGeom prst="rect">
            <a:avLst/>
          </a:prstGeom>
          <a:solidFill>
            <a:schemeClr val="dk1">
              <a:alpha val="67058"/>
            </a:schemeClr>
          </a:solidFill>
          <a:ln>
            <a:noFill/>
          </a:ln>
        </p:spPr>
        <p:txBody>
          <a:bodyPr spcFirstLastPara="1" wrap="square" lIns="91425" tIns="182875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</a:pPr>
            <a:r>
              <a:rPr lang="en-US" sz="4400">
                <a:solidFill>
                  <a:schemeClr val="lt1"/>
                </a:solidFill>
              </a:rPr>
              <a:t>The Longitudinal Patient Financial Record</a:t>
            </a:r>
            <a:endParaRPr/>
          </a:p>
        </p:txBody>
      </p:sp>
      <p:sp>
        <p:nvSpPr>
          <p:cNvPr id="561" name="Google Shape;561;p46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46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3" name="Google Shape;563;p4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46"/>
          <p:cNvSpPr/>
          <p:nvPr/>
        </p:nvSpPr>
        <p:spPr>
          <a:xfrm>
            <a:off x="4700694" y="2229145"/>
            <a:ext cx="2796900" cy="815700"/>
          </a:xfrm>
          <a:prstGeom prst="rect">
            <a:avLst/>
          </a:prstGeom>
          <a:solidFill>
            <a:srgbClr val="FB5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46"/>
          <p:cNvSpPr txBox="1"/>
          <p:nvPr/>
        </p:nvSpPr>
        <p:spPr>
          <a:xfrm>
            <a:off x="4770969" y="2310082"/>
            <a:ext cx="26484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AGGREGATION</a:t>
            </a:r>
            <a:endParaRPr sz="11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66" name="Google Shape;566;p46"/>
          <p:cNvSpPr txBox="1"/>
          <p:nvPr/>
        </p:nvSpPr>
        <p:spPr>
          <a:xfrm>
            <a:off x="4770969" y="2478561"/>
            <a:ext cx="264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Smart Data Curation</a:t>
            </a:r>
            <a:endParaRPr sz="12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8"/>
          <p:cNvSpPr txBox="1"/>
          <p:nvPr/>
        </p:nvSpPr>
        <p:spPr>
          <a:xfrm>
            <a:off x="4517467" y="1572767"/>
            <a:ext cx="2047035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2D3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CFD2D3"/>
                </a:solidFill>
                <a:latin typeface="Avenir"/>
                <a:ea typeface="Avenir"/>
                <a:cs typeface="Avenir"/>
                <a:sym typeface="Avenir"/>
              </a:rPr>
              <a:t>IMBEDDED INTELLIGENCE</a:t>
            </a:r>
            <a:endParaRPr sz="1200" b="0" i="0" u="none" strike="noStrike" cap="none" dirty="0">
              <a:solidFill>
                <a:srgbClr val="CFD2D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91" name="Google Shape;591;p48"/>
          <p:cNvSpPr/>
          <p:nvPr/>
        </p:nvSpPr>
        <p:spPr>
          <a:xfrm>
            <a:off x="5014698" y="2020126"/>
            <a:ext cx="1017607" cy="1017607"/>
          </a:xfrm>
          <a:prstGeom prst="ellipse">
            <a:avLst/>
          </a:prstGeom>
          <a:solidFill>
            <a:srgbClr val="EDEFF0"/>
          </a:solidFill>
          <a:ln w="15875" cap="flat" cmpd="sng">
            <a:solidFill>
              <a:srgbClr val="A0A9A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92" name="Google Shape;592;p48"/>
          <p:cNvSpPr/>
          <p:nvPr/>
        </p:nvSpPr>
        <p:spPr>
          <a:xfrm>
            <a:off x="5137907" y="3311070"/>
            <a:ext cx="1426595" cy="355056"/>
          </a:xfrm>
          <a:prstGeom prst="roundRect">
            <a:avLst>
              <a:gd name="adj" fmla="val 15268"/>
            </a:avLst>
          </a:prstGeom>
          <a:gradFill>
            <a:gsLst>
              <a:gs pos="0">
                <a:srgbClr val="62A645"/>
              </a:gs>
              <a:gs pos="621">
                <a:srgbClr val="62A645"/>
              </a:gs>
              <a:gs pos="99695">
                <a:srgbClr val="59C340"/>
              </a:gs>
              <a:gs pos="100000">
                <a:srgbClr val="59C340"/>
              </a:gs>
            </a:gsLst>
            <a:lin ang="2700000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Root Cause</a:t>
            </a:r>
            <a:endParaRPr sz="12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93" name="Google Shape;593;p48"/>
          <p:cNvSpPr/>
          <p:nvPr/>
        </p:nvSpPr>
        <p:spPr>
          <a:xfrm>
            <a:off x="5137907" y="3772950"/>
            <a:ext cx="1426595" cy="355057"/>
          </a:xfrm>
          <a:prstGeom prst="roundRect">
            <a:avLst>
              <a:gd name="adj" fmla="val 15268"/>
            </a:avLst>
          </a:prstGeom>
          <a:gradFill>
            <a:gsLst>
              <a:gs pos="0">
                <a:srgbClr val="62A645"/>
              </a:gs>
              <a:gs pos="621">
                <a:srgbClr val="62A645"/>
              </a:gs>
              <a:gs pos="99695">
                <a:srgbClr val="59C340"/>
              </a:gs>
              <a:gs pos="100000">
                <a:srgbClr val="59C340"/>
              </a:gs>
            </a:gsLst>
            <a:lin ang="2700000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Complexity</a:t>
            </a:r>
            <a:endParaRPr sz="12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94" name="Google Shape;594;p48"/>
          <p:cNvSpPr/>
          <p:nvPr/>
        </p:nvSpPr>
        <p:spPr>
          <a:xfrm>
            <a:off x="5137907" y="4234831"/>
            <a:ext cx="1426595" cy="355056"/>
          </a:xfrm>
          <a:prstGeom prst="roundRect">
            <a:avLst>
              <a:gd name="adj" fmla="val 15268"/>
            </a:avLst>
          </a:prstGeom>
          <a:gradFill>
            <a:gsLst>
              <a:gs pos="0">
                <a:srgbClr val="62A645"/>
              </a:gs>
              <a:gs pos="621">
                <a:srgbClr val="62A645"/>
              </a:gs>
              <a:gs pos="99695">
                <a:srgbClr val="59C340"/>
              </a:gs>
              <a:gs pos="100000">
                <a:srgbClr val="59C340"/>
              </a:gs>
            </a:gsLst>
            <a:lin ang="2700000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Owner</a:t>
            </a:r>
            <a:endParaRPr sz="12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95" name="Google Shape;595;p48"/>
          <p:cNvSpPr/>
          <p:nvPr/>
        </p:nvSpPr>
        <p:spPr>
          <a:xfrm>
            <a:off x="5137907" y="4696711"/>
            <a:ext cx="1426595" cy="355057"/>
          </a:xfrm>
          <a:prstGeom prst="roundRect">
            <a:avLst>
              <a:gd name="adj" fmla="val 15268"/>
            </a:avLst>
          </a:prstGeom>
          <a:gradFill>
            <a:gsLst>
              <a:gs pos="0">
                <a:srgbClr val="62A645"/>
              </a:gs>
              <a:gs pos="621">
                <a:srgbClr val="62A645"/>
              </a:gs>
              <a:gs pos="99695">
                <a:srgbClr val="59C340"/>
              </a:gs>
              <a:gs pos="100000">
                <a:srgbClr val="59C340"/>
              </a:gs>
            </a:gsLst>
            <a:lin ang="2700000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Opportunity %</a:t>
            </a:r>
            <a:endParaRPr sz="12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96" name="Google Shape;596;p48"/>
          <p:cNvSpPr/>
          <p:nvPr/>
        </p:nvSpPr>
        <p:spPr>
          <a:xfrm>
            <a:off x="5137907" y="5158591"/>
            <a:ext cx="1426595" cy="355056"/>
          </a:xfrm>
          <a:prstGeom prst="roundRect">
            <a:avLst>
              <a:gd name="adj" fmla="val 15268"/>
            </a:avLst>
          </a:prstGeom>
          <a:gradFill>
            <a:gsLst>
              <a:gs pos="0">
                <a:srgbClr val="62A645"/>
              </a:gs>
              <a:gs pos="621">
                <a:srgbClr val="62A645"/>
              </a:gs>
              <a:gs pos="99695">
                <a:srgbClr val="59C340"/>
              </a:gs>
              <a:gs pos="100000">
                <a:srgbClr val="59C340"/>
              </a:gs>
            </a:gsLst>
            <a:lin ang="2700000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Category</a:t>
            </a:r>
            <a:endParaRPr sz="12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97" name="Google Shape;597;p48"/>
          <p:cNvSpPr/>
          <p:nvPr/>
        </p:nvSpPr>
        <p:spPr>
          <a:xfrm>
            <a:off x="4894118" y="2821392"/>
            <a:ext cx="160079" cy="160079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62A64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598" name="Google Shape;598;p48"/>
          <p:cNvCxnSpPr/>
          <p:nvPr/>
        </p:nvCxnSpPr>
        <p:spPr>
          <a:xfrm>
            <a:off x="4974100" y="4878595"/>
            <a:ext cx="174321" cy="0"/>
          </a:xfrm>
          <a:prstGeom prst="straightConnector1">
            <a:avLst/>
          </a:prstGeom>
          <a:noFill/>
          <a:ln w="38100" cap="flat" cmpd="sng">
            <a:solidFill>
              <a:srgbClr val="62A645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599" name="Google Shape;599;p48"/>
          <p:cNvCxnSpPr/>
          <p:nvPr/>
        </p:nvCxnSpPr>
        <p:spPr>
          <a:xfrm>
            <a:off x="4974100" y="4417118"/>
            <a:ext cx="174321" cy="0"/>
          </a:xfrm>
          <a:prstGeom prst="straightConnector1">
            <a:avLst/>
          </a:prstGeom>
          <a:noFill/>
          <a:ln w="38100" cap="flat" cmpd="sng">
            <a:solidFill>
              <a:srgbClr val="62A645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600" name="Google Shape;600;p48"/>
          <p:cNvCxnSpPr/>
          <p:nvPr/>
        </p:nvCxnSpPr>
        <p:spPr>
          <a:xfrm>
            <a:off x="4974100" y="3955642"/>
            <a:ext cx="174321" cy="0"/>
          </a:xfrm>
          <a:prstGeom prst="straightConnector1">
            <a:avLst/>
          </a:prstGeom>
          <a:noFill/>
          <a:ln w="38100" cap="flat" cmpd="sng">
            <a:solidFill>
              <a:srgbClr val="62A645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601" name="Google Shape;601;p48"/>
          <p:cNvCxnSpPr/>
          <p:nvPr/>
        </p:nvCxnSpPr>
        <p:spPr>
          <a:xfrm>
            <a:off x="4974100" y="3494166"/>
            <a:ext cx="174321" cy="0"/>
          </a:xfrm>
          <a:prstGeom prst="straightConnector1">
            <a:avLst/>
          </a:prstGeom>
          <a:noFill/>
          <a:ln w="38100" cap="flat" cmpd="sng">
            <a:solidFill>
              <a:srgbClr val="62A645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02" name="Google Shape;602;p48"/>
          <p:cNvSpPr txBox="1"/>
          <p:nvPr/>
        </p:nvSpPr>
        <p:spPr>
          <a:xfrm>
            <a:off x="1343724" y="1572700"/>
            <a:ext cx="27597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2D3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CFD2D3"/>
                </a:solidFill>
                <a:latin typeface="Avenir"/>
                <a:ea typeface="Avenir"/>
                <a:cs typeface="Avenir"/>
                <a:sym typeface="Avenir"/>
              </a:rPr>
              <a:t>DATA SOURCES</a:t>
            </a:r>
            <a:endParaRPr sz="1200" b="0" i="0" u="none" strike="noStrike" cap="none" dirty="0">
              <a:solidFill>
                <a:srgbClr val="CFD2D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03" name="Google Shape;603;p48"/>
          <p:cNvSpPr/>
          <p:nvPr/>
        </p:nvSpPr>
        <p:spPr>
          <a:xfrm>
            <a:off x="1343728" y="2960778"/>
            <a:ext cx="2759690" cy="416405"/>
          </a:xfrm>
          <a:prstGeom prst="roundRect">
            <a:avLst>
              <a:gd name="adj" fmla="val 14942"/>
            </a:avLst>
          </a:prstGeom>
          <a:gradFill>
            <a:gsLst>
              <a:gs pos="0">
                <a:srgbClr val="27A2CA"/>
              </a:gs>
              <a:gs pos="100000">
                <a:srgbClr val="00B3E5"/>
              </a:gs>
            </a:gsLst>
            <a:lin ang="2700000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Charges</a:t>
            </a: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04" name="Google Shape;604;p48"/>
          <p:cNvSpPr/>
          <p:nvPr/>
        </p:nvSpPr>
        <p:spPr>
          <a:xfrm>
            <a:off x="1343728" y="2020126"/>
            <a:ext cx="2759690" cy="416405"/>
          </a:xfrm>
          <a:prstGeom prst="roundRect">
            <a:avLst>
              <a:gd name="adj" fmla="val 14942"/>
            </a:avLst>
          </a:prstGeom>
          <a:gradFill>
            <a:gsLst>
              <a:gs pos="0">
                <a:srgbClr val="27A2CA"/>
              </a:gs>
              <a:gs pos="100000">
                <a:srgbClr val="00B3E5"/>
              </a:gs>
            </a:gsLst>
            <a:lin ang="2700000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ATB</a:t>
            </a: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05" name="Google Shape;605;p48"/>
          <p:cNvSpPr/>
          <p:nvPr/>
        </p:nvSpPr>
        <p:spPr>
          <a:xfrm>
            <a:off x="6462324" y="1703080"/>
            <a:ext cx="1662395" cy="1802146"/>
          </a:xfrm>
          <a:custGeom>
            <a:avLst/>
            <a:gdLst/>
            <a:ahLst/>
            <a:cxnLst/>
            <a:rect l="l" t="t" r="r" b="b"/>
            <a:pathLst>
              <a:path w="1635512" h="1865970" extrusionOk="0">
                <a:moveTo>
                  <a:pt x="1590907" y="1865970"/>
                </a:moveTo>
                <a:lnTo>
                  <a:pt x="0" y="914400"/>
                </a:lnTo>
                <a:lnTo>
                  <a:pt x="1635512" y="0"/>
                </a:lnTo>
              </a:path>
            </a:pathLst>
          </a:custGeom>
          <a:noFill/>
          <a:ln w="25400" cap="flat" cmpd="sng">
            <a:solidFill>
              <a:srgbClr val="D0D2D3"/>
            </a:solidFill>
            <a:prstDash val="solid"/>
            <a:miter lim="800000"/>
            <a:headEnd type="triangle" w="med" len="med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48"/>
          <p:cNvSpPr/>
          <p:nvPr/>
        </p:nvSpPr>
        <p:spPr>
          <a:xfrm>
            <a:off x="6462324" y="2039860"/>
            <a:ext cx="1662395" cy="1802146"/>
          </a:xfrm>
          <a:custGeom>
            <a:avLst/>
            <a:gdLst/>
            <a:ahLst/>
            <a:cxnLst/>
            <a:rect l="l" t="t" r="r" b="b"/>
            <a:pathLst>
              <a:path w="1635512" h="1865970" extrusionOk="0">
                <a:moveTo>
                  <a:pt x="1590907" y="1865970"/>
                </a:moveTo>
                <a:lnTo>
                  <a:pt x="0" y="914400"/>
                </a:lnTo>
                <a:lnTo>
                  <a:pt x="1635512" y="0"/>
                </a:lnTo>
              </a:path>
            </a:pathLst>
          </a:custGeom>
          <a:noFill/>
          <a:ln w="25400" cap="flat" cmpd="sng">
            <a:solidFill>
              <a:srgbClr val="D0D2D3"/>
            </a:solidFill>
            <a:prstDash val="solid"/>
            <a:miter lim="800000"/>
            <a:headEnd type="triangle" w="med" len="med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48"/>
          <p:cNvSpPr/>
          <p:nvPr/>
        </p:nvSpPr>
        <p:spPr>
          <a:xfrm>
            <a:off x="6462324" y="1366299"/>
            <a:ext cx="1662395" cy="1802146"/>
          </a:xfrm>
          <a:custGeom>
            <a:avLst/>
            <a:gdLst/>
            <a:ahLst/>
            <a:cxnLst/>
            <a:rect l="l" t="t" r="r" b="b"/>
            <a:pathLst>
              <a:path w="1635512" h="1865970" extrusionOk="0">
                <a:moveTo>
                  <a:pt x="1590907" y="1865970"/>
                </a:moveTo>
                <a:lnTo>
                  <a:pt x="0" y="914400"/>
                </a:lnTo>
                <a:lnTo>
                  <a:pt x="1635512" y="0"/>
                </a:lnTo>
              </a:path>
            </a:pathLst>
          </a:custGeom>
          <a:noFill/>
          <a:ln w="25400" cap="flat" cmpd="sng">
            <a:solidFill>
              <a:srgbClr val="D0D2D3"/>
            </a:solidFill>
            <a:prstDash val="solid"/>
            <a:miter lim="800000"/>
            <a:headEnd type="triangle" w="med" len="med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8" name="Google Shape;608;p48"/>
          <p:cNvCxnSpPr>
            <a:stCxn id="597" idx="4"/>
            <a:endCxn id="596" idx="1"/>
          </p:cNvCxnSpPr>
          <p:nvPr/>
        </p:nvCxnSpPr>
        <p:spPr>
          <a:xfrm rot="-5400000" flipH="1">
            <a:off x="3878708" y="4076921"/>
            <a:ext cx="2354700" cy="163800"/>
          </a:xfrm>
          <a:prstGeom prst="bentConnector2">
            <a:avLst/>
          </a:prstGeom>
          <a:noFill/>
          <a:ln w="38100" cap="flat" cmpd="sng">
            <a:solidFill>
              <a:srgbClr val="62A645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609" name="Google Shape;609;p48"/>
          <p:cNvCxnSpPr/>
          <p:nvPr/>
        </p:nvCxnSpPr>
        <p:spPr>
          <a:xfrm>
            <a:off x="4342684" y="2532225"/>
            <a:ext cx="411151" cy="0"/>
          </a:xfrm>
          <a:prstGeom prst="straightConnector1">
            <a:avLst/>
          </a:prstGeom>
          <a:noFill/>
          <a:ln w="25400" cap="flat" cmpd="sng">
            <a:solidFill>
              <a:srgbClr val="D0D2D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10" name="Google Shape;610;p48"/>
          <p:cNvSpPr/>
          <p:nvPr/>
        </p:nvSpPr>
        <p:spPr>
          <a:xfrm>
            <a:off x="1343728" y="2490796"/>
            <a:ext cx="2759690" cy="416405"/>
          </a:xfrm>
          <a:prstGeom prst="roundRect">
            <a:avLst>
              <a:gd name="adj" fmla="val 14942"/>
            </a:avLst>
          </a:prstGeom>
          <a:gradFill>
            <a:gsLst>
              <a:gs pos="0">
                <a:srgbClr val="27A2CA"/>
              </a:gs>
              <a:gs pos="100000">
                <a:srgbClr val="00B3E5"/>
              </a:gs>
            </a:gsLst>
            <a:lin ang="2700000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Txns</a:t>
            </a: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11" name="Google Shape;611;p48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2" name="Google Shape;612;p4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48"/>
          <p:cNvSpPr/>
          <p:nvPr/>
        </p:nvSpPr>
        <p:spPr>
          <a:xfrm>
            <a:off x="1342964" y="3426595"/>
            <a:ext cx="2759690" cy="416405"/>
          </a:xfrm>
          <a:prstGeom prst="roundRect">
            <a:avLst>
              <a:gd name="adj" fmla="val 14942"/>
            </a:avLst>
          </a:prstGeom>
          <a:gradFill>
            <a:gsLst>
              <a:gs pos="0">
                <a:srgbClr val="27A2CA"/>
              </a:gs>
              <a:gs pos="100000">
                <a:srgbClr val="00B3E5"/>
              </a:gs>
            </a:gsLst>
            <a:lin ang="2700000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Clearing House</a:t>
            </a: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14" name="Google Shape;614;p48"/>
          <p:cNvSpPr/>
          <p:nvPr/>
        </p:nvSpPr>
        <p:spPr>
          <a:xfrm>
            <a:off x="1334005" y="3892114"/>
            <a:ext cx="2759690" cy="416405"/>
          </a:xfrm>
          <a:prstGeom prst="roundRect">
            <a:avLst>
              <a:gd name="adj" fmla="val 14942"/>
            </a:avLst>
          </a:prstGeom>
          <a:gradFill>
            <a:gsLst>
              <a:gs pos="0">
                <a:srgbClr val="27A2CA"/>
              </a:gs>
              <a:gs pos="100000">
                <a:srgbClr val="00B3E5"/>
              </a:gs>
            </a:gsLst>
            <a:lin ang="2700000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Compliance Timers</a:t>
            </a: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15" name="Google Shape;615;p48"/>
          <p:cNvSpPr/>
          <p:nvPr/>
        </p:nvSpPr>
        <p:spPr>
          <a:xfrm>
            <a:off x="1334005" y="4359154"/>
            <a:ext cx="2759690" cy="416405"/>
          </a:xfrm>
          <a:prstGeom prst="roundRect">
            <a:avLst>
              <a:gd name="adj" fmla="val 14942"/>
            </a:avLst>
          </a:prstGeom>
          <a:gradFill>
            <a:gsLst>
              <a:gs pos="0">
                <a:srgbClr val="27A2CA"/>
              </a:gs>
              <a:gs pos="100000">
                <a:srgbClr val="00B3E5"/>
              </a:gs>
            </a:gsLst>
            <a:lin ang="2700000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837/835</a:t>
            </a: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16" name="Google Shape;616;p48"/>
          <p:cNvSpPr/>
          <p:nvPr/>
        </p:nvSpPr>
        <p:spPr>
          <a:xfrm>
            <a:off x="1328895" y="4823450"/>
            <a:ext cx="2759690" cy="416405"/>
          </a:xfrm>
          <a:prstGeom prst="roundRect">
            <a:avLst>
              <a:gd name="adj" fmla="val 14942"/>
            </a:avLst>
          </a:prstGeom>
          <a:gradFill>
            <a:gsLst>
              <a:gs pos="0">
                <a:srgbClr val="27A2CA"/>
              </a:gs>
              <a:gs pos="100000">
                <a:srgbClr val="00B3E5"/>
              </a:gs>
            </a:gsLst>
            <a:lin ang="2700000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Payer Mapping</a:t>
            </a: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17" name="Google Shape;617;p48"/>
          <p:cNvSpPr/>
          <p:nvPr/>
        </p:nvSpPr>
        <p:spPr>
          <a:xfrm>
            <a:off x="4242120" y="2020128"/>
            <a:ext cx="82656" cy="3685174"/>
          </a:xfrm>
          <a:prstGeom prst="rightBracket">
            <a:avLst>
              <a:gd name="adj" fmla="val 8333"/>
            </a:avLst>
          </a:prstGeom>
          <a:noFill/>
          <a:ln w="25400" cap="flat" cmpd="sng">
            <a:solidFill>
              <a:srgbClr val="C9CC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48"/>
          <p:cNvSpPr txBox="1"/>
          <p:nvPr/>
        </p:nvSpPr>
        <p:spPr>
          <a:xfrm>
            <a:off x="10900881" y="6729573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48"/>
          <p:cNvSpPr/>
          <p:nvPr/>
        </p:nvSpPr>
        <p:spPr>
          <a:xfrm>
            <a:off x="7984655" y="5745861"/>
            <a:ext cx="2716500" cy="726300"/>
          </a:xfrm>
          <a:prstGeom prst="rect">
            <a:avLst/>
          </a:prstGeom>
          <a:solidFill>
            <a:srgbClr val="FB5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48"/>
          <p:cNvSpPr txBox="1"/>
          <p:nvPr/>
        </p:nvSpPr>
        <p:spPr>
          <a:xfrm>
            <a:off x="7984644" y="5726504"/>
            <a:ext cx="27165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FOCUSED</a:t>
            </a:r>
            <a:endParaRPr sz="11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21" name="Google Shape;621;p48"/>
          <p:cNvSpPr txBox="1"/>
          <p:nvPr/>
        </p:nvSpPr>
        <p:spPr>
          <a:xfrm>
            <a:off x="7984656" y="5980304"/>
            <a:ext cx="271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Segmentation</a:t>
            </a:r>
            <a:endParaRPr sz="1200" b="0" i="0" u="none" strike="noStrike" cap="none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22" name="Google Shape;622;p48"/>
          <p:cNvSpPr txBox="1"/>
          <p:nvPr/>
        </p:nvSpPr>
        <p:spPr>
          <a:xfrm>
            <a:off x="1" y="162406"/>
            <a:ext cx="121093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The Analytics Backbone // </a:t>
            </a:r>
            <a:r>
              <a:rPr lang="en-US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Curation, Aggregation,</a:t>
            </a:r>
            <a:r>
              <a:rPr lang="en-US" sz="24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&amp; Imbedded Intelligence</a:t>
            </a:r>
            <a:endParaRPr/>
          </a:p>
        </p:txBody>
      </p:sp>
      <p:pic>
        <p:nvPicPr>
          <p:cNvPr id="623" name="Google Shape;623;p4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0899" y="2111829"/>
            <a:ext cx="840792" cy="840792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48"/>
          <p:cNvSpPr/>
          <p:nvPr/>
        </p:nvSpPr>
        <p:spPr>
          <a:xfrm>
            <a:off x="1328895" y="5281781"/>
            <a:ext cx="2759690" cy="416405"/>
          </a:xfrm>
          <a:prstGeom prst="roundRect">
            <a:avLst>
              <a:gd name="adj" fmla="val 14942"/>
            </a:avLst>
          </a:prstGeom>
          <a:gradFill>
            <a:gsLst>
              <a:gs pos="0">
                <a:srgbClr val="27A2CA"/>
              </a:gs>
              <a:gs pos="100000">
                <a:srgbClr val="00B3E5"/>
              </a:gs>
            </a:gsLst>
            <a:lin ang="2700000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Claim Status</a:t>
            </a: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25" name="Google Shape;625;p4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2813" y="934720"/>
            <a:ext cx="2185214" cy="4763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47" descr="Background pattern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"/>
          <a:stretch/>
        </p:blipFill>
        <p:spPr>
          <a:xfrm>
            <a:off x="-18854" y="-11430"/>
            <a:ext cx="12210854" cy="68055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3" name="Google Shape;573;p47"/>
          <p:cNvGrpSpPr/>
          <p:nvPr/>
        </p:nvGrpSpPr>
        <p:grpSpPr>
          <a:xfrm>
            <a:off x="437773" y="912956"/>
            <a:ext cx="2797726" cy="5218385"/>
            <a:chOff x="-4487614" y="0"/>
            <a:chExt cx="4072889" cy="6776720"/>
          </a:xfrm>
        </p:grpSpPr>
        <p:pic>
          <p:nvPicPr>
            <p:cNvPr id="574" name="Google Shape;574;p47" descr="A screen shot of a computer&#10;&#10;Description automatically generated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78725" y="0"/>
              <a:ext cx="4064000" cy="6776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5" name="Google Shape;575;p47"/>
            <p:cNvSpPr/>
            <p:nvPr/>
          </p:nvSpPr>
          <p:spPr>
            <a:xfrm>
              <a:off x="-4487614" y="0"/>
              <a:ext cx="4072889" cy="6776720"/>
            </a:xfrm>
            <a:prstGeom prst="rect">
              <a:avLst/>
            </a:prstGeom>
            <a:solidFill>
              <a:schemeClr val="dk1">
                <a:alpha val="4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6" name="Google Shape;576;p47"/>
          <p:cNvSpPr/>
          <p:nvPr/>
        </p:nvSpPr>
        <p:spPr>
          <a:xfrm>
            <a:off x="437773" y="3339790"/>
            <a:ext cx="2796855" cy="815617"/>
          </a:xfrm>
          <a:prstGeom prst="rect">
            <a:avLst/>
          </a:prstGeom>
          <a:solidFill>
            <a:srgbClr val="FB5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47"/>
          <p:cNvSpPr txBox="1"/>
          <p:nvPr/>
        </p:nvSpPr>
        <p:spPr>
          <a:xfrm>
            <a:off x="1520130" y="227992"/>
            <a:ext cx="91208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The Analytics Backbone // Analyze &amp; Visualize</a:t>
            </a:r>
            <a:endParaRPr/>
          </a:p>
        </p:txBody>
      </p:sp>
      <p:sp>
        <p:nvSpPr>
          <p:cNvPr id="578" name="Google Shape;578;p47"/>
          <p:cNvSpPr/>
          <p:nvPr/>
        </p:nvSpPr>
        <p:spPr>
          <a:xfrm>
            <a:off x="11641015" y="0"/>
            <a:ext cx="550985" cy="550985"/>
          </a:xfrm>
          <a:prstGeom prst="rect">
            <a:avLst/>
          </a:prstGeom>
          <a:gradFill>
            <a:gsLst>
              <a:gs pos="0">
                <a:srgbClr val="F15423"/>
              </a:gs>
              <a:gs pos="621">
                <a:srgbClr val="F15423"/>
              </a:gs>
              <a:gs pos="100000">
                <a:srgbClr val="FD81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9" name="Google Shape;579;p4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624" y="130609"/>
            <a:ext cx="289766" cy="2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47"/>
          <p:cNvSpPr/>
          <p:nvPr/>
        </p:nvSpPr>
        <p:spPr>
          <a:xfrm>
            <a:off x="0" y="6776720"/>
            <a:ext cx="12192000" cy="81280"/>
          </a:xfrm>
          <a:prstGeom prst="rect">
            <a:avLst/>
          </a:prstGeom>
          <a:gradFill>
            <a:gsLst>
              <a:gs pos="0">
                <a:srgbClr val="E24301"/>
              </a:gs>
              <a:gs pos="63000">
                <a:srgbClr val="F16A13"/>
              </a:gs>
              <a:gs pos="100000">
                <a:srgbClr val="FF902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47"/>
          <p:cNvSpPr txBox="1"/>
          <p:nvPr/>
        </p:nvSpPr>
        <p:spPr>
          <a:xfrm>
            <a:off x="436902" y="3391343"/>
            <a:ext cx="264842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ANALYSIS</a:t>
            </a:r>
            <a:endParaRPr sz="11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82" name="Google Shape;582;p47"/>
          <p:cNvSpPr txBox="1"/>
          <p:nvPr/>
        </p:nvSpPr>
        <p:spPr>
          <a:xfrm>
            <a:off x="436902" y="3559822"/>
            <a:ext cx="2648424" cy="37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Advanced Analytics</a:t>
            </a:r>
            <a:endParaRPr sz="12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83" name="Google Shape;583;p47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1452" y="6481942"/>
            <a:ext cx="2832100" cy="36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47"/>
          <p:cNvSpPr txBox="1"/>
          <p:nvPr/>
        </p:nvSpPr>
        <p:spPr>
          <a:xfrm>
            <a:off x="3667432" y="1159055"/>
            <a:ext cx="7855974" cy="521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5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FB5000"/>
                </a:solidFill>
                <a:latin typeface="Avenir"/>
                <a:ea typeface="Avenir"/>
                <a:cs typeface="Avenir"/>
                <a:sym typeface="Avenir"/>
              </a:rPr>
              <a:t>Exploratory analyses facilitate identification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TR"/>
              <a:buChar char="–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Conduct an exploratory analysis of your data to identify the right data points and establish parameters that qualify the problem.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TR"/>
              <a:buChar char="–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The right data points are mission critical</a:t>
            </a:r>
            <a:endParaRPr dirty="0"/>
          </a:p>
          <a:p>
            <a:pPr marL="228600" marR="0" lvl="0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FB5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B5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FB5000"/>
                </a:solidFill>
                <a:latin typeface="Avenir"/>
                <a:ea typeface="Avenir"/>
                <a:cs typeface="Avenir"/>
                <a:sym typeface="Avenir"/>
              </a:rPr>
              <a:t>Enrich with Advanced analytics, imbedded intelligence to drive </a:t>
            </a:r>
            <a:r>
              <a:rPr lang="en-US" sz="2800" dirty="0">
                <a:solidFill>
                  <a:srgbClr val="FB5000"/>
                </a:solidFill>
                <a:latin typeface="Avenir"/>
                <a:ea typeface="Avenir"/>
                <a:cs typeface="Avenir"/>
                <a:sym typeface="Avenir"/>
              </a:rPr>
              <a:t>informed decision making</a:t>
            </a:r>
            <a:endParaRPr sz="2800" b="0" i="0" u="none" strike="noStrike" cap="none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TR"/>
              <a:buChar char="–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Imbedded Intelligence:</a:t>
            </a:r>
            <a:r>
              <a:rPr lang="en-US" sz="24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Root Cause, Owner, Overturn Rank, Actionability, Complexity, Type, Disposition, First, Most Recent, Payer Order</a:t>
            </a:r>
            <a:endParaRPr sz="2400" b="0" i="0" u="none" strike="noStrike" cap="none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FC4F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9"/>
          <p:cNvSpPr txBox="1"/>
          <p:nvPr/>
        </p:nvSpPr>
        <p:spPr>
          <a:xfrm>
            <a:off x="0" y="61448"/>
            <a:ext cx="12177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C4F00"/>
                </a:solidFill>
                <a:latin typeface="Avenir"/>
                <a:ea typeface="Avenir"/>
                <a:cs typeface="Avenir"/>
                <a:sym typeface="Avenir"/>
              </a:rPr>
              <a:t>CPT/HCPCS Yield Analysis</a:t>
            </a:r>
            <a:endParaRPr sz="2800" b="1">
              <a:solidFill>
                <a:srgbClr val="FC4F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– Aggregate</a:t>
            </a:r>
            <a:r>
              <a:rPr lang="en-US" sz="2000" i="1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, Segment, &amp; </a:t>
            </a:r>
            <a:r>
              <a:rPr lang="en-US" sz="2000" i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Analyze –</a:t>
            </a:r>
            <a:endParaRPr sz="2000" i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C4F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33" name="Google Shape;633;p4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325" y="1134200"/>
            <a:ext cx="8353601" cy="541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812</Words>
  <Application>Microsoft Macintosh PowerPoint</Application>
  <PresentationFormat>Widescreen</PresentationFormat>
  <Paragraphs>196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Avenir</vt:lpstr>
      <vt:lpstr>Calibri</vt:lpstr>
      <vt:lpstr>Arial</vt:lpstr>
      <vt:lpstr>Wingdings</vt:lpstr>
      <vt:lpstr>NTR</vt:lpstr>
      <vt:lpstr>4_Office Theme</vt:lpstr>
      <vt:lpstr>5_Office Theme</vt:lpstr>
      <vt:lpstr>10_Office Theme</vt:lpstr>
      <vt:lpstr>9_Office Theme</vt:lpstr>
      <vt:lpstr>PowerPoint Presentation</vt:lpstr>
      <vt:lpstr>Healthcare Providers Are Facing a Perfect Storm</vt:lpstr>
      <vt:lpstr>The Healthcare Revenue Cycle is Complex </vt:lpstr>
      <vt:lpstr>Without a Data Driven approach revenue cycle teams are managing Denials blind</vt:lpstr>
      <vt:lpstr>PowerPoint Presentation</vt:lpstr>
      <vt:lpstr>The Longitudinal Patient Financial Record</vt:lpstr>
      <vt:lpstr>PowerPoint Presentation</vt:lpstr>
      <vt:lpstr>PowerPoint Presentation</vt:lpstr>
      <vt:lpstr>PowerPoint Presentation</vt:lpstr>
      <vt:lpstr>PowerPoint Presentation</vt:lpstr>
      <vt:lpstr>Robust Denials Insights for Improved Operational Performance – Insights Drives Action – 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Dominic Foliano</cp:lastModifiedBy>
  <cp:revision>31</cp:revision>
  <cp:lastPrinted>2023-01-18T15:13:38Z</cp:lastPrinted>
  <dcterms:modified xsi:type="dcterms:W3CDTF">2023-01-24T19:30:32Z</dcterms:modified>
</cp:coreProperties>
</file>