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8" r:id="rId2"/>
    <p:sldId id="259" r:id="rId3"/>
    <p:sldId id="369" r:id="rId4"/>
    <p:sldId id="343" r:id="rId5"/>
    <p:sldId id="326" r:id="rId6"/>
    <p:sldId id="344" r:id="rId7"/>
    <p:sldId id="346" r:id="rId8"/>
    <p:sldId id="347" r:id="rId9"/>
    <p:sldId id="348" r:id="rId10"/>
    <p:sldId id="349" r:id="rId11"/>
    <p:sldId id="345" r:id="rId12"/>
    <p:sldId id="350" r:id="rId13"/>
    <p:sldId id="383" r:id="rId14"/>
    <p:sldId id="365" r:id="rId15"/>
    <p:sldId id="331" r:id="rId16"/>
    <p:sldId id="384" r:id="rId17"/>
    <p:sldId id="308" r:id="rId18"/>
    <p:sldId id="391" r:id="rId19"/>
    <p:sldId id="390" r:id="rId20"/>
    <p:sldId id="372" r:id="rId21"/>
    <p:sldId id="371" r:id="rId22"/>
    <p:sldId id="373" r:id="rId23"/>
    <p:sldId id="377" r:id="rId24"/>
    <p:sldId id="378" r:id="rId25"/>
    <p:sldId id="374" r:id="rId26"/>
    <p:sldId id="375" r:id="rId27"/>
    <p:sldId id="376" r:id="rId28"/>
    <p:sldId id="379" r:id="rId29"/>
    <p:sldId id="368" r:id="rId30"/>
    <p:sldId id="380" r:id="rId31"/>
    <p:sldId id="381" r:id="rId32"/>
    <p:sldId id="382" r:id="rId33"/>
    <p:sldId id="327" r:id="rId34"/>
    <p:sldId id="367" r:id="rId35"/>
    <p:sldId id="389" r:id="rId36"/>
    <p:sldId id="366" r:id="rId37"/>
    <p:sldId id="370" r:id="rId38"/>
    <p:sldId id="386" r:id="rId39"/>
    <p:sldId id="387" r:id="rId40"/>
    <p:sldId id="388" r:id="rId41"/>
    <p:sldId id="393" r:id="rId42"/>
    <p:sldId id="392" r:id="rId43"/>
    <p:sldId id="385" r:id="rId4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2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snapToObjects="1" showGuides="1">
      <p:cViewPr varScale="1">
        <p:scale>
          <a:sx n="108" d="100"/>
          <a:sy n="108" d="100"/>
        </p:scale>
        <p:origin x="1704" y="102"/>
      </p:cViewPr>
      <p:guideLst>
        <p:guide orient="horz" pos="2162"/>
        <p:guide pos="2880"/>
      </p:guideLst>
    </p:cSldViewPr>
  </p:slideViewPr>
  <p:outlineViewPr>
    <p:cViewPr>
      <p:scale>
        <a:sx n="33" d="100"/>
        <a:sy n="33" d="100"/>
      </p:scale>
      <p:origin x="0" y="-18744"/>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28AA0D25-8132-EF49-A128-6FC0069AF631}" type="datetimeFigureOut">
              <a:rPr lang="en-US"/>
              <a:pPr>
                <a:defRPr/>
              </a:pPr>
              <a:t>12/6/2022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63F34E5-D251-874A-8CAD-B8ECAA5EE2F3}" type="slidenum">
              <a:rPr lang="en-US"/>
              <a:pPr>
                <a:defRPr/>
              </a:pPr>
              <a:t>‹#›</a:t>
            </a:fld>
            <a:endParaRPr lang="en-US" dirty="0"/>
          </a:p>
        </p:txBody>
      </p:sp>
    </p:spTree>
    <p:extLst>
      <p:ext uri="{BB962C8B-B14F-4D97-AF65-F5344CB8AC3E}">
        <p14:creationId xmlns:p14="http://schemas.microsoft.com/office/powerpoint/2010/main" val="3230232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57C41E47-4324-E64D-953C-D5CD68DD55D3}" type="datetimeFigureOut">
              <a:rPr lang="en-US"/>
              <a:pPr>
                <a:defRPr/>
              </a:pPr>
              <a:t>12/6/2022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38C4E9A-7A68-7840-871F-511A4F633523}" type="slidenum">
              <a:rPr lang="en-US"/>
              <a:pPr>
                <a:defRPr/>
              </a:pPr>
              <a:t>‹#›</a:t>
            </a:fld>
            <a:endParaRPr lang="en-US" dirty="0"/>
          </a:p>
        </p:txBody>
      </p:sp>
    </p:spTree>
    <p:extLst>
      <p:ext uri="{BB962C8B-B14F-4D97-AF65-F5344CB8AC3E}">
        <p14:creationId xmlns:p14="http://schemas.microsoft.com/office/powerpoint/2010/main" val="9758816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WPS-PPT-titlepages_GH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257"/>
            <a:ext cx="9144000" cy="6856629"/>
          </a:xfrm>
          <a:prstGeom prst="rect">
            <a:avLst/>
          </a:prstGeom>
        </p:spPr>
      </p:pic>
      <p:sp>
        <p:nvSpPr>
          <p:cNvPr id="2" name="Title 1"/>
          <p:cNvSpPr>
            <a:spLocks noGrp="1"/>
          </p:cNvSpPr>
          <p:nvPr>
            <p:ph type="ctrTitle"/>
          </p:nvPr>
        </p:nvSpPr>
        <p:spPr>
          <a:xfrm>
            <a:off x="0" y="495900"/>
            <a:ext cx="9144000" cy="1470025"/>
          </a:xfrm>
        </p:spPr>
        <p:txBody>
          <a:bodyPr anchor="b">
            <a:normAutofit/>
          </a:bodyPr>
          <a:lstStyle>
            <a:lvl1pPr algn="ctr">
              <a:defRPr sz="3600" i="1"/>
            </a:lvl1pPr>
          </a:lstStyle>
          <a:p>
            <a:r>
              <a:rPr lang="en-US"/>
              <a:t>Click to edit Master title style</a:t>
            </a:r>
            <a:endParaRPr lang="en-US" dirty="0"/>
          </a:p>
        </p:txBody>
      </p:sp>
      <p:sp>
        <p:nvSpPr>
          <p:cNvPr id="3" name="Subtitle 2"/>
          <p:cNvSpPr>
            <a:spLocks noGrp="1"/>
          </p:cNvSpPr>
          <p:nvPr>
            <p:ph type="subTitle" idx="1"/>
          </p:nvPr>
        </p:nvSpPr>
        <p:spPr>
          <a:xfrm>
            <a:off x="0" y="2118010"/>
            <a:ext cx="9144000" cy="704808"/>
          </a:xfrm>
        </p:spPr>
        <p:txBody>
          <a:bodyPr>
            <a:normAutofit/>
          </a:bodyPr>
          <a:lstStyle>
            <a:lvl1pPr marL="0" indent="0" algn="ctr">
              <a:buNone/>
              <a:defRPr sz="2000" b="0" i="0">
                <a:solidFill>
                  <a:srgbClr val="A6A6A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PPT_topbar-GH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5552"/>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4872" y="5414337"/>
            <a:ext cx="4334256" cy="1167384"/>
          </a:xfrm>
          <a:prstGeom prst="rect">
            <a:avLst/>
          </a:prstGeom>
        </p:spPr>
      </p:pic>
      <p:sp>
        <p:nvSpPr>
          <p:cNvPr id="6" name="Date Placeholder 5"/>
          <p:cNvSpPr>
            <a:spLocks noGrp="1"/>
          </p:cNvSpPr>
          <p:nvPr>
            <p:ph type="dt" sz="half" idx="10"/>
          </p:nvPr>
        </p:nvSpPr>
        <p:spPr/>
        <p:txBody>
          <a:bodyPr/>
          <a:lstStyle/>
          <a:p>
            <a:r>
              <a:rPr lang="en-US"/>
              <a:t>Page </a:t>
            </a:r>
            <a:fld id="{E4BE2DDF-2921-944F-9FBB-DB8F34D94C94}" type="slidenum">
              <a:rPr lang="en-US" smtClean="0"/>
              <a:pPr/>
              <a:t>‹#›</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417349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457200" y="311150"/>
            <a:ext cx="8229600" cy="708025"/>
          </a:xfrm>
          <a:prstGeom prst="rect">
            <a:avLst/>
          </a:prstGeom>
        </p:spPr>
        <p:txBody>
          <a:bodyPr anchor="ctr">
            <a:normAutofit/>
          </a:bodyPr>
          <a:lstStyle>
            <a:lvl1pPr algn="l" defTabSz="457200" rtl="0" eaLnBrk="1" latinLnBrk="0" hangingPunct="1">
              <a:spcBef>
                <a:spcPct val="0"/>
              </a:spcBef>
              <a:buNone/>
              <a:defRPr sz="2800" b="1" i="0" kern="1200">
                <a:solidFill>
                  <a:srgbClr val="0078AE"/>
                </a:solidFill>
                <a:latin typeface="Trebuchet MS"/>
                <a:ea typeface="+mj-ea"/>
                <a:cs typeface="Trebuchet MS"/>
              </a:defRPr>
            </a:lvl1pPr>
          </a:lstStyle>
          <a:p>
            <a:pPr fontAlgn="auto">
              <a:spcAft>
                <a:spcPts val="0"/>
              </a:spcAft>
              <a:defRPr/>
            </a:pPr>
            <a:r>
              <a:rPr lang="en-US" dirty="0"/>
              <a:t>Click to edit Master title style</a:t>
            </a:r>
          </a:p>
        </p:txBody>
      </p:sp>
      <p:sp>
        <p:nvSpPr>
          <p:cNvPr id="3" name="Content Placeholder 2"/>
          <p:cNvSpPr>
            <a:spLocks noGrp="1"/>
          </p:cNvSpPr>
          <p:nvPr>
            <p:ph idx="1"/>
          </p:nvPr>
        </p:nvSpPr>
        <p:spPr>
          <a:xfrm>
            <a:off x="3757290" y="1192945"/>
            <a:ext cx="4929510" cy="445264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316" y="1192946"/>
            <a:ext cx="2710197" cy="4452644"/>
          </a:xfrm>
        </p:spPr>
        <p:txBody>
          <a:bodyPr/>
          <a:lstStyle>
            <a:lvl1pPr marL="0" indent="0">
              <a:buNone/>
              <a:defRPr sz="1400" b="0" i="1">
                <a:solidFill>
                  <a:srgbClr val="A6A6A6"/>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1"/>
          <p:cNvSpPr>
            <a:spLocks noGrp="1"/>
          </p:cNvSpPr>
          <p:nvPr>
            <p:ph type="dt" sz="half" idx="10"/>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403974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4" name="Straight Connector 3"/>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userDrawn="1"/>
        </p:nvSpPr>
        <p:spPr>
          <a:xfrm>
            <a:off x="457200" y="311150"/>
            <a:ext cx="8229600" cy="708025"/>
          </a:xfrm>
          <a:prstGeom prst="rect">
            <a:avLst/>
          </a:prstGeom>
        </p:spPr>
        <p:txBody>
          <a:bodyPr anchor="ctr">
            <a:normAutofit/>
          </a:bodyPr>
          <a:lstStyle>
            <a:lvl1pPr algn="l" defTabSz="457200" rtl="0" eaLnBrk="1" latinLnBrk="0" hangingPunct="1">
              <a:spcBef>
                <a:spcPct val="0"/>
              </a:spcBef>
              <a:buNone/>
              <a:defRPr sz="2800" b="1" i="0" kern="1200">
                <a:solidFill>
                  <a:srgbClr val="0078AE"/>
                </a:solidFill>
                <a:latin typeface="Trebuchet MS"/>
                <a:ea typeface="+mj-ea"/>
                <a:cs typeface="Trebuchet MS"/>
              </a:defRPr>
            </a:lvl1pPr>
          </a:lstStyle>
          <a:p>
            <a:pPr fontAlgn="auto">
              <a:spcAft>
                <a:spcPts val="0"/>
              </a:spcAft>
              <a:defRPr/>
            </a:pPr>
            <a:r>
              <a:rPr lang="en-US" dirty="0"/>
              <a:t>Click to edit Master title style</a:t>
            </a:r>
          </a:p>
        </p:txBody>
      </p:sp>
      <p:sp>
        <p:nvSpPr>
          <p:cNvPr id="3" name="Picture Placeholder 2"/>
          <p:cNvSpPr>
            <a:spLocks noGrp="1"/>
          </p:cNvSpPr>
          <p:nvPr>
            <p:ph type="pic" idx="1"/>
          </p:nvPr>
        </p:nvSpPr>
        <p:spPr>
          <a:xfrm>
            <a:off x="755316" y="1192944"/>
            <a:ext cx="5403744" cy="4452645"/>
          </a:xfr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6433803" y="1192946"/>
            <a:ext cx="2252997" cy="4452644"/>
          </a:xfrm>
        </p:spPr>
        <p:txBody>
          <a:bodyPr/>
          <a:lstStyle>
            <a:lvl1pPr marL="0" indent="0">
              <a:buNone/>
              <a:defRPr sz="1400" b="0" i="1">
                <a:solidFill>
                  <a:srgbClr val="A6A6A6"/>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21"/>
          <p:cNvSpPr>
            <a:spLocks noGrp="1"/>
          </p:cNvSpPr>
          <p:nvPr>
            <p:ph type="dt" sz="half" idx="10"/>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218732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cxnSp>
        <p:nvCxnSpPr>
          <p:cNvPr id="6" name="Straight Connector 5"/>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55316" y="1691058"/>
            <a:ext cx="7931484" cy="3954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0"/>
          </p:nvPr>
        </p:nvSpPr>
        <p:spPr>
          <a:xfrm>
            <a:off x="755315" y="1177819"/>
            <a:ext cx="7931483" cy="388220"/>
          </a:xfrm>
        </p:spPr>
        <p:txBody>
          <a:bodyPr anchor="b">
            <a:normAutofit/>
          </a:bodyPr>
          <a:lstStyle>
            <a:lvl1pPr marL="0" indent="0">
              <a:buNone/>
              <a:defRPr sz="2000" b="0" i="1">
                <a:solidFill>
                  <a:schemeClr val="bg1">
                    <a:lumMod val="65000"/>
                  </a:schemeClr>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09258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cxnSp>
        <p:nvCxnSpPr>
          <p:cNvPr id="4" name="Straight Connector 3"/>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2299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037513" cy="1362075"/>
          </a:xfrm>
        </p:spPr>
        <p:txBody>
          <a:bodyPr anchor="t">
            <a:normAutofit/>
          </a:bodyPr>
          <a:lstStyle>
            <a:lvl1pPr algn="l">
              <a:defRPr sz="3600" b="1" i="1" cap="none"/>
            </a:lvl1pPr>
          </a:lstStyle>
          <a:p>
            <a:r>
              <a:rPr lang="en-US"/>
              <a:t>Click to edit Master title style</a:t>
            </a:r>
            <a:endParaRPr lang="en-US" dirty="0"/>
          </a:p>
        </p:txBody>
      </p:sp>
      <p:sp>
        <p:nvSpPr>
          <p:cNvPr id="3" name="Text Placeholder 2"/>
          <p:cNvSpPr>
            <a:spLocks noGrp="1"/>
          </p:cNvSpPr>
          <p:nvPr>
            <p:ph type="body" idx="1"/>
          </p:nvPr>
        </p:nvSpPr>
        <p:spPr>
          <a:xfrm>
            <a:off x="457200" y="2873813"/>
            <a:ext cx="8037513" cy="1500187"/>
          </a:xfrm>
        </p:spPr>
        <p:txBody>
          <a:bodyPr anchor="b"/>
          <a:lstStyle>
            <a:lvl1pPr marL="0" indent="0">
              <a:buNone/>
              <a:defRPr sz="2000" b="0" i="0">
                <a:solidFill>
                  <a:srgbClr val="A6A6A6"/>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67942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316" y="1192947"/>
            <a:ext cx="3837658" cy="4452644"/>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36442" y="1192947"/>
            <a:ext cx="3838144" cy="44526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1"/>
          <p:cNvSpPr>
            <a:spLocks noGrp="1"/>
          </p:cNvSpPr>
          <p:nvPr>
            <p:ph type="dt" sz="half" idx="10"/>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21274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2 subheads">
    <p:spTree>
      <p:nvGrpSpPr>
        <p:cNvPr id="1" name=""/>
        <p:cNvGrpSpPr/>
        <p:nvPr/>
      </p:nvGrpSpPr>
      <p:grpSpPr>
        <a:xfrm>
          <a:off x="0" y="0"/>
          <a:ext cx="0" cy="0"/>
          <a:chOff x="0" y="0"/>
          <a:chExt cx="0" cy="0"/>
        </a:xfrm>
      </p:grpSpPr>
      <p:sp>
        <p:nvSpPr>
          <p:cNvPr id="10" name="Content Placeholder 3"/>
          <p:cNvSpPr>
            <a:spLocks noGrp="1"/>
          </p:cNvSpPr>
          <p:nvPr>
            <p:ph sz="half" idx="14"/>
          </p:nvPr>
        </p:nvSpPr>
        <p:spPr>
          <a:xfrm>
            <a:off x="4836442" y="1908199"/>
            <a:ext cx="3838144" cy="373739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316" y="1177819"/>
            <a:ext cx="3837658" cy="651420"/>
          </a:xfrm>
        </p:spPr>
        <p:txBody>
          <a:bodyPr>
            <a:normAutofit/>
          </a:bodyPr>
          <a:lstStyle>
            <a:lvl1pPr marL="0" indent="0">
              <a:buNone/>
              <a:defRPr sz="2000" b="0" i="1">
                <a:solidFill>
                  <a:srgbClr val="A6A6A6"/>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36442" y="1177819"/>
            <a:ext cx="3850358" cy="651420"/>
          </a:xfrm>
        </p:spPr>
        <p:txBody>
          <a:bodyPr>
            <a:normAutofit/>
          </a:bodyPr>
          <a:lstStyle>
            <a:lvl1pPr marL="0" indent="0">
              <a:buNone/>
              <a:defRPr sz="2000" b="0" i="1">
                <a:solidFill>
                  <a:srgbClr val="A6A6A6"/>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2"/>
          <p:cNvSpPr>
            <a:spLocks noGrp="1"/>
          </p:cNvSpPr>
          <p:nvPr>
            <p:ph sz="half" idx="13"/>
          </p:nvPr>
        </p:nvSpPr>
        <p:spPr>
          <a:xfrm>
            <a:off x="755316" y="1908199"/>
            <a:ext cx="3837658" cy="3737392"/>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53484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1 subhead">
    <p:spTree>
      <p:nvGrpSpPr>
        <p:cNvPr id="1" name=""/>
        <p:cNvGrpSpPr/>
        <p:nvPr/>
      </p:nvGrpSpPr>
      <p:grpSpPr>
        <a:xfrm>
          <a:off x="0" y="0"/>
          <a:ext cx="0" cy="0"/>
          <a:chOff x="0" y="0"/>
          <a:chExt cx="0" cy="0"/>
        </a:xfrm>
      </p:grpSpPr>
      <p:sp>
        <p:nvSpPr>
          <p:cNvPr id="9" name="Content Placeholder 3"/>
          <p:cNvSpPr>
            <a:spLocks noGrp="1"/>
          </p:cNvSpPr>
          <p:nvPr>
            <p:ph sz="half" idx="14"/>
          </p:nvPr>
        </p:nvSpPr>
        <p:spPr>
          <a:xfrm>
            <a:off x="4836442" y="1691059"/>
            <a:ext cx="3838144" cy="395453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315" y="1177819"/>
            <a:ext cx="7931483" cy="388220"/>
          </a:xfrm>
        </p:spPr>
        <p:txBody>
          <a:bodyPr>
            <a:normAutofit/>
          </a:bodyPr>
          <a:lstStyle>
            <a:lvl1pPr marL="0" indent="0">
              <a:buNone/>
              <a:defRPr sz="2000" b="0" i="1">
                <a:solidFill>
                  <a:srgbClr val="A6A6A6"/>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p:cNvSpPr>
            <a:spLocks noGrp="1"/>
          </p:cNvSpPr>
          <p:nvPr>
            <p:ph sz="half" idx="13"/>
          </p:nvPr>
        </p:nvSpPr>
        <p:spPr>
          <a:xfrm>
            <a:off x="755316" y="1691059"/>
            <a:ext cx="3837658" cy="3954532"/>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232401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5"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4363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88818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bottombar-GHA.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120383"/>
            <a:ext cx="9144000" cy="737616"/>
          </a:xfrm>
          <a:prstGeom prst="rect">
            <a:avLst/>
          </a:prstGeom>
        </p:spPr>
      </p:pic>
      <p:sp>
        <p:nvSpPr>
          <p:cNvPr id="1027" name="Title Placeholder 1"/>
          <p:cNvSpPr>
            <a:spLocks noGrp="1"/>
          </p:cNvSpPr>
          <p:nvPr>
            <p:ph type="title"/>
          </p:nvPr>
        </p:nvSpPr>
        <p:spPr bwMode="auto">
          <a:xfrm>
            <a:off x="457200" y="311150"/>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755650" y="1192213"/>
            <a:ext cx="7931150" cy="445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PS-GHA_logo-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0300" y="2933700"/>
            <a:ext cx="4334256" cy="972312"/>
          </a:xfrm>
          <a:prstGeom prst="rect">
            <a:avLst/>
          </a:prstGeom>
        </p:spPr>
      </p:pic>
      <p:pic>
        <p:nvPicPr>
          <p:cNvPr id="3" name="Picture 2" descr="WPS-GHA_logo-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0300" y="2933700"/>
            <a:ext cx="4334256" cy="972312"/>
          </a:xfrm>
          <a:prstGeom prst="rect">
            <a:avLst/>
          </a:prstGeom>
        </p:spPr>
      </p:pic>
      <p:sp>
        <p:nvSpPr>
          <p:cNvPr id="12"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December 6, 2022</a:t>
            </a:fld>
            <a:endParaRPr lang="en-US" dirty="0"/>
          </a:p>
        </p:txBody>
      </p:sp>
      <p:pic>
        <p:nvPicPr>
          <p:cNvPr id="5" name="Picture 4" descr="PPT_topbar-GHA.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225552"/>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3" r:id="rId4"/>
    <p:sldLayoutId id="2147483698" r:id="rId5"/>
    <p:sldLayoutId id="2147483699" r:id="rId6"/>
    <p:sldLayoutId id="2147483700" r:id="rId7"/>
    <p:sldLayoutId id="2147483701" r:id="rId8"/>
    <p:sldLayoutId id="2147483694" r:id="rId9"/>
    <p:sldLayoutId id="2147483702" r:id="rId10"/>
    <p:sldLayoutId id="2147483703" r:id="rId11"/>
  </p:sldLayoutIdLst>
  <p:hf hdr="0" ftr="0"/>
  <p:txStyles>
    <p:titleStyle>
      <a:lvl1pPr algn="l" defTabSz="457200" rtl="0" eaLnBrk="1" fontAlgn="base" hangingPunct="1">
        <a:spcBef>
          <a:spcPct val="0"/>
        </a:spcBef>
        <a:spcAft>
          <a:spcPct val="0"/>
        </a:spcAft>
        <a:defRPr sz="2800" b="1" kern="1200">
          <a:solidFill>
            <a:srgbClr val="0078AE"/>
          </a:solidFill>
          <a:latin typeface="Trebuchet MS"/>
          <a:ea typeface="Geneva" charset="0"/>
          <a:cs typeface="Trebuchet MS"/>
        </a:defRPr>
      </a:lvl1pPr>
      <a:lvl2pPr algn="l" defTabSz="457200" rtl="0" eaLnBrk="1" fontAlgn="base" hangingPunct="1">
        <a:spcBef>
          <a:spcPct val="0"/>
        </a:spcBef>
        <a:spcAft>
          <a:spcPct val="0"/>
        </a:spcAft>
        <a:defRPr sz="2800" b="1">
          <a:solidFill>
            <a:srgbClr val="0078AE"/>
          </a:solidFill>
          <a:latin typeface="Trebuchet MS" charset="0"/>
          <a:ea typeface="Geneva" charset="0"/>
        </a:defRPr>
      </a:lvl2pPr>
      <a:lvl3pPr algn="l" defTabSz="457200" rtl="0" eaLnBrk="1" fontAlgn="base" hangingPunct="1">
        <a:spcBef>
          <a:spcPct val="0"/>
        </a:spcBef>
        <a:spcAft>
          <a:spcPct val="0"/>
        </a:spcAft>
        <a:defRPr sz="2800" b="1">
          <a:solidFill>
            <a:srgbClr val="0078AE"/>
          </a:solidFill>
          <a:latin typeface="Trebuchet MS" charset="0"/>
          <a:ea typeface="Geneva" charset="0"/>
        </a:defRPr>
      </a:lvl3pPr>
      <a:lvl4pPr algn="l" defTabSz="457200" rtl="0" eaLnBrk="1" fontAlgn="base" hangingPunct="1">
        <a:spcBef>
          <a:spcPct val="0"/>
        </a:spcBef>
        <a:spcAft>
          <a:spcPct val="0"/>
        </a:spcAft>
        <a:defRPr sz="2800" b="1">
          <a:solidFill>
            <a:srgbClr val="0078AE"/>
          </a:solidFill>
          <a:latin typeface="Trebuchet MS" charset="0"/>
          <a:ea typeface="Geneva" charset="0"/>
        </a:defRPr>
      </a:lvl4pPr>
      <a:lvl5pPr algn="l" defTabSz="457200" rtl="0" eaLnBrk="1" fontAlgn="base" hangingPunct="1">
        <a:spcBef>
          <a:spcPct val="0"/>
        </a:spcBef>
        <a:spcAft>
          <a:spcPct val="0"/>
        </a:spcAft>
        <a:defRPr sz="2800" b="1">
          <a:solidFill>
            <a:srgbClr val="0078AE"/>
          </a:solidFill>
          <a:latin typeface="Trebuchet MS" charset="0"/>
          <a:ea typeface="Geneva" charset="0"/>
        </a:defRPr>
      </a:lvl5pPr>
      <a:lvl6pPr marL="457200" algn="l" defTabSz="457200" rtl="0" eaLnBrk="1" fontAlgn="base" hangingPunct="1">
        <a:spcBef>
          <a:spcPct val="0"/>
        </a:spcBef>
        <a:spcAft>
          <a:spcPct val="0"/>
        </a:spcAft>
        <a:defRPr sz="2800" b="1">
          <a:solidFill>
            <a:srgbClr val="0078AE"/>
          </a:solidFill>
          <a:latin typeface="Trebuchet MS" charset="0"/>
          <a:ea typeface="Geneva" charset="0"/>
        </a:defRPr>
      </a:lvl6pPr>
      <a:lvl7pPr marL="914400" algn="l" defTabSz="457200" rtl="0" eaLnBrk="1" fontAlgn="base" hangingPunct="1">
        <a:spcBef>
          <a:spcPct val="0"/>
        </a:spcBef>
        <a:spcAft>
          <a:spcPct val="0"/>
        </a:spcAft>
        <a:defRPr sz="2800" b="1">
          <a:solidFill>
            <a:srgbClr val="0078AE"/>
          </a:solidFill>
          <a:latin typeface="Trebuchet MS" charset="0"/>
          <a:ea typeface="Geneva" charset="0"/>
        </a:defRPr>
      </a:lvl7pPr>
      <a:lvl8pPr marL="1371600" algn="l" defTabSz="457200" rtl="0" eaLnBrk="1" fontAlgn="base" hangingPunct="1">
        <a:spcBef>
          <a:spcPct val="0"/>
        </a:spcBef>
        <a:spcAft>
          <a:spcPct val="0"/>
        </a:spcAft>
        <a:defRPr sz="2800" b="1">
          <a:solidFill>
            <a:srgbClr val="0078AE"/>
          </a:solidFill>
          <a:latin typeface="Trebuchet MS" charset="0"/>
          <a:ea typeface="Geneva" charset="0"/>
        </a:defRPr>
      </a:lvl8pPr>
      <a:lvl9pPr marL="1828800" algn="l" defTabSz="457200" rtl="0" eaLnBrk="1" fontAlgn="base" hangingPunct="1">
        <a:spcBef>
          <a:spcPct val="0"/>
        </a:spcBef>
        <a:spcAft>
          <a:spcPct val="0"/>
        </a:spcAft>
        <a:defRPr sz="2800" b="1">
          <a:solidFill>
            <a:srgbClr val="0078AE"/>
          </a:solidFill>
          <a:latin typeface="Trebuchet MS"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Georgia"/>
          <a:ea typeface="Geneva" charset="0"/>
          <a:cs typeface="Georgia"/>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Georgia"/>
          <a:ea typeface="Geneva" charset="0"/>
          <a:cs typeface="Georgia"/>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Georgia"/>
          <a:ea typeface="Geneva" charset="0"/>
          <a:cs typeface="Georgia"/>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Georgia"/>
          <a:ea typeface="Geneva" charset="0"/>
          <a:cs typeface="Georgia"/>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Georgia"/>
          <a:ea typeface="Genev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WQhRT8KljY" TargetMode="External"/><Relationship Id="rId2" Type="http://schemas.openxmlformats.org/officeDocument/2006/relationships/hyperlink" Target="https://www.wpsgha.com/wps/portal/mac/site/audit/guides-and-resources/worksheet-s-10-charity-care-audits" TargetMode="External"/><Relationship Id="rId1" Type="http://schemas.openxmlformats.org/officeDocument/2006/relationships/slideLayout" Target="../slideLayouts/slideLayout3.xml"/><Relationship Id="rId6" Type="http://schemas.openxmlformats.org/officeDocument/2006/relationships/hyperlink" Target="https://youtu.be/tIKNeIhvjzo" TargetMode="External"/><Relationship Id="rId5" Type="http://schemas.openxmlformats.org/officeDocument/2006/relationships/hyperlink" Target="https://youtu.be/VOm-wm0BReI" TargetMode="External"/><Relationship Id="rId4" Type="http://schemas.openxmlformats.org/officeDocument/2006/relationships/hyperlink" Target="https://youtu.be/NAPTlPsEgN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fe.wpsgha.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wpsgha.com/wps/portal/mac/site/audit/guides-and-resources/audit-secure-edi-email-messaging-too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Ma4at0wlRU" TargetMode="External"/><Relationship Id="rId2" Type="http://schemas.openxmlformats.org/officeDocument/2006/relationships/hyperlink" Target="https://www.govinfo.gov/content/pkg/FR-2020-09-18/pdf/2020-19637.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wpsgha.com/wps/portal/mac/site/audit/guides-and-resources/reasonable-cost-payment-nah-education-programs-cost-report-documentati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wpsgha.com/wps/portal/mac/site/audit/guides-and-resources/nah-add-on-payment-and-gme-payment-reduction-for-ma"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gAAXSTNELy8" TargetMode="External"/><Relationship Id="rId2" Type="http://schemas.openxmlformats.org/officeDocument/2006/relationships/hyperlink" Target="https://www.wpsgha.com/wps/portal/mac/site/audit/guides-and-resources/cost-report-documentation-requirements-templates" TargetMode="External"/><Relationship Id="rId1" Type="http://schemas.openxmlformats.org/officeDocument/2006/relationships/slideLayout" Target="../slideLayouts/slideLayout3.xml"/><Relationship Id="rId4" Type="http://schemas.openxmlformats.org/officeDocument/2006/relationships/hyperlink" Target="https://www.gpo.gov/fdsys/pkg/FR-2018-08-17/pdf/2018-16766.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playlist?list=PLmWbOYPskBJja8M_ylZQc4WYfRN2P7Q3M" TargetMode="External"/><Relationship Id="rId2" Type="http://schemas.openxmlformats.org/officeDocument/2006/relationships/hyperlink" Target="https://www.wpsgha.com/wps/portal/mac/site/audit/guides-and-resources/guides-and-resource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gAAXSTNELy8" TargetMode="External"/><Relationship Id="rId7" Type="http://schemas.openxmlformats.org/officeDocument/2006/relationships/hyperlink" Target="https://youtu.be/tS_3IgoNILQ" TargetMode="External"/><Relationship Id="rId2" Type="http://schemas.openxmlformats.org/officeDocument/2006/relationships/hyperlink" Target="https://youtu.be/bWQhRT8KljY" TargetMode="External"/><Relationship Id="rId1" Type="http://schemas.openxmlformats.org/officeDocument/2006/relationships/slideLayout" Target="../slideLayouts/slideLayout3.xml"/><Relationship Id="rId6" Type="http://schemas.openxmlformats.org/officeDocument/2006/relationships/hyperlink" Target="https://youtu.be/NAPTlPsEgNE" TargetMode="External"/><Relationship Id="rId5" Type="http://schemas.openxmlformats.org/officeDocument/2006/relationships/hyperlink" Target="https://youtu.be/hXF0QuFQQYo" TargetMode="External"/><Relationship Id="rId4" Type="http://schemas.openxmlformats.org/officeDocument/2006/relationships/hyperlink" Target="https://youtu.be/LMa4at0wlR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hXWxqrTrFWk" TargetMode="External"/><Relationship Id="rId7" Type="http://schemas.openxmlformats.org/officeDocument/2006/relationships/hyperlink" Target="https://youtu.be/tIKNeIhvjzo" TargetMode="External"/><Relationship Id="rId2" Type="http://schemas.openxmlformats.org/officeDocument/2006/relationships/hyperlink" Target="https://youtu.be/UXiKrySLW0w" TargetMode="External"/><Relationship Id="rId1" Type="http://schemas.openxmlformats.org/officeDocument/2006/relationships/slideLayout" Target="../slideLayouts/slideLayout3.xml"/><Relationship Id="rId6" Type="http://schemas.openxmlformats.org/officeDocument/2006/relationships/hyperlink" Target="https://youtu.be/VOm-wm0BReI" TargetMode="External"/><Relationship Id="rId5" Type="http://schemas.openxmlformats.org/officeDocument/2006/relationships/hyperlink" Target="https://youtu.be/PrmOupXFvjE" TargetMode="External"/><Relationship Id="rId4" Type="http://schemas.openxmlformats.org/officeDocument/2006/relationships/hyperlink" Target="https://youtu.be/RjpszaKLnw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WsMY5NQr3fk" TargetMode="External"/><Relationship Id="rId7" Type="http://schemas.openxmlformats.org/officeDocument/2006/relationships/hyperlink" Target="https://youtu.be/eseYugPmqnA" TargetMode="External"/><Relationship Id="rId2" Type="http://schemas.openxmlformats.org/officeDocument/2006/relationships/hyperlink" Target="https://youtu.be/2Uav0rAILgY" TargetMode="External"/><Relationship Id="rId1" Type="http://schemas.openxmlformats.org/officeDocument/2006/relationships/slideLayout" Target="../slideLayouts/slideLayout3.xml"/><Relationship Id="rId6" Type="http://schemas.openxmlformats.org/officeDocument/2006/relationships/hyperlink" Target="https://youtu.be/5fCMBC6mris" TargetMode="External"/><Relationship Id="rId5" Type="http://schemas.openxmlformats.org/officeDocument/2006/relationships/hyperlink" Target="https://youtu.be/FmWFF2HWXXk" TargetMode="External"/><Relationship Id="rId4" Type="http://schemas.openxmlformats.org/officeDocument/2006/relationships/hyperlink" Target="https://youtu.be/jXUsWVkFa0o"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wADM9fUyeBY" TargetMode="External"/><Relationship Id="rId2" Type="http://schemas.openxmlformats.org/officeDocument/2006/relationships/hyperlink" Target="https://youtu.be/ikNsb-ZpM2A" TargetMode="External"/><Relationship Id="rId1" Type="http://schemas.openxmlformats.org/officeDocument/2006/relationships/slideLayout" Target="../slideLayouts/slideLayout3.xml"/><Relationship Id="rId6" Type="http://schemas.openxmlformats.org/officeDocument/2006/relationships/hyperlink" Target="https://youtu.be/9QvHgIY7bgs" TargetMode="External"/><Relationship Id="rId5" Type="http://schemas.openxmlformats.org/officeDocument/2006/relationships/hyperlink" Target="https://youtu.be/LDUeP7nAtlg" TargetMode="External"/><Relationship Id="rId4" Type="http://schemas.openxmlformats.org/officeDocument/2006/relationships/hyperlink" Target="https://youtu.be/Xug6DRkgT5Q"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usg02.safelinks.protection.office365.us/?url=https%3A%2F%2Furldefense.com%2Fv3%2F__http%3A%2Fwpsghalearningcenter.com%2Fconfirm-course%3Fcourseid%3Dng8sFyptwD81__%3B!!LgPfcEISpGU!oM9K1zRVMtodQHAqTlHht338eWuJ0Y4nBUFez7h-1XQjcGzNgILlaQWCUPAQFxzfhCb0%24&amp;data=05%7C01%7C%7Cbdb2bda856c8437d3ce408dad6d71064%7C20ed31a86a594b09a03dad07a1b63f45%7C0%7C0%7C638058516434125628%7CUnknown%7CTWFpbGZsb3d8eyJWIjoiMC4wLjAwMDAiLCJQIjoiV2luMzIiLCJBTiI6Ik1haWwiLCJXVCI6Mn0%3D%7C3000%7C%7C%7C&amp;sdata=qEbspjfwqS6E35kzgvry8uuIyFyOLWk6tjFYJQTR8LA%3D&amp;reserved=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67554"/>
            <a:ext cx="7772400" cy="2550272"/>
          </a:xfrm>
        </p:spPr>
        <p:txBody>
          <a:bodyPr>
            <a:normAutofit/>
          </a:bodyPr>
          <a:lstStyle/>
          <a:p>
            <a:pPr>
              <a:lnSpc>
                <a:spcPct val="90000"/>
              </a:lnSpc>
            </a:pPr>
            <a:r>
              <a:rPr lang="en-US" altLang="en-US" b="1" dirty="0"/>
              <a:t>Michigan HFMA Meeting</a:t>
            </a:r>
            <a:br>
              <a:rPr lang="en-US" altLang="en-US" b="1" dirty="0"/>
            </a:br>
            <a:r>
              <a:rPr lang="en-US" altLang="en-US" dirty="0"/>
              <a:t>WPS Medicare Audit Update</a:t>
            </a:r>
            <a:br>
              <a:rPr lang="en-US" altLang="en-US" b="1" dirty="0"/>
            </a:br>
            <a:r>
              <a:rPr lang="en-US" altLang="en-US" b="1" dirty="0"/>
              <a:t>December 7th, 2022</a:t>
            </a:r>
            <a:br>
              <a:rPr lang="en-US" altLang="en-US" b="1" dirty="0"/>
            </a:br>
            <a:br>
              <a:rPr lang="en-US" altLang="en-US" sz="2700" dirty="0"/>
            </a:br>
            <a:r>
              <a:rPr lang="en-US" altLang="en-US" sz="2700" dirty="0"/>
              <a:t>Chris Severson</a:t>
            </a:r>
            <a:endParaRPr lang="en-US" altLang="en-US" sz="2700" b="1" dirty="0"/>
          </a:p>
        </p:txBody>
      </p:sp>
      <p:sp>
        <p:nvSpPr>
          <p:cNvPr id="4099" name="Rectangle 3"/>
          <p:cNvSpPr>
            <a:spLocks noGrp="1" noChangeArrowheads="1"/>
          </p:cNvSpPr>
          <p:nvPr>
            <p:ph type="subTitle" idx="1"/>
          </p:nvPr>
        </p:nvSpPr>
        <p:spPr>
          <a:xfrm>
            <a:off x="1371600" y="3505200"/>
            <a:ext cx="6400800" cy="1752600"/>
          </a:xfrm>
        </p:spPr>
        <p:txBody>
          <a:bodyPr/>
          <a:lstStyle/>
          <a:p>
            <a:pPr eaLnBrk="1" hangingPunct="1">
              <a:lnSpc>
                <a:spcPct val="90000"/>
              </a:lnSpc>
            </a:pPr>
            <a:endParaRPr lang="en-US" altLang="en-US" b="1" dirty="0"/>
          </a:p>
          <a:p>
            <a:pPr eaLnBrk="1" hangingPunct="1">
              <a:lnSpc>
                <a:spcPct val="90000"/>
              </a:lnSpc>
            </a:pPr>
            <a:endParaRPr lang="en-US" altLang="en-US" b="1" dirty="0"/>
          </a:p>
        </p:txBody>
      </p:sp>
    </p:spTree>
    <p:extLst>
      <p:ext uri="{BB962C8B-B14F-4D97-AF65-F5344CB8AC3E}">
        <p14:creationId xmlns:p14="http://schemas.microsoft.com/office/powerpoint/2010/main" val="319953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Line 26 </a:t>
            </a:r>
            <a:r>
              <a:rPr lang="en-US" dirty="0">
                <a:solidFill>
                  <a:schemeClr val="tx1"/>
                </a:solidFill>
              </a:rPr>
              <a:t>(Total Bad Debt Expense for Entire facility)</a:t>
            </a:r>
          </a:p>
          <a:p>
            <a:pPr lvl="1"/>
            <a:r>
              <a:rPr lang="en-US" b="1" dirty="0">
                <a:solidFill>
                  <a:schemeClr val="tx1"/>
                </a:solidFill>
              </a:rPr>
              <a:t>Less:</a:t>
            </a:r>
          </a:p>
          <a:p>
            <a:pPr lvl="1"/>
            <a:r>
              <a:rPr lang="en-US" dirty="0">
                <a:solidFill>
                  <a:schemeClr val="tx1"/>
                </a:solidFill>
              </a:rPr>
              <a:t>Any physician and other professional services.</a:t>
            </a:r>
          </a:p>
          <a:p>
            <a:pPr lvl="1"/>
            <a:r>
              <a:rPr lang="en-US" dirty="0">
                <a:solidFill>
                  <a:schemeClr val="tx1"/>
                </a:solidFill>
              </a:rPr>
              <a:t>Any bad debts related to insurers or other third parties. Only bad debts related to amounts owed by patients should be included.</a:t>
            </a:r>
          </a:p>
          <a:p>
            <a:pPr lvl="1"/>
            <a:endParaRPr lang="en-US" dirty="0">
              <a:solidFill>
                <a:schemeClr val="tx1"/>
              </a:solidFill>
            </a:endParaRPr>
          </a:p>
          <a:p>
            <a:r>
              <a:rPr lang="en-US" dirty="0">
                <a:solidFill>
                  <a:schemeClr val="tx1"/>
                </a:solidFill>
              </a:rPr>
              <a:t>Underlying dates of service are irrelevant</a:t>
            </a:r>
          </a:p>
          <a:p>
            <a:pPr lvl="1"/>
            <a:r>
              <a:rPr lang="en-US" dirty="0">
                <a:solidFill>
                  <a:schemeClr val="tx1"/>
                </a:solidFill>
              </a:rPr>
              <a:t>Write off date determines what cost reporting period it is reported in.</a:t>
            </a:r>
          </a:p>
          <a:p>
            <a:pPr lvl="1"/>
            <a:endParaRPr lang="en-US" dirty="0"/>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10</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21394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u="sng" dirty="0">
                <a:solidFill>
                  <a:schemeClr val="tx1"/>
                </a:solidFill>
              </a:rPr>
              <a:t>Summary of Initial Info Requests:</a:t>
            </a:r>
          </a:p>
          <a:p>
            <a:pPr lvl="1"/>
            <a:r>
              <a:rPr lang="en-US" dirty="0">
                <a:solidFill>
                  <a:schemeClr val="tx1"/>
                </a:solidFill>
              </a:rPr>
              <a:t>Charity care policy that was in place for the period</a:t>
            </a:r>
          </a:p>
          <a:p>
            <a:pPr lvl="1"/>
            <a:r>
              <a:rPr lang="en-US" dirty="0">
                <a:solidFill>
                  <a:schemeClr val="tx1"/>
                </a:solidFill>
              </a:rPr>
              <a:t>A description of the process used when querying the records to identify the charge and payment amounts to be reported on line 20 and 22 (for each column)</a:t>
            </a:r>
          </a:p>
          <a:p>
            <a:pPr lvl="1"/>
            <a:r>
              <a:rPr lang="en-US" dirty="0">
                <a:solidFill>
                  <a:schemeClr val="tx1"/>
                </a:solidFill>
              </a:rPr>
              <a:t>Actual listing of such charges and payments. </a:t>
            </a:r>
          </a:p>
          <a:p>
            <a:pPr lvl="1"/>
            <a:r>
              <a:rPr lang="en-US" dirty="0">
                <a:solidFill>
                  <a:schemeClr val="tx1"/>
                </a:solidFill>
              </a:rPr>
              <a:t>Information on how the above rules are applied so that things such as fee schedule services, courtesy discounts, bad debts, etc. are not included as charity care charges. </a:t>
            </a:r>
          </a:p>
          <a:p>
            <a:pPr lvl="1"/>
            <a:r>
              <a:rPr lang="en-US" dirty="0">
                <a:solidFill>
                  <a:schemeClr val="tx1"/>
                </a:solidFill>
              </a:rPr>
              <a:t>Explanation of significant variances </a:t>
            </a:r>
          </a:p>
          <a:p>
            <a:pPr lvl="1"/>
            <a:r>
              <a:rPr lang="en-US" dirty="0">
                <a:solidFill>
                  <a:schemeClr val="tx1"/>
                </a:solidFill>
              </a:rPr>
              <a:t>Reconciliation from the amounts reported on the cost report for the various items to corresponding elements on your working trial balance and/or financial statements. </a:t>
            </a: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11</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83423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u="sng" dirty="0">
                <a:solidFill>
                  <a:schemeClr val="tx1"/>
                </a:solidFill>
              </a:rPr>
              <a:t>Summary of Follow-up Info Requests:</a:t>
            </a:r>
          </a:p>
          <a:p>
            <a:pPr lvl="1"/>
            <a:r>
              <a:rPr lang="en-US" dirty="0">
                <a:solidFill>
                  <a:schemeClr val="tx1"/>
                </a:solidFill>
              </a:rPr>
              <a:t>Detailed documentation for a sample selected from a list</a:t>
            </a:r>
          </a:p>
          <a:p>
            <a:pPr lvl="1"/>
            <a:r>
              <a:rPr lang="en-US" dirty="0">
                <a:solidFill>
                  <a:schemeClr val="tx1"/>
                </a:solidFill>
              </a:rPr>
              <a:t>Detailed bad debt listing for the amounts reported on line 26 (with any corresponding explanation of the process used to gather that data)</a:t>
            </a:r>
          </a:p>
          <a:p>
            <a:pPr lvl="1"/>
            <a:r>
              <a:rPr lang="en-US" dirty="0">
                <a:solidFill>
                  <a:schemeClr val="tx1"/>
                </a:solidFill>
              </a:rPr>
              <a:t>Potentially detailed documentation for a sample from the bad debt listing. </a:t>
            </a:r>
          </a:p>
          <a:p>
            <a:pPr lvl="1"/>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12</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81889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dirty="0">
                <a:solidFill>
                  <a:schemeClr val="tx1"/>
                </a:solidFill>
              </a:rPr>
              <a:t>Query Logic Questionnaire</a:t>
            </a:r>
          </a:p>
          <a:p>
            <a:endParaRPr lang="en-US" dirty="0">
              <a:solidFill>
                <a:schemeClr val="tx1"/>
              </a:solidFill>
            </a:endParaRPr>
          </a:p>
          <a:p>
            <a:r>
              <a:rPr lang="en-US" dirty="0">
                <a:solidFill>
                  <a:schemeClr val="tx1"/>
                </a:solidFill>
              </a:rPr>
              <a:t>Much of the audit time is spent up front trying to get a “clean” listing without obvious errors</a:t>
            </a:r>
          </a:p>
          <a:p>
            <a:pPr lvl="1"/>
            <a:r>
              <a:rPr lang="en-US" dirty="0">
                <a:solidFill>
                  <a:schemeClr val="tx1"/>
                </a:solidFill>
              </a:rPr>
              <a:t>This minimizes having to extrapolate large error rates to the population that we sampled</a:t>
            </a:r>
          </a:p>
          <a:p>
            <a:pPr lvl="1"/>
            <a:endParaRPr lang="en-US" dirty="0">
              <a:solidFill>
                <a:schemeClr val="tx1"/>
              </a:solidFill>
            </a:endParaRP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13</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405594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pPr marL="0" indent="0">
              <a:buNone/>
            </a:pPr>
            <a:r>
              <a:rPr lang="en-US" b="1" u="sng" dirty="0">
                <a:solidFill>
                  <a:schemeClr val="tx1"/>
                </a:solidFill>
              </a:rPr>
              <a:t>WPS GHA Website</a:t>
            </a:r>
          </a:p>
          <a:p>
            <a:r>
              <a:rPr lang="en-US" dirty="0">
                <a:hlinkClick r:id="rId2"/>
              </a:rPr>
              <a:t>https://www.wpsgha.com/wps/portal/mac/site/audit/guides-and-resources/worksheet-s-10-charity-care-audits</a:t>
            </a:r>
            <a:r>
              <a:rPr lang="en-US" dirty="0"/>
              <a:t> </a:t>
            </a:r>
          </a:p>
          <a:p>
            <a:endParaRPr lang="en-US" dirty="0"/>
          </a:p>
          <a:p>
            <a:r>
              <a:rPr lang="en-US" dirty="0">
                <a:hlinkClick r:id="rId2"/>
              </a:rPr>
              <a:t>https://www.wpsgha.com/wps/portal/mac/site/audit/guides-and-resources/worksheet-s-10-charity-care-audits</a:t>
            </a:r>
            <a:endParaRPr lang="en-US" dirty="0"/>
          </a:p>
          <a:p>
            <a:endParaRPr lang="en-US" dirty="0"/>
          </a:p>
          <a:p>
            <a:pPr marL="0" indent="0">
              <a:buNone/>
            </a:pPr>
            <a:r>
              <a:rPr lang="en-US" b="1" dirty="0">
                <a:solidFill>
                  <a:schemeClr val="tx1"/>
                </a:solidFill>
              </a:rPr>
              <a:t>WPS GHA YouTube</a:t>
            </a:r>
            <a:endParaRPr lang="en-US" b="1" dirty="0">
              <a:solidFill>
                <a:schemeClr val="tx1"/>
              </a:solidFill>
              <a:hlinkClick r:id="rId3"/>
            </a:endParaRPr>
          </a:p>
          <a:p>
            <a:r>
              <a:rPr lang="en-US" dirty="0">
                <a:hlinkClick r:id="rId3"/>
              </a:rPr>
              <a:t>https://youtu.be/bWQhRT8KljY</a:t>
            </a:r>
            <a:r>
              <a:rPr lang="en-US" dirty="0"/>
              <a:t>  </a:t>
            </a:r>
            <a:r>
              <a:rPr lang="en-US" dirty="0">
                <a:solidFill>
                  <a:schemeClr val="tx1"/>
                </a:solidFill>
              </a:rPr>
              <a:t>= General training</a:t>
            </a:r>
          </a:p>
          <a:p>
            <a:r>
              <a:rPr lang="en-US" dirty="0">
                <a:hlinkClick r:id="rId4"/>
              </a:rPr>
              <a:t>https://youtu.be/NAPTlPsEgNE</a:t>
            </a:r>
            <a:r>
              <a:rPr lang="en-US" dirty="0"/>
              <a:t> </a:t>
            </a:r>
            <a:r>
              <a:rPr lang="en-US" dirty="0">
                <a:solidFill>
                  <a:schemeClr val="tx1"/>
                </a:solidFill>
              </a:rPr>
              <a:t>= Audit Templates and Questionnaire</a:t>
            </a:r>
          </a:p>
          <a:p>
            <a:r>
              <a:rPr lang="en-US" dirty="0">
                <a:hlinkClick r:id="rId5"/>
              </a:rPr>
              <a:t>https://youtu.be/VOm-wm0BReI</a:t>
            </a:r>
            <a:r>
              <a:rPr lang="en-US" dirty="0"/>
              <a:t> </a:t>
            </a:r>
            <a:r>
              <a:rPr lang="en-US" dirty="0">
                <a:solidFill>
                  <a:schemeClr val="tx1"/>
                </a:solidFill>
              </a:rPr>
              <a:t>= S-10 Webinar Part 1</a:t>
            </a:r>
          </a:p>
          <a:p>
            <a:r>
              <a:rPr lang="en-US" dirty="0">
                <a:hlinkClick r:id="rId6"/>
              </a:rPr>
              <a:t>https://youtu.be/tIKNeIhvjzo</a:t>
            </a:r>
            <a:r>
              <a:rPr lang="en-US" dirty="0"/>
              <a:t> </a:t>
            </a:r>
            <a:r>
              <a:rPr lang="en-US" dirty="0">
                <a:solidFill>
                  <a:schemeClr val="tx1"/>
                </a:solidFill>
              </a:rPr>
              <a:t>= S-10 Webinar Part 2</a:t>
            </a:r>
          </a:p>
          <a:p>
            <a:r>
              <a:rPr lang="en-US" dirty="0">
                <a:solidFill>
                  <a:schemeClr val="tx1"/>
                </a:solidFill>
              </a:rPr>
              <a:t>Others in later webinar listing</a:t>
            </a: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14</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61036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15</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Secure-EDI/File Exchange/</a:t>
            </a:r>
            <a:r>
              <a:rPr lang="en-US" altLang="en-US" dirty="0" err="1"/>
              <a:t>MoveIt</a:t>
            </a:r>
            <a:endParaRPr lang="en-US" altLang="en-US" dirty="0"/>
          </a:p>
        </p:txBody>
      </p:sp>
      <p:sp>
        <p:nvSpPr>
          <p:cNvPr id="39940" name="Rectangle 3"/>
          <p:cNvSpPr>
            <a:spLocks noGrp="1" noChangeArrowheads="1"/>
          </p:cNvSpPr>
          <p:nvPr>
            <p:ph type="body" idx="1"/>
          </p:nvPr>
        </p:nvSpPr>
        <p:spPr>
          <a:xfrm>
            <a:off x="755650" y="1019175"/>
            <a:ext cx="7931150" cy="4625975"/>
          </a:xfrm>
        </p:spPr>
        <p:txBody>
          <a:bodyPr/>
          <a:lstStyle/>
          <a:p>
            <a:pPr eaLnBrk="1" hangingPunct="1"/>
            <a:r>
              <a:rPr lang="en-US" altLang="en-US" dirty="0">
                <a:solidFill>
                  <a:schemeClr val="tx1"/>
                </a:solidFill>
              </a:rPr>
              <a:t>New URL everyone should be using is </a:t>
            </a:r>
            <a:r>
              <a:rPr lang="en-US" altLang="en-US" dirty="0">
                <a:solidFill>
                  <a:schemeClr val="tx1"/>
                </a:solidFill>
                <a:hlinkClick r:id="rId2"/>
              </a:rPr>
              <a:t>https://fe.wpsgha.com</a:t>
            </a:r>
            <a:endParaRPr lang="en-US" altLang="en-US" dirty="0">
              <a:solidFill>
                <a:schemeClr val="tx1"/>
              </a:solidFill>
            </a:endParaRPr>
          </a:p>
          <a:p>
            <a:pPr lvl="1"/>
            <a:r>
              <a:rPr lang="en-US" altLang="en-US" dirty="0">
                <a:solidFill>
                  <a:schemeClr val="tx1"/>
                </a:solidFill>
              </a:rPr>
              <a:t>Old secure-edi.wpsic.com accounts deactivated</a:t>
            </a:r>
          </a:p>
          <a:p>
            <a:pPr lvl="1"/>
            <a:r>
              <a:rPr lang="en-US" altLang="en-US" dirty="0">
                <a:solidFill>
                  <a:schemeClr val="tx1"/>
                </a:solidFill>
              </a:rPr>
              <a:t>New portal is otherwise same as old portal</a:t>
            </a:r>
          </a:p>
          <a:p>
            <a:pPr lvl="1"/>
            <a:endParaRPr lang="en-US" altLang="en-US" dirty="0">
              <a:solidFill>
                <a:schemeClr val="tx1"/>
              </a:solidFill>
            </a:endParaRPr>
          </a:p>
          <a:p>
            <a:pPr eaLnBrk="1" hangingPunct="1"/>
            <a:r>
              <a:rPr lang="en-US" altLang="en-US" dirty="0">
                <a:solidFill>
                  <a:schemeClr val="tx1"/>
                </a:solidFill>
              </a:rPr>
              <a:t>Benefits</a:t>
            </a:r>
          </a:p>
          <a:p>
            <a:pPr lvl="1"/>
            <a:r>
              <a:rPr lang="en-US" altLang="en-US" dirty="0">
                <a:solidFill>
                  <a:schemeClr val="tx1"/>
                </a:solidFill>
              </a:rPr>
              <a:t>Larger file size limit (2GB vs. 15-20 MB) </a:t>
            </a:r>
          </a:p>
          <a:p>
            <a:pPr lvl="1"/>
            <a:r>
              <a:rPr lang="en-US" altLang="en-US" dirty="0">
                <a:solidFill>
                  <a:schemeClr val="tx1"/>
                </a:solidFill>
              </a:rPr>
              <a:t>No file type restrictions</a:t>
            </a:r>
          </a:p>
          <a:p>
            <a:pPr lvl="1"/>
            <a:r>
              <a:rPr lang="en-US" altLang="en-US" dirty="0">
                <a:solidFill>
                  <a:schemeClr val="tx1"/>
                </a:solidFill>
              </a:rPr>
              <a:t>Allowed for external contacts as well (not limited to providers)</a:t>
            </a:r>
          </a:p>
          <a:p>
            <a:pPr lvl="1"/>
            <a:endParaRPr lang="en-US" altLang="en-US" dirty="0">
              <a:solidFill>
                <a:schemeClr val="tx1"/>
              </a:solidFill>
            </a:endParaRPr>
          </a:p>
          <a:p>
            <a:r>
              <a:rPr lang="en-US" altLang="en-US" dirty="0">
                <a:solidFill>
                  <a:schemeClr val="tx1"/>
                </a:solidFill>
              </a:rPr>
              <a:t>Drawbacks</a:t>
            </a:r>
          </a:p>
          <a:p>
            <a:pPr lvl="1"/>
            <a:r>
              <a:rPr lang="en-US" altLang="en-US" dirty="0">
                <a:solidFill>
                  <a:schemeClr val="tx1"/>
                </a:solidFill>
              </a:rPr>
              <a:t>Due to security requirements, accounts quickly expire if not used</a:t>
            </a:r>
          </a:p>
          <a:p>
            <a:pPr lvl="2"/>
            <a:r>
              <a:rPr lang="en-US" altLang="en-US" dirty="0">
                <a:solidFill>
                  <a:schemeClr val="tx1"/>
                </a:solidFill>
              </a:rPr>
              <a:t>Easy to reset though, by auditor that you are working with</a:t>
            </a:r>
          </a:p>
          <a:p>
            <a:pPr lvl="1"/>
            <a:r>
              <a:rPr lang="en-US" altLang="en-US" dirty="0">
                <a:solidFill>
                  <a:schemeClr val="tx1"/>
                </a:solidFill>
              </a:rPr>
              <a:t>Each individual auditor that you want to connect with must first send you an “initiation” email. </a:t>
            </a:r>
          </a:p>
          <a:p>
            <a:pPr lvl="2"/>
            <a:r>
              <a:rPr lang="en-US" altLang="en-US" dirty="0">
                <a:solidFill>
                  <a:schemeClr val="tx1"/>
                </a:solidFill>
              </a:rPr>
              <a:t>Password only needs to be created by first one		</a:t>
            </a: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p>
        </p:txBody>
      </p:sp>
    </p:spTree>
    <p:extLst>
      <p:ext uri="{BB962C8B-B14F-4D97-AF65-F5344CB8AC3E}">
        <p14:creationId xmlns:p14="http://schemas.microsoft.com/office/powerpoint/2010/main" val="50895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16</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Secure-EDI/File Exchange/</a:t>
            </a:r>
            <a:r>
              <a:rPr lang="en-US" altLang="en-US" dirty="0" err="1"/>
              <a:t>MoveIt</a:t>
            </a:r>
            <a:endParaRPr lang="en-US" altLang="en-US" dirty="0"/>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hlinkClick r:id="rId2"/>
              </a:rPr>
              <a:t>https://www.wpsgha.com/wps/portal/mac/site/audit/guides-and-resources/audit-secure-edi-email-messaging-tool</a:t>
            </a:r>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Secure-EDI initiation email </a:t>
            </a:r>
          </a:p>
          <a:p>
            <a:pPr lvl="1"/>
            <a:r>
              <a:rPr lang="en-US" altLang="en-US" dirty="0">
                <a:solidFill>
                  <a:schemeClr val="tx1"/>
                </a:solidFill>
              </a:rPr>
              <a:t>Audit contact sends you first email (including your first temporary password) </a:t>
            </a:r>
          </a:p>
          <a:p>
            <a:pPr lvl="1"/>
            <a:r>
              <a:rPr lang="en-US" altLang="en-US" dirty="0">
                <a:solidFill>
                  <a:schemeClr val="tx1"/>
                </a:solidFill>
              </a:rPr>
              <a:t>Any other auditor you want to send documents to would have to first send you an initiation email of their own (no new password needed if account is already established.) </a:t>
            </a:r>
          </a:p>
          <a:p>
            <a:pPr lvl="1"/>
            <a:r>
              <a:rPr lang="en-US" altLang="en-US" dirty="0">
                <a:solidFill>
                  <a:schemeClr val="tx1"/>
                </a:solidFill>
              </a:rPr>
              <a:t>Accounts active for 20 days, but reset after each use</a:t>
            </a:r>
          </a:p>
          <a:p>
            <a:endParaRPr lang="en-US" altLang="en-US" dirty="0">
              <a:solidFill>
                <a:schemeClr val="tx1"/>
              </a:solidFill>
            </a:endParaRPr>
          </a:p>
          <a:p>
            <a:r>
              <a:rPr lang="en-US" altLang="en-US" dirty="0">
                <a:solidFill>
                  <a:schemeClr val="tx1"/>
                </a:solidFill>
              </a:rPr>
              <a:t>No long-term storage of files (usually around 30 days) </a:t>
            </a:r>
          </a:p>
          <a:p>
            <a:endParaRPr lang="en-US" altLang="en-US" dirty="0">
              <a:solidFill>
                <a:schemeClr val="tx1"/>
              </a:solidFill>
            </a:endParaRPr>
          </a:p>
          <a:p>
            <a:r>
              <a:rPr lang="en-US" altLang="en-US" dirty="0">
                <a:solidFill>
                  <a:schemeClr val="tx1"/>
                </a:solidFill>
              </a:rPr>
              <a:t>Auditors can handle your password resets, deactivations, etc. </a:t>
            </a:r>
          </a:p>
        </p:txBody>
      </p:sp>
    </p:spTree>
    <p:extLst>
      <p:ext uri="{BB962C8B-B14F-4D97-AF65-F5344CB8AC3E}">
        <p14:creationId xmlns:p14="http://schemas.microsoft.com/office/powerpoint/2010/main" val="96798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Health Clinics (RHCs)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Consolidated Appropriations Act of 2021 (12/27/2020)</a:t>
            </a:r>
          </a:p>
          <a:p>
            <a:r>
              <a:rPr lang="en-US" dirty="0">
                <a:solidFill>
                  <a:schemeClr val="tx1"/>
                </a:solidFill>
              </a:rPr>
              <a:t>CR 12035 (10/29/2021) and CR 12185 (5/4/2021)</a:t>
            </a:r>
          </a:p>
          <a:p>
            <a:endParaRPr lang="en-US" dirty="0">
              <a:solidFill>
                <a:schemeClr val="tx1"/>
              </a:solidFill>
            </a:endParaRPr>
          </a:p>
          <a:p>
            <a:r>
              <a:rPr lang="en-US" dirty="0">
                <a:solidFill>
                  <a:schemeClr val="tx1"/>
                </a:solidFill>
              </a:rPr>
              <a:t>Newly certified RHCs January 1, 2021, and after are subject to per visit limit</a:t>
            </a:r>
          </a:p>
          <a:p>
            <a:endParaRPr lang="en-US" dirty="0">
              <a:solidFill>
                <a:schemeClr val="tx1"/>
              </a:solidFill>
            </a:endParaRP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17</a:t>
            </a:fld>
            <a:endParaRPr lang="en-US"/>
          </a:p>
          <a:p>
            <a:fld id="{3AC79183-2464-A14D-8A23-7A9B3FB27000}" type="datetime4">
              <a:rPr lang="en-US" smtClean="0"/>
              <a:t>December 6, 2022</a:t>
            </a:fld>
            <a:endParaRPr lang="en-US" dirty="0"/>
          </a:p>
        </p:txBody>
      </p:sp>
      <p:pic>
        <p:nvPicPr>
          <p:cNvPr id="6" name="Picture 5">
            <a:extLst>
              <a:ext uri="{FF2B5EF4-FFF2-40B4-BE49-F238E27FC236}">
                <a16:creationId xmlns:a16="http://schemas.microsoft.com/office/drawing/2014/main" id="{760DB4E0-66E8-47E7-8833-96DBC005B49B}"/>
              </a:ext>
            </a:extLst>
          </p:cNvPr>
          <p:cNvPicPr>
            <a:picLocks noChangeAspect="1"/>
          </p:cNvPicPr>
          <p:nvPr/>
        </p:nvPicPr>
        <p:blipFill>
          <a:blip r:embed="rId2"/>
          <a:stretch>
            <a:fillRect/>
          </a:stretch>
        </p:blipFill>
        <p:spPr>
          <a:xfrm>
            <a:off x="1556335" y="2961003"/>
            <a:ext cx="6329779" cy="2684147"/>
          </a:xfrm>
          <a:prstGeom prst="rect">
            <a:avLst/>
          </a:prstGeom>
          <a:ln w="28575">
            <a:solidFill>
              <a:schemeClr val="tx1"/>
            </a:solidFill>
          </a:ln>
        </p:spPr>
      </p:pic>
    </p:spTree>
    <p:extLst>
      <p:ext uri="{BB962C8B-B14F-4D97-AF65-F5344CB8AC3E}">
        <p14:creationId xmlns:p14="http://schemas.microsoft.com/office/powerpoint/2010/main" val="138885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Health Clinics (RHCs)</a:t>
            </a:r>
          </a:p>
        </p:txBody>
      </p:sp>
      <p:sp>
        <p:nvSpPr>
          <p:cNvPr id="3" name="Content Placeholder 2"/>
          <p:cNvSpPr>
            <a:spLocks noGrp="1"/>
          </p:cNvSpPr>
          <p:nvPr>
            <p:ph idx="1"/>
          </p:nvPr>
        </p:nvSpPr>
        <p:spPr>
          <a:xfrm>
            <a:off x="457200" y="1019175"/>
            <a:ext cx="8528050" cy="4625975"/>
          </a:xfrm>
        </p:spPr>
        <p:txBody>
          <a:bodyPr/>
          <a:lstStyle/>
          <a:p>
            <a:r>
              <a:rPr lang="en-US" dirty="0">
                <a:solidFill>
                  <a:schemeClr val="tx1"/>
                </a:solidFill>
              </a:rPr>
              <a:t>Grandfathered RHCs (less than 50 beds as of 12/31/2020 and continue having less than 50 beds)</a:t>
            </a:r>
          </a:p>
          <a:p>
            <a:pPr lvl="1"/>
            <a:r>
              <a:rPr lang="en-US" dirty="0">
                <a:solidFill>
                  <a:schemeClr val="tx1"/>
                </a:solidFill>
              </a:rPr>
              <a:t>COVID exceptions</a:t>
            </a:r>
          </a:p>
          <a:p>
            <a:pPr lvl="1"/>
            <a:r>
              <a:rPr lang="en-US" dirty="0">
                <a:solidFill>
                  <a:schemeClr val="tx1"/>
                </a:solidFill>
              </a:rPr>
              <a:t>No change in certification</a:t>
            </a:r>
          </a:p>
          <a:p>
            <a:endParaRPr lang="en-US" dirty="0">
              <a:solidFill>
                <a:schemeClr val="tx1"/>
              </a:solidFill>
            </a:endParaRPr>
          </a:p>
          <a:p>
            <a:r>
              <a:rPr lang="en-US" dirty="0">
                <a:solidFill>
                  <a:schemeClr val="tx1"/>
                </a:solidFill>
              </a:rPr>
              <a:t>Base year per visit limit (2020 or 2021 if no rate established in 2020)</a:t>
            </a:r>
          </a:p>
          <a:p>
            <a:pPr lvl="1"/>
            <a:r>
              <a:rPr lang="en-US" dirty="0">
                <a:solidFill>
                  <a:schemeClr val="tx1"/>
                </a:solidFill>
              </a:rPr>
              <a:t>Rate updated each year </a:t>
            </a:r>
          </a:p>
          <a:p>
            <a:pPr lvl="1"/>
            <a:endParaRPr lang="en-US" dirty="0">
              <a:solidFill>
                <a:schemeClr val="tx1"/>
              </a:solidFill>
            </a:endParaRPr>
          </a:p>
          <a:p>
            <a:r>
              <a:rPr lang="en-US" dirty="0">
                <a:solidFill>
                  <a:schemeClr val="tx1"/>
                </a:solidFill>
              </a:rPr>
              <a:t>No consolidations of grandfathered and non grandfathered RHCs allowed</a:t>
            </a:r>
          </a:p>
          <a:p>
            <a:endParaRPr lang="en-US" b="1" dirty="0">
              <a:solidFill>
                <a:srgbClr val="FF0000"/>
              </a:solidFill>
            </a:endParaRPr>
          </a:p>
          <a:p>
            <a:r>
              <a:rPr lang="en-US" b="1" dirty="0">
                <a:solidFill>
                  <a:srgbClr val="FF0000"/>
                </a:solidFill>
              </a:rPr>
              <a:t>Questions over what rate to use for consolidated grandfathered units</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18</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42236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9/18/2020 Federal Register (FFY 221 Inpatient Prospective Payment System Final Rule)</a:t>
            </a:r>
          </a:p>
          <a:p>
            <a:r>
              <a:rPr lang="en-US" dirty="0">
                <a:solidFill>
                  <a:schemeClr val="tx1"/>
                </a:solidFill>
                <a:hlinkClick r:id="rId2"/>
              </a:rPr>
              <a:t>https://www.govinfo.gov/content/pkg/FR-2020-09-18/pdf/2020-19637.pdf</a:t>
            </a:r>
            <a:endParaRPr lang="en-US" dirty="0">
              <a:solidFill>
                <a:schemeClr val="tx1"/>
              </a:solidFill>
            </a:endParaRPr>
          </a:p>
          <a:p>
            <a:endParaRPr lang="en-US" dirty="0">
              <a:solidFill>
                <a:schemeClr val="tx1"/>
              </a:solidFill>
            </a:endParaRPr>
          </a:p>
          <a:p>
            <a:r>
              <a:rPr lang="en-US" dirty="0">
                <a:solidFill>
                  <a:schemeClr val="tx1"/>
                </a:solidFill>
              </a:rPr>
              <a:t>Codified many bad debt policies into regulation</a:t>
            </a:r>
          </a:p>
          <a:p>
            <a:pPr lvl="1"/>
            <a:r>
              <a:rPr lang="en-US" dirty="0">
                <a:solidFill>
                  <a:schemeClr val="tx1"/>
                </a:solidFill>
              </a:rPr>
              <a:t>Clarifications of existing policy were retroactively effective</a:t>
            </a:r>
          </a:p>
          <a:p>
            <a:pPr lvl="1"/>
            <a:r>
              <a:rPr lang="en-US" dirty="0">
                <a:solidFill>
                  <a:schemeClr val="tx1"/>
                </a:solidFill>
              </a:rPr>
              <a:t>Changes in policy were prospective for cost reporting periods 10/1/ and after</a:t>
            </a:r>
          </a:p>
          <a:p>
            <a:pPr lvl="1"/>
            <a:endParaRPr lang="en-US" dirty="0">
              <a:solidFill>
                <a:schemeClr val="tx1"/>
              </a:solidFill>
            </a:endParaRPr>
          </a:p>
          <a:p>
            <a:r>
              <a:rPr lang="en-US" dirty="0">
                <a:solidFill>
                  <a:schemeClr val="tx1"/>
                </a:solidFill>
              </a:rPr>
              <a:t>WPS YouTube video going into detail on these changes</a:t>
            </a:r>
          </a:p>
          <a:p>
            <a:pPr lvl="1"/>
            <a:r>
              <a:rPr lang="en-US" dirty="0">
                <a:solidFill>
                  <a:schemeClr val="tx1"/>
                </a:solidFill>
                <a:hlinkClick r:id="rId3"/>
              </a:rPr>
              <a:t>https://www.youtube.com/watch?v=LMa4at0wlRU</a:t>
            </a:r>
            <a:r>
              <a:rPr lang="en-US" dirty="0">
                <a:solidFill>
                  <a:schemeClr val="tx1"/>
                </a:solidFill>
              </a:rPr>
              <a:t> </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19</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25781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0739D6D2-0E58-4FF5-BBA1-14D29097CA4D}" type="slidenum">
              <a:rPr lang="en-US" altLang="en-US" sz="1400" smtClean="0"/>
              <a:pPr>
                <a:spcBef>
                  <a:spcPct val="0"/>
                </a:spcBef>
                <a:buFontTx/>
                <a:buNone/>
              </a:pPr>
              <a:t>2</a:t>
            </a:fld>
            <a:endParaRPr lang="en-US" altLang="en-US" sz="1400"/>
          </a:p>
        </p:txBody>
      </p:sp>
      <p:sp>
        <p:nvSpPr>
          <p:cNvPr id="5123" name="Rectangle 2"/>
          <p:cNvSpPr>
            <a:spLocks noGrp="1" noChangeArrowheads="1"/>
          </p:cNvSpPr>
          <p:nvPr>
            <p:ph type="title" idx="4294967295"/>
          </p:nvPr>
        </p:nvSpPr>
        <p:spPr>
          <a:xfrm>
            <a:off x="0" y="274638"/>
            <a:ext cx="8229600" cy="1143000"/>
          </a:xfrm>
        </p:spPr>
        <p:txBody>
          <a:bodyPr/>
          <a:lstStyle/>
          <a:p>
            <a:pPr eaLnBrk="1" hangingPunct="1"/>
            <a:r>
              <a:rPr lang="en-US" altLang="en-US" dirty="0"/>
              <a:t>Agenda</a:t>
            </a:r>
          </a:p>
        </p:txBody>
      </p:sp>
      <p:sp>
        <p:nvSpPr>
          <p:cNvPr id="5124" name="Rectangle 3"/>
          <p:cNvSpPr>
            <a:spLocks noGrp="1" noChangeArrowheads="1"/>
          </p:cNvSpPr>
          <p:nvPr>
            <p:ph type="body" idx="4294967295"/>
          </p:nvPr>
        </p:nvSpPr>
        <p:spPr>
          <a:xfrm>
            <a:off x="0" y="1143000"/>
            <a:ext cx="8229600" cy="4983163"/>
          </a:xfrm>
        </p:spPr>
        <p:txBody>
          <a:bodyPr/>
          <a:lstStyle/>
          <a:p>
            <a:pPr eaLnBrk="1" hangingPunct="1">
              <a:lnSpc>
                <a:spcPct val="80000"/>
              </a:lnSpc>
            </a:pPr>
            <a:r>
              <a:rPr lang="en-US" altLang="en-US" dirty="0">
                <a:solidFill>
                  <a:schemeClr val="tx1"/>
                </a:solidFill>
              </a:rPr>
              <a:t>S-10 Uncompensated Care Audits</a:t>
            </a:r>
          </a:p>
          <a:p>
            <a:pPr eaLnBrk="1" hangingPunct="1">
              <a:lnSpc>
                <a:spcPct val="80000"/>
              </a:lnSpc>
            </a:pPr>
            <a:r>
              <a:rPr lang="en-US" altLang="en-US" dirty="0">
                <a:solidFill>
                  <a:schemeClr val="tx1"/>
                </a:solidFill>
              </a:rPr>
              <a:t>Secure-EDI/File Exchange/</a:t>
            </a:r>
            <a:r>
              <a:rPr lang="en-US" altLang="en-US" dirty="0" err="1">
                <a:solidFill>
                  <a:schemeClr val="tx1"/>
                </a:solidFill>
              </a:rPr>
              <a:t>MoveIt</a:t>
            </a:r>
            <a:endParaRPr lang="en-US" altLang="en-US" dirty="0">
              <a:solidFill>
                <a:schemeClr val="tx1"/>
              </a:solidFill>
            </a:endParaRPr>
          </a:p>
          <a:p>
            <a:pPr eaLnBrk="1" hangingPunct="1">
              <a:lnSpc>
                <a:spcPct val="80000"/>
              </a:lnSpc>
            </a:pPr>
            <a:r>
              <a:rPr lang="en-US" altLang="en-US" dirty="0">
                <a:solidFill>
                  <a:schemeClr val="tx1"/>
                </a:solidFill>
              </a:rPr>
              <a:t>Rural Health Clinics</a:t>
            </a:r>
          </a:p>
          <a:p>
            <a:pPr eaLnBrk="1" hangingPunct="1">
              <a:lnSpc>
                <a:spcPct val="80000"/>
              </a:lnSpc>
            </a:pPr>
            <a:r>
              <a:rPr lang="en-US" altLang="en-US" dirty="0">
                <a:solidFill>
                  <a:schemeClr val="tx1"/>
                </a:solidFill>
              </a:rPr>
              <a:t>Bad Debts</a:t>
            </a:r>
          </a:p>
          <a:p>
            <a:pPr eaLnBrk="1" hangingPunct="1">
              <a:lnSpc>
                <a:spcPct val="80000"/>
              </a:lnSpc>
            </a:pPr>
            <a:r>
              <a:rPr lang="en-US" altLang="en-US" dirty="0">
                <a:solidFill>
                  <a:schemeClr val="tx1"/>
                </a:solidFill>
              </a:rPr>
              <a:t>Nursing and Allied Health</a:t>
            </a:r>
          </a:p>
          <a:p>
            <a:pPr eaLnBrk="1" hangingPunct="1">
              <a:lnSpc>
                <a:spcPct val="80000"/>
              </a:lnSpc>
            </a:pPr>
            <a:r>
              <a:rPr lang="en-US" altLang="en-US" dirty="0">
                <a:solidFill>
                  <a:schemeClr val="tx1"/>
                </a:solidFill>
              </a:rPr>
              <a:t>New Cost Report Documentation Requirements</a:t>
            </a:r>
          </a:p>
          <a:p>
            <a:pPr eaLnBrk="1" hangingPunct="1">
              <a:lnSpc>
                <a:spcPct val="80000"/>
              </a:lnSpc>
            </a:pPr>
            <a:r>
              <a:rPr lang="en-US" altLang="en-US" dirty="0">
                <a:solidFill>
                  <a:schemeClr val="tx1"/>
                </a:solidFill>
              </a:rPr>
              <a:t>WPS Website, Webinars, and YouTube Channel</a:t>
            </a:r>
          </a:p>
          <a:p>
            <a:pPr eaLnBrk="1" hangingPunct="1">
              <a:lnSpc>
                <a:spcPct val="80000"/>
              </a:lnSpc>
            </a:pPr>
            <a:r>
              <a:rPr lang="en-US" altLang="en-US" dirty="0">
                <a:solidFill>
                  <a:schemeClr val="tx1"/>
                </a:solidFill>
              </a:rPr>
              <a:t>Questions</a:t>
            </a:r>
            <a:r>
              <a:rPr lang="en-US" altLang="en-US" sz="1800" dirty="0"/>
              <a:t>			</a:t>
            </a:r>
          </a:p>
          <a:p>
            <a:pPr eaLnBrk="1" hangingPunct="1">
              <a:lnSpc>
                <a:spcPct val="80000"/>
              </a:lnSpc>
              <a:buFontTx/>
              <a:buNone/>
            </a:pPr>
            <a:r>
              <a:rPr lang="en-US" altLang="en-US" sz="1800" dirty="0"/>
              <a:t>			</a:t>
            </a:r>
            <a:r>
              <a:rPr lang="en-US" altLang="en-US" sz="200" b="1" dirty="0"/>
              <a:t>		</a:t>
            </a:r>
          </a:p>
          <a:p>
            <a:pPr eaLnBrk="1" hangingPunct="1">
              <a:lnSpc>
                <a:spcPct val="80000"/>
              </a:lnSpc>
            </a:pPr>
            <a:r>
              <a:rPr lang="en-US" altLang="en-US" sz="200" b="1" dirty="0"/>
              <a:t>					</a:t>
            </a:r>
          </a:p>
          <a:p>
            <a:pPr eaLnBrk="1" hangingPunct="1">
              <a:lnSpc>
                <a:spcPct val="80000"/>
              </a:lnSpc>
            </a:pPr>
            <a:r>
              <a:rPr lang="en-US" altLang="en-US" sz="200" b="1" dirty="0"/>
              <a:t>	</a:t>
            </a:r>
            <a:r>
              <a:rPr lang="en-US" altLang="en-US" sz="1100" b="1" dirty="0"/>
              <a:t>                	</a:t>
            </a:r>
            <a:endParaRPr lang="en-US" altLang="en-US" sz="1400" b="1" dirty="0"/>
          </a:p>
        </p:txBody>
      </p:sp>
    </p:spTree>
    <p:extLst>
      <p:ext uri="{BB962C8B-B14F-4D97-AF65-F5344CB8AC3E}">
        <p14:creationId xmlns:p14="http://schemas.microsoft.com/office/powerpoint/2010/main" val="89252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Debts-Collection Agency</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Bad debt not allowable for Medicare purposes until it has been completely returned from collection agency</a:t>
            </a:r>
          </a:p>
          <a:p>
            <a:endParaRPr lang="en-US" dirty="0">
              <a:solidFill>
                <a:schemeClr val="tx1"/>
              </a:solidFill>
            </a:endParaRPr>
          </a:p>
          <a:p>
            <a:r>
              <a:rPr lang="en-US" dirty="0">
                <a:solidFill>
                  <a:schemeClr val="tx1"/>
                </a:solidFill>
              </a:rPr>
              <a:t>Full amount collected from patient must be used to offset AR</a:t>
            </a:r>
          </a:p>
          <a:p>
            <a:pPr lvl="1"/>
            <a:r>
              <a:rPr lang="en-US" dirty="0">
                <a:solidFill>
                  <a:schemeClr val="tx1"/>
                </a:solidFill>
              </a:rPr>
              <a:t>Cannot be reported net of collection fee</a:t>
            </a:r>
          </a:p>
          <a:p>
            <a:pPr lvl="2"/>
            <a:r>
              <a:rPr lang="en-US" dirty="0">
                <a:solidFill>
                  <a:schemeClr val="tx1"/>
                </a:solidFill>
              </a:rPr>
              <a:t>Collection fee is separate administrative cost</a:t>
            </a:r>
          </a:p>
          <a:p>
            <a:endParaRPr lang="en-US" dirty="0">
              <a:solidFill>
                <a:schemeClr val="tx1"/>
              </a:solidFill>
            </a:endParaRPr>
          </a:p>
          <a:p>
            <a:r>
              <a:rPr lang="en-US" dirty="0">
                <a:solidFill>
                  <a:srgbClr val="FF0000"/>
                </a:solidFill>
              </a:rPr>
              <a:t>Clarification = Retroactive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20</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55882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Dual Eligible Patients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Must-Bill Policy</a:t>
            </a:r>
          </a:p>
          <a:p>
            <a:pPr lvl="1"/>
            <a:r>
              <a:rPr lang="en-US" dirty="0">
                <a:solidFill>
                  <a:schemeClr val="tx1"/>
                </a:solidFill>
              </a:rPr>
              <a:t>Must have Medicaid RA to allow a dual eligible bad debt</a:t>
            </a:r>
          </a:p>
          <a:p>
            <a:endParaRPr lang="en-US" dirty="0">
              <a:solidFill>
                <a:schemeClr val="tx1"/>
              </a:solidFill>
            </a:endParaRPr>
          </a:p>
          <a:p>
            <a:r>
              <a:rPr lang="en-US" dirty="0">
                <a:solidFill>
                  <a:schemeClr val="tx1"/>
                </a:solidFill>
              </a:rPr>
              <a:t>In this Federal Register, CMS also incorporated an alternative documentation set to be used in limited circumstances where a State does not process crossover claims or issue Medicaid RAs for certain provider-types.</a:t>
            </a:r>
          </a:p>
          <a:p>
            <a:pPr lvl="1"/>
            <a:r>
              <a:rPr lang="en-US" sz="1400" dirty="0">
                <a:solidFill>
                  <a:schemeClr val="tx1"/>
                </a:solidFill>
              </a:rPr>
              <a:t>In these cases, the provider must include the following documentation instead:</a:t>
            </a:r>
          </a:p>
          <a:p>
            <a:pPr lvl="1">
              <a:buFont typeface="Arial" panose="020B0604020202020204" pitchFamily="34" charset="0"/>
              <a:buChar char="•"/>
            </a:pPr>
            <a:r>
              <a:rPr lang="en-US" sz="1400" dirty="0">
                <a:solidFill>
                  <a:schemeClr val="tx1"/>
                </a:solidFill>
              </a:rPr>
              <a:t>The State Medicaid notification evidencing that the State has no obligation to pay the beneficiary’s Medicare cost sharing or notification evidencing the provider’s inability to enroll in Medicaid for purposes of processing a crossover cost sharing claim,</a:t>
            </a:r>
          </a:p>
          <a:p>
            <a:pPr lvl="1">
              <a:buFont typeface="Arial" panose="020B0604020202020204" pitchFamily="34" charset="0"/>
              <a:buChar char="•"/>
            </a:pPr>
            <a:r>
              <a:rPr lang="en-US" sz="1400" dirty="0">
                <a:solidFill>
                  <a:schemeClr val="tx1"/>
                </a:solidFill>
              </a:rPr>
              <a:t>documentation setting forth the State’s liability, or lack thereof, for the Medicare cost sharing, and</a:t>
            </a:r>
          </a:p>
          <a:p>
            <a:pPr lvl="1">
              <a:buFont typeface="Arial" panose="020B0604020202020204" pitchFamily="34" charset="0"/>
              <a:buChar char="•"/>
            </a:pPr>
            <a:r>
              <a:rPr lang="en-US" sz="1400" dirty="0">
                <a:solidFill>
                  <a:schemeClr val="tx1"/>
                </a:solidFill>
              </a:rPr>
              <a:t>documentation verifying the beneficiary’s eligibility for Medicaid for the date of service.</a:t>
            </a:r>
          </a:p>
          <a:p>
            <a:pPr rtl="0">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dirty="0">
                <a:solidFill>
                  <a:srgbClr val="FF0000"/>
                </a:solidFill>
              </a:rPr>
              <a:t>Clarification = Retroactive</a:t>
            </a:r>
          </a:p>
          <a:p>
            <a:pPr rtl="0">
              <a:buFont typeface="Arial" panose="020B0604020202020204" pitchFamily="34" charset="0"/>
              <a:buChar char="•"/>
            </a:pPr>
            <a:endParaRPr lang="en-US" sz="16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21</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90576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Indigent Patients</a:t>
            </a:r>
          </a:p>
        </p:txBody>
      </p:sp>
      <p:sp>
        <p:nvSpPr>
          <p:cNvPr id="3" name="Content Placeholder 2"/>
          <p:cNvSpPr>
            <a:spLocks noGrp="1"/>
          </p:cNvSpPr>
          <p:nvPr>
            <p:ph idx="1"/>
          </p:nvPr>
        </p:nvSpPr>
        <p:spPr>
          <a:xfrm>
            <a:off x="755650" y="1019175"/>
            <a:ext cx="7931150" cy="4625975"/>
          </a:xfrm>
        </p:spPr>
        <p:txBody>
          <a:bodyPr/>
          <a:lstStyle/>
          <a:p>
            <a:pPr rtl="0">
              <a:buFont typeface="Arial" panose="020B0604020202020204" pitchFamily="34" charset="0"/>
              <a:buChar char="•"/>
            </a:pPr>
            <a:r>
              <a:rPr lang="en-US" b="1" u="sng" dirty="0">
                <a:solidFill>
                  <a:schemeClr val="tx1"/>
                </a:solidFill>
              </a:rPr>
              <a:t>CMS Policy at CMS Pub. 15-1§312</a:t>
            </a:r>
          </a:p>
          <a:p>
            <a:pPr rtl="0">
              <a:buFont typeface="Arial" panose="020B0604020202020204" pitchFamily="34" charset="0"/>
              <a:buChar char="•"/>
            </a:pPr>
            <a:r>
              <a:rPr lang="en-US" dirty="0">
                <a:solidFill>
                  <a:schemeClr val="tx1"/>
                </a:solidFill>
              </a:rPr>
              <a:t>The patient's indigence must be determined by the provider, not by the patient; i.e., a patient's signed declaration of his inability to pay his medical bills cannot be considered proof of indigence</a:t>
            </a:r>
          </a:p>
          <a:p>
            <a:pPr rtl="0">
              <a:buFont typeface="Arial" panose="020B0604020202020204" pitchFamily="34" charset="0"/>
              <a:buChar char="•"/>
            </a:pPr>
            <a:endParaRPr lang="en-US" dirty="0">
              <a:solidFill>
                <a:schemeClr val="tx1"/>
              </a:solidFill>
            </a:endParaRPr>
          </a:p>
          <a:p>
            <a:pPr rtl="0">
              <a:buFont typeface="Arial" panose="020B0604020202020204" pitchFamily="34" charset="0"/>
              <a:buChar char="•"/>
            </a:pPr>
            <a:r>
              <a:rPr lang="en-US" dirty="0">
                <a:solidFill>
                  <a:schemeClr val="tx1"/>
                </a:solidFill>
              </a:rPr>
              <a:t>The provider should take into account a patient's total resources which would include, but are not limited to, an analysis of assets (only those convertible to cash, and unnecessary for the patient's daily living), liabilities, and income and expenses.  In making this analysis the provider should take into account any extenuating circumstances that would affect the determination of the patient's indigence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22</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31214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Indigent Patients, cont. </a:t>
            </a:r>
          </a:p>
        </p:txBody>
      </p:sp>
      <p:sp>
        <p:nvSpPr>
          <p:cNvPr id="3" name="Content Placeholder 2"/>
          <p:cNvSpPr>
            <a:spLocks noGrp="1"/>
          </p:cNvSpPr>
          <p:nvPr>
            <p:ph idx="1"/>
          </p:nvPr>
        </p:nvSpPr>
        <p:spPr>
          <a:xfrm>
            <a:off x="755650" y="1019175"/>
            <a:ext cx="7931150" cy="4625975"/>
          </a:xfrm>
        </p:spPr>
        <p:txBody>
          <a:bodyPr/>
          <a:lstStyle/>
          <a:p>
            <a:pPr rtl="0">
              <a:buFont typeface="Arial" panose="020B0604020202020204" pitchFamily="34" charset="0"/>
              <a:buChar char="•"/>
            </a:pPr>
            <a:r>
              <a:rPr lang="en-US" dirty="0">
                <a:solidFill>
                  <a:schemeClr val="tx1"/>
                </a:solidFill>
              </a:rPr>
              <a:t>CMS made minor changes when codifying these into regulation. </a:t>
            </a:r>
          </a:p>
          <a:p>
            <a:pPr lvl="1">
              <a:buFont typeface="Arial" panose="020B0604020202020204" pitchFamily="34" charset="0"/>
              <a:buChar char="•"/>
            </a:pPr>
            <a:r>
              <a:rPr lang="en-US" dirty="0">
                <a:solidFill>
                  <a:schemeClr val="tx1"/>
                </a:solidFill>
              </a:rPr>
              <a:t>Dropping need for liability and expense review</a:t>
            </a:r>
          </a:p>
          <a:p>
            <a:endParaRPr lang="en-US" dirty="0">
              <a:solidFill>
                <a:schemeClr val="tx1"/>
              </a:solidFill>
            </a:endParaRPr>
          </a:p>
          <a:p>
            <a:r>
              <a:rPr lang="en-US" dirty="0">
                <a:solidFill>
                  <a:schemeClr val="tx1"/>
                </a:solidFill>
              </a:rPr>
              <a:t>Regulatory changes prospective 10/1/20 FYB and after</a:t>
            </a:r>
          </a:p>
          <a:p>
            <a:r>
              <a:rPr lang="en-US" dirty="0">
                <a:solidFill>
                  <a:schemeClr val="tx1"/>
                </a:solidFill>
              </a:rPr>
              <a:t>Original policy is in place for all periods prior to that</a:t>
            </a:r>
          </a:p>
          <a:p>
            <a:endParaRPr lang="en-US" dirty="0">
              <a:solidFill>
                <a:schemeClr val="tx1"/>
              </a:solidFill>
            </a:endParaRPr>
          </a:p>
          <a:p>
            <a:r>
              <a:rPr lang="en-US" dirty="0">
                <a:solidFill>
                  <a:schemeClr val="tx1"/>
                </a:solidFill>
              </a:rPr>
              <a:t>Asset review still required</a:t>
            </a:r>
          </a:p>
          <a:p>
            <a:pPr lvl="1"/>
            <a:r>
              <a:rPr lang="en-US" dirty="0">
                <a:solidFill>
                  <a:schemeClr val="tx1"/>
                </a:solidFill>
              </a:rPr>
              <a:t>Have heard of conflicts with HRSA policy</a:t>
            </a:r>
          </a:p>
          <a:p>
            <a:pPr lvl="1"/>
            <a:r>
              <a:rPr lang="en-US" dirty="0">
                <a:solidFill>
                  <a:schemeClr val="tx1"/>
                </a:solidFill>
              </a:rPr>
              <a:t>No changes to CMS policy at this time</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23</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225544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Indigent Patients, cont. </a:t>
            </a:r>
          </a:p>
        </p:txBody>
      </p:sp>
      <p:sp>
        <p:nvSpPr>
          <p:cNvPr id="3" name="Content Placeholder 2"/>
          <p:cNvSpPr>
            <a:spLocks noGrp="1"/>
          </p:cNvSpPr>
          <p:nvPr>
            <p:ph idx="1"/>
          </p:nvPr>
        </p:nvSpPr>
        <p:spPr>
          <a:xfrm>
            <a:off x="755650" y="1019175"/>
            <a:ext cx="7931150" cy="4625975"/>
          </a:xfrm>
        </p:spPr>
        <p:txBody>
          <a:bodyPr/>
          <a:lstStyle/>
          <a:p>
            <a:pPr rtl="0">
              <a:buFont typeface="Arial" panose="020B0604020202020204" pitchFamily="34" charset="0"/>
              <a:buChar char="•"/>
            </a:pPr>
            <a:r>
              <a:rPr lang="en-US" dirty="0">
                <a:solidFill>
                  <a:schemeClr val="tx1"/>
                </a:solidFill>
              </a:rPr>
              <a:t>Presumptive indigence not allowed for Medicare bad debt</a:t>
            </a:r>
          </a:p>
          <a:p>
            <a:pPr lvl="1">
              <a:buFont typeface="Arial" panose="020B0604020202020204" pitchFamily="34" charset="0"/>
              <a:buChar char="•"/>
            </a:pPr>
            <a:r>
              <a:rPr lang="en-US" dirty="0">
                <a:solidFill>
                  <a:schemeClr val="tx1"/>
                </a:solidFill>
              </a:rPr>
              <a:t>It is allowed for total bad debt on W/S S-10</a:t>
            </a:r>
          </a:p>
          <a:p>
            <a:pPr lvl="1">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Deceased beneficiaries</a:t>
            </a:r>
          </a:p>
          <a:p>
            <a:pPr lvl="1">
              <a:buFont typeface="Arial" panose="020B0604020202020204" pitchFamily="34" charset="0"/>
              <a:buChar char="•"/>
            </a:pPr>
            <a:r>
              <a:rPr lang="en-US" dirty="0">
                <a:solidFill>
                  <a:schemeClr val="tx1"/>
                </a:solidFill>
              </a:rPr>
              <a:t>Collection effort required to search for an estate</a:t>
            </a:r>
          </a:p>
          <a:p>
            <a:pPr lvl="1">
              <a:buFont typeface="Arial" panose="020B0604020202020204" pitchFamily="34" charset="0"/>
              <a:buChar char="•"/>
            </a:pPr>
            <a:r>
              <a:rPr lang="en-US" dirty="0">
                <a:solidFill>
                  <a:schemeClr val="tx1"/>
                </a:solidFill>
              </a:rPr>
              <a:t>Must have tangible and contemporaneous evidence of estate review</a:t>
            </a:r>
          </a:p>
          <a:p>
            <a:pPr lvl="2">
              <a:buFont typeface="Arial" panose="020B0604020202020204" pitchFamily="34" charset="0"/>
              <a:buChar char="•"/>
            </a:pPr>
            <a:r>
              <a:rPr lang="en-US" dirty="0">
                <a:solidFill>
                  <a:schemeClr val="tx1"/>
                </a:solidFill>
              </a:rPr>
              <a:t>Not just a note from provider representative that they searched for the estate</a:t>
            </a:r>
          </a:p>
          <a:p>
            <a:pPr lvl="2">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Bankrupt patients</a:t>
            </a:r>
          </a:p>
          <a:p>
            <a:pPr lvl="1">
              <a:buFont typeface="Arial" panose="020B0604020202020204" pitchFamily="34" charset="0"/>
              <a:buChar char="•"/>
            </a:pPr>
            <a:r>
              <a:rPr lang="en-US" dirty="0">
                <a:solidFill>
                  <a:schemeClr val="tx1"/>
                </a:solidFill>
              </a:rPr>
              <a:t>Provider must document they have filed claim with bankruptcy courts where applicable</a:t>
            </a:r>
          </a:p>
          <a:p>
            <a:pPr lvl="1">
              <a:buFont typeface="Arial" panose="020B0604020202020204" pitchFamily="34" charset="0"/>
              <a:buChar char="•"/>
            </a:pPr>
            <a:r>
              <a:rPr lang="en-US" dirty="0">
                <a:solidFill>
                  <a:schemeClr val="tx1"/>
                </a:solidFill>
              </a:rPr>
              <a:t>Bankrupt does not equal automatic indigence determination…review financial status at that time</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24</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68549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120 Day Rule</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CMS Pub. 15-I 310.2</a:t>
            </a:r>
          </a:p>
          <a:p>
            <a:pPr lvl="1"/>
            <a:r>
              <a:rPr lang="en-US" dirty="0">
                <a:solidFill>
                  <a:schemeClr val="tx1"/>
                </a:solidFill>
              </a:rPr>
              <a:t>“if after reasonable and customary attempts to collect a bill, the debt remains unpaid more than 120 days from the date the first bill is mailed to the beneficiary, the debt may be deemed uncollectible.”</a:t>
            </a:r>
          </a:p>
          <a:p>
            <a:pPr lvl="1"/>
            <a:endParaRPr lang="en-US" dirty="0">
              <a:solidFill>
                <a:schemeClr val="tx1"/>
              </a:solidFill>
            </a:endParaRPr>
          </a:p>
          <a:p>
            <a:r>
              <a:rPr lang="en-US" dirty="0">
                <a:solidFill>
                  <a:schemeClr val="tx1"/>
                </a:solidFill>
              </a:rPr>
              <a:t>Federal Register strengthen that a bit. Turned it into a harder “rule” as opposed to a guideline. </a:t>
            </a:r>
          </a:p>
          <a:p>
            <a:pPr lvl="1"/>
            <a:r>
              <a:rPr lang="en-US" dirty="0">
                <a:solidFill>
                  <a:schemeClr val="tx1"/>
                </a:solidFill>
              </a:rPr>
              <a:t>Only exception is for indigent patients (including dual eligible) 9/18/2020 </a:t>
            </a:r>
          </a:p>
          <a:p>
            <a:pPr lvl="1"/>
            <a:endParaRPr lang="en-US" dirty="0">
              <a:solidFill>
                <a:schemeClr val="tx1"/>
              </a:solidFill>
            </a:endParaRPr>
          </a:p>
          <a:p>
            <a:r>
              <a:rPr lang="en-US" dirty="0">
                <a:solidFill>
                  <a:schemeClr val="tx1"/>
                </a:solidFill>
              </a:rPr>
              <a:t>Reiterated long-standing policy that any payment (even $1) that is made during 120-day period resets the 120-day clock. </a:t>
            </a:r>
          </a:p>
          <a:p>
            <a:pPr lvl="1"/>
            <a:endParaRPr lang="en-US" dirty="0">
              <a:solidFill>
                <a:schemeClr val="tx1"/>
              </a:solidFill>
            </a:endParaRPr>
          </a:p>
          <a:p>
            <a:r>
              <a:rPr lang="en-US" dirty="0">
                <a:solidFill>
                  <a:srgbClr val="FF0000"/>
                </a:solidFill>
              </a:rPr>
              <a:t>Clarification = Retroactive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25</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603621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Timely Billing Rule</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Bill must be issued to patient shortly after death or discharge of patient. </a:t>
            </a:r>
          </a:p>
          <a:p>
            <a:pPr lvl="1"/>
            <a:r>
              <a:rPr lang="en-US" dirty="0">
                <a:solidFill>
                  <a:schemeClr val="tx1"/>
                </a:solidFill>
              </a:rPr>
              <a:t>Federal Register defines “shortly after” </a:t>
            </a:r>
          </a:p>
          <a:p>
            <a:endParaRPr lang="en-US" dirty="0">
              <a:solidFill>
                <a:schemeClr val="tx1"/>
              </a:solidFill>
            </a:endParaRPr>
          </a:p>
          <a:p>
            <a:r>
              <a:rPr lang="en-US" dirty="0">
                <a:solidFill>
                  <a:schemeClr val="tx1"/>
                </a:solidFill>
              </a:rPr>
              <a:t>120 days after the later of:</a:t>
            </a:r>
          </a:p>
          <a:p>
            <a:pPr lvl="1"/>
            <a:r>
              <a:rPr lang="en-US" dirty="0">
                <a:solidFill>
                  <a:schemeClr val="tx1"/>
                </a:solidFill>
              </a:rPr>
              <a:t>Date of Medicare RA</a:t>
            </a:r>
          </a:p>
          <a:p>
            <a:pPr lvl="1"/>
            <a:r>
              <a:rPr lang="en-US" dirty="0">
                <a:solidFill>
                  <a:schemeClr val="tx1"/>
                </a:solidFill>
              </a:rPr>
              <a:t>Date of RA from secondary payor</a:t>
            </a:r>
          </a:p>
          <a:p>
            <a:pPr lvl="1"/>
            <a:r>
              <a:rPr lang="en-US" dirty="0">
                <a:solidFill>
                  <a:schemeClr val="tx1"/>
                </a:solidFill>
              </a:rPr>
              <a:t>Date of notification that secondary payor does not cover services furnished to beneficiary</a:t>
            </a:r>
          </a:p>
          <a:p>
            <a:r>
              <a:rPr lang="en-US" dirty="0">
                <a:solidFill>
                  <a:srgbClr val="FF0000"/>
                </a:solidFill>
              </a:rPr>
              <a:t>Revision = Prospective</a:t>
            </a:r>
          </a:p>
          <a:p>
            <a:endParaRPr lang="en-US" dirty="0">
              <a:solidFill>
                <a:schemeClr val="tx1"/>
              </a:solidFill>
            </a:endParaRPr>
          </a:p>
          <a:p>
            <a:r>
              <a:rPr lang="en-US" dirty="0">
                <a:solidFill>
                  <a:schemeClr val="tx1"/>
                </a:solidFill>
              </a:rPr>
              <a:t>However, WPS is implementing this change immediately</a:t>
            </a:r>
          </a:p>
          <a:p>
            <a:pPr lvl="1"/>
            <a:r>
              <a:rPr lang="en-US" dirty="0">
                <a:solidFill>
                  <a:schemeClr val="tx1"/>
                </a:solidFill>
              </a:rPr>
              <a:t>Timeframe was previously left up to MACs</a:t>
            </a:r>
          </a:p>
          <a:p>
            <a:pPr lvl="1"/>
            <a:r>
              <a:rPr lang="en-US" dirty="0">
                <a:solidFill>
                  <a:schemeClr val="tx1"/>
                </a:solidFill>
              </a:rPr>
              <a:t>This new timeframe is more lenient to providers</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26</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28487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Write-off and GAAP vs. Medicare</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Prior rules required write-off involving an expense account</a:t>
            </a:r>
          </a:p>
          <a:p>
            <a:pPr lvl="1"/>
            <a:r>
              <a:rPr lang="en-US" dirty="0">
                <a:solidFill>
                  <a:schemeClr val="tx1"/>
                </a:solidFill>
              </a:rPr>
              <a:t>PRM-I §320</a:t>
            </a:r>
          </a:p>
          <a:p>
            <a:pPr lvl="1"/>
            <a:r>
              <a:rPr lang="en-US" dirty="0">
                <a:solidFill>
                  <a:schemeClr val="tx1"/>
                </a:solidFill>
              </a:rPr>
              <a:t>Allowance method (also required by GAAP)</a:t>
            </a:r>
          </a:p>
          <a:p>
            <a:pPr lvl="1"/>
            <a:r>
              <a:rPr lang="en-US" dirty="0">
                <a:solidFill>
                  <a:schemeClr val="tx1"/>
                </a:solidFill>
              </a:rPr>
              <a:t>Notably, the Medicare rules require the later write-off against AR to occur, not just the initial charge to expense. </a:t>
            </a:r>
          </a:p>
          <a:p>
            <a:pPr lvl="1"/>
            <a:endParaRPr lang="en-US" dirty="0">
              <a:solidFill>
                <a:schemeClr val="tx1"/>
              </a:solidFill>
            </a:endParaRPr>
          </a:p>
          <a:p>
            <a:r>
              <a:rPr lang="en-US" dirty="0">
                <a:solidFill>
                  <a:schemeClr val="tx1"/>
                </a:solidFill>
              </a:rPr>
              <a:t>FASB GAAP has now revised accounting treatment (ASU Topic 606)</a:t>
            </a:r>
          </a:p>
          <a:p>
            <a:pPr lvl="1"/>
            <a:r>
              <a:rPr lang="en-US" dirty="0">
                <a:solidFill>
                  <a:schemeClr val="tx1"/>
                </a:solidFill>
              </a:rPr>
              <a:t>Previously estimated bad debt amount to charge off against expense</a:t>
            </a:r>
          </a:p>
          <a:p>
            <a:pPr lvl="1"/>
            <a:r>
              <a:rPr lang="en-US" dirty="0">
                <a:solidFill>
                  <a:schemeClr val="tx1"/>
                </a:solidFill>
              </a:rPr>
              <a:t>Now will estimate bad debt amount to charge off against contra-revenue (implicit price concession) </a:t>
            </a:r>
          </a:p>
          <a:p>
            <a:pPr lvl="1"/>
            <a:endParaRPr lang="en-US" dirty="0">
              <a:solidFill>
                <a:schemeClr val="tx1"/>
              </a:solidFill>
            </a:endParaRPr>
          </a:p>
          <a:p>
            <a:r>
              <a:rPr lang="en-US" dirty="0">
                <a:solidFill>
                  <a:srgbClr val="FF0000"/>
                </a:solidFill>
              </a:rPr>
              <a:t>Revision = Prospective</a:t>
            </a:r>
          </a:p>
          <a:p>
            <a:r>
              <a:rPr lang="en-US" dirty="0">
                <a:solidFill>
                  <a:schemeClr val="tx1"/>
                </a:solidFill>
              </a:rPr>
              <a:t>What to do about current periods that are not in line with GAAP?</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27</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68543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Contractual Allowances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CMS noticed providers writing off bad debts against contractual allowance (a different contra-revenue account)</a:t>
            </a:r>
          </a:p>
          <a:p>
            <a:pPr lvl="1"/>
            <a:r>
              <a:rPr lang="en-US" dirty="0">
                <a:solidFill>
                  <a:schemeClr val="tx1"/>
                </a:solidFill>
              </a:rPr>
              <a:t>Contractual allowance is amount that provider not legally entitled to </a:t>
            </a:r>
          </a:p>
          <a:p>
            <a:pPr lvl="1"/>
            <a:endParaRPr lang="en-US" dirty="0">
              <a:solidFill>
                <a:schemeClr val="tx1"/>
              </a:solidFill>
            </a:endParaRPr>
          </a:p>
          <a:p>
            <a:r>
              <a:rPr lang="en-US" dirty="0">
                <a:solidFill>
                  <a:schemeClr val="tx1"/>
                </a:solidFill>
              </a:rPr>
              <a:t>Should have instead been charged against an expense or now an implicit price concession contra-revenue account</a:t>
            </a:r>
          </a:p>
          <a:p>
            <a:endParaRPr lang="en-US" dirty="0">
              <a:solidFill>
                <a:schemeClr val="tx1"/>
              </a:solidFill>
            </a:endParaRPr>
          </a:p>
          <a:p>
            <a:r>
              <a:rPr lang="en-US" dirty="0">
                <a:solidFill>
                  <a:schemeClr val="tx1"/>
                </a:solidFill>
              </a:rPr>
              <a:t>CMS issued Medicare Learning Network Special Edition on 4/4/2019 to remind providers of this</a:t>
            </a:r>
          </a:p>
          <a:p>
            <a:pPr lvl="1"/>
            <a:r>
              <a:rPr lang="en-US" dirty="0">
                <a:solidFill>
                  <a:schemeClr val="tx1"/>
                </a:solidFill>
              </a:rPr>
              <a:t>Gave grace period up to last cost reporting periods beginning before 10/1/2019</a:t>
            </a:r>
          </a:p>
          <a:p>
            <a:pPr lvl="1"/>
            <a:endParaRPr lang="en-US" dirty="0">
              <a:solidFill>
                <a:schemeClr val="tx1"/>
              </a:solidFill>
            </a:endParaRPr>
          </a:p>
          <a:p>
            <a:r>
              <a:rPr lang="en-US" dirty="0">
                <a:solidFill>
                  <a:schemeClr val="tx1"/>
                </a:solidFill>
              </a:rPr>
              <a:t>Grace period now expired</a:t>
            </a:r>
          </a:p>
          <a:p>
            <a:r>
              <a:rPr lang="en-US" dirty="0">
                <a:solidFill>
                  <a:schemeClr val="tx1"/>
                </a:solidFill>
              </a:rPr>
              <a:t>CMS codified rule into regulation effective 10/1/2020 FYBs</a:t>
            </a:r>
          </a:p>
          <a:p>
            <a:r>
              <a:rPr lang="en-US" dirty="0">
                <a:solidFill>
                  <a:srgbClr val="FF0000"/>
                </a:solidFill>
              </a:rPr>
              <a:t>Revision = Prospective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28</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021993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and Allied Health</a:t>
            </a:r>
          </a:p>
        </p:txBody>
      </p:sp>
      <p:sp>
        <p:nvSpPr>
          <p:cNvPr id="3" name="Content Placeholder 2"/>
          <p:cNvSpPr>
            <a:spLocks noGrp="1"/>
          </p:cNvSpPr>
          <p:nvPr>
            <p:ph idx="1"/>
          </p:nvPr>
        </p:nvSpPr>
        <p:spPr>
          <a:xfrm>
            <a:off x="755650" y="1019175"/>
            <a:ext cx="7931150" cy="4625975"/>
          </a:xfrm>
        </p:spPr>
        <p:txBody>
          <a:bodyPr/>
          <a:lstStyle/>
          <a:p>
            <a:r>
              <a:rPr lang="en-US" sz="1800" dirty="0">
                <a:solidFill>
                  <a:schemeClr val="tx1"/>
                </a:solidFill>
              </a:rPr>
              <a:t>CMS continuing to have MACs review Legal Operator requirements for NAH</a:t>
            </a:r>
          </a:p>
          <a:p>
            <a:pPr lvl="1"/>
            <a:r>
              <a:rPr lang="en-US" dirty="0">
                <a:solidFill>
                  <a:schemeClr val="tx1"/>
                </a:solidFill>
              </a:rPr>
              <a:t>42 CFR 413.85(f)</a:t>
            </a:r>
          </a:p>
          <a:p>
            <a:pPr lvl="1"/>
            <a:r>
              <a:rPr lang="en-US" dirty="0">
                <a:solidFill>
                  <a:schemeClr val="tx1"/>
                </a:solidFill>
              </a:rPr>
              <a:t>CMS Change Request 10552 (8/17/2018)</a:t>
            </a:r>
          </a:p>
          <a:p>
            <a:pPr rtl="0">
              <a:buFont typeface="+mj-lt"/>
              <a:buAutoNum type="arabicPeriod"/>
            </a:pPr>
            <a:endParaRPr lang="en-US" sz="1600" dirty="0">
              <a:solidFill>
                <a:schemeClr val="tx1"/>
              </a:solidFill>
            </a:endParaRPr>
          </a:p>
          <a:p>
            <a:pPr rtl="0">
              <a:buFont typeface="+mj-lt"/>
              <a:buAutoNum type="arabicPeriod"/>
            </a:pPr>
            <a:r>
              <a:rPr lang="en-US" sz="1800" dirty="0">
                <a:solidFill>
                  <a:schemeClr val="tx1"/>
                </a:solidFill>
              </a:rPr>
              <a:t>Directly incur the training costs</a:t>
            </a:r>
          </a:p>
          <a:p>
            <a:pPr rtl="0">
              <a:buFont typeface="+mj-lt"/>
              <a:buAutoNum type="arabicPeriod"/>
            </a:pPr>
            <a:r>
              <a:rPr lang="en-US" sz="1800" dirty="0">
                <a:solidFill>
                  <a:schemeClr val="tx1"/>
                </a:solidFill>
              </a:rPr>
              <a:t>Directly control over program curriculum</a:t>
            </a:r>
          </a:p>
          <a:p>
            <a:pPr rtl="0">
              <a:buFont typeface="+mj-lt"/>
              <a:buAutoNum type="arabicPeriod"/>
            </a:pPr>
            <a:r>
              <a:rPr lang="en-US" sz="1800" dirty="0">
                <a:solidFill>
                  <a:schemeClr val="tx1"/>
                </a:solidFill>
              </a:rPr>
              <a:t>Control administration of the program</a:t>
            </a:r>
          </a:p>
          <a:p>
            <a:pPr rtl="0">
              <a:buFont typeface="+mj-lt"/>
              <a:buAutoNum type="arabicPeriod"/>
            </a:pPr>
            <a:r>
              <a:rPr lang="en-US" sz="1800" dirty="0">
                <a:solidFill>
                  <a:schemeClr val="tx1"/>
                </a:solidFill>
              </a:rPr>
              <a:t>Employ the teaching staff</a:t>
            </a:r>
          </a:p>
          <a:p>
            <a:pPr rtl="0">
              <a:buFont typeface="+mj-lt"/>
              <a:buAutoNum type="arabicPeriod"/>
            </a:pPr>
            <a:r>
              <a:rPr lang="en-US" sz="1800" dirty="0">
                <a:solidFill>
                  <a:schemeClr val="tx1"/>
                </a:solidFill>
              </a:rPr>
              <a:t>Provide both classroom and clinical training</a:t>
            </a:r>
          </a:p>
          <a:p>
            <a:pPr rtl="0">
              <a:buFont typeface="+mj-lt"/>
              <a:buAutoNum type="arabicPeriod"/>
            </a:pPr>
            <a:r>
              <a:rPr lang="en-US" sz="1800" dirty="0">
                <a:solidFill>
                  <a:schemeClr val="tx1"/>
                </a:solidFill>
              </a:rPr>
              <a:t>Issue degree or diploma</a:t>
            </a:r>
            <a:r>
              <a:rPr lang="en-US" sz="1800" b="1" dirty="0">
                <a:solidFill>
                  <a:srgbClr val="FF0000"/>
                </a:solidFill>
              </a:rPr>
              <a:t> (is not the only criterion)</a:t>
            </a:r>
          </a:p>
          <a:p>
            <a:endParaRPr lang="en-US" sz="1800" dirty="0">
              <a:solidFill>
                <a:schemeClr val="tx1"/>
              </a:solidFill>
            </a:endParaRPr>
          </a:p>
          <a:p>
            <a:r>
              <a:rPr lang="en-US" sz="1800" dirty="0">
                <a:solidFill>
                  <a:schemeClr val="tx1"/>
                </a:solidFill>
                <a:hlinkClick r:id="rId2"/>
              </a:rPr>
              <a:t>https://www.wpsgha.com/wps/portal/mac/site/audit/guides-and-resources/reasonable-cost-payment-nah-education-programs-cost-report-documentation</a:t>
            </a:r>
            <a:endParaRPr lang="en-US" sz="1800" dirty="0">
              <a:solidFill>
                <a:schemeClr val="tx1"/>
              </a:solidFill>
            </a:endParaRP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29</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27571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Currently in second year of auditing 100% of DSH eligible hospitals</a:t>
            </a:r>
          </a:p>
          <a:p>
            <a:pPr lvl="1"/>
            <a:r>
              <a:rPr lang="en-US" dirty="0">
                <a:solidFill>
                  <a:schemeClr val="tx1"/>
                </a:solidFill>
              </a:rPr>
              <a:t>5</a:t>
            </a:r>
            <a:r>
              <a:rPr lang="en-US" baseline="30000" dirty="0">
                <a:solidFill>
                  <a:schemeClr val="tx1"/>
                </a:solidFill>
              </a:rPr>
              <a:t>th</a:t>
            </a:r>
            <a:r>
              <a:rPr lang="en-US" dirty="0">
                <a:solidFill>
                  <a:schemeClr val="tx1"/>
                </a:solidFill>
              </a:rPr>
              <a:t> year of S-10 audits overall</a:t>
            </a:r>
          </a:p>
          <a:p>
            <a:pPr lvl="1"/>
            <a:endParaRPr lang="en-US" sz="2000" dirty="0">
              <a:solidFill>
                <a:schemeClr val="tx1"/>
              </a:solidFill>
            </a:endParaRPr>
          </a:p>
          <a:p>
            <a:r>
              <a:rPr lang="en-US" dirty="0">
                <a:solidFill>
                  <a:schemeClr val="tx1"/>
                </a:solidFill>
              </a:rPr>
              <a:t> FFY 2023 UCP Factor 3</a:t>
            </a:r>
          </a:p>
          <a:p>
            <a:pPr lvl="1"/>
            <a:r>
              <a:rPr lang="en-US" dirty="0">
                <a:solidFill>
                  <a:schemeClr val="tx1"/>
                </a:solidFill>
              </a:rPr>
              <a:t>FFY 2019 data </a:t>
            </a:r>
          </a:p>
          <a:p>
            <a:pPr lvl="1"/>
            <a:r>
              <a:rPr lang="en-US" dirty="0">
                <a:solidFill>
                  <a:schemeClr val="tx1"/>
                </a:solidFill>
              </a:rPr>
              <a:t>Audited 100% of providers</a:t>
            </a:r>
          </a:p>
          <a:p>
            <a:pPr lvl="1"/>
            <a:endParaRPr lang="en-US" dirty="0">
              <a:solidFill>
                <a:schemeClr val="tx1"/>
              </a:solidFill>
            </a:endParaRPr>
          </a:p>
          <a:p>
            <a:r>
              <a:rPr lang="en-US" sz="2200" dirty="0">
                <a:solidFill>
                  <a:schemeClr val="tx1"/>
                </a:solidFill>
              </a:rPr>
              <a:t>Averaging of years for later Factor 3’s</a:t>
            </a:r>
          </a:p>
          <a:p>
            <a:pPr lvl="1"/>
            <a:r>
              <a:rPr lang="en-US" sz="2000" dirty="0">
                <a:solidFill>
                  <a:schemeClr val="tx1"/>
                </a:solidFill>
              </a:rPr>
              <a:t>Finalized in FFY 2023 final rule</a:t>
            </a:r>
          </a:p>
          <a:p>
            <a:pPr lvl="2"/>
            <a:r>
              <a:rPr lang="en-US" sz="1800" dirty="0">
                <a:solidFill>
                  <a:schemeClr val="tx1"/>
                </a:solidFill>
              </a:rPr>
              <a:t>Average of FFY 2018 and 2019 used for FFY 2023 Factor 3</a:t>
            </a:r>
          </a:p>
          <a:p>
            <a:pPr lvl="2"/>
            <a:r>
              <a:rPr lang="en-US" sz="1800" dirty="0">
                <a:solidFill>
                  <a:schemeClr val="tx1"/>
                </a:solidFill>
              </a:rPr>
              <a:t>Average of FFY 2018, 2019, and 2020 used for FFY 2024 Factor 3</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979055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11642 (NAH Add-On and GME Managed Care Reduction)</a:t>
            </a:r>
          </a:p>
        </p:txBody>
      </p:sp>
      <p:sp>
        <p:nvSpPr>
          <p:cNvPr id="3" name="Content Placeholder 2"/>
          <p:cNvSpPr>
            <a:spLocks noGrp="1"/>
          </p:cNvSpPr>
          <p:nvPr>
            <p:ph idx="1"/>
          </p:nvPr>
        </p:nvSpPr>
        <p:spPr>
          <a:xfrm>
            <a:off x="755650" y="1189608"/>
            <a:ext cx="7931150" cy="4455542"/>
          </a:xfrm>
        </p:spPr>
        <p:txBody>
          <a:bodyPr/>
          <a:lstStyle/>
          <a:p>
            <a:r>
              <a:rPr lang="en-US" sz="1800" dirty="0">
                <a:solidFill>
                  <a:schemeClr val="tx1"/>
                </a:solidFill>
                <a:hlinkClick r:id="rId2"/>
              </a:rPr>
              <a:t>https://www.wpsgha.com/wps/portal/mac/site/audit/guides-and-resources/nah-add-on-payment-and-gme-payment-reduction-for-ma</a:t>
            </a:r>
            <a:endParaRPr lang="en-US" sz="1800" dirty="0">
              <a:solidFill>
                <a:schemeClr val="tx1"/>
              </a:solidFill>
            </a:endParaRPr>
          </a:p>
          <a:p>
            <a:endParaRPr lang="en-US" sz="1800" dirty="0">
              <a:solidFill>
                <a:schemeClr val="tx1"/>
              </a:solidFill>
            </a:endParaRPr>
          </a:p>
          <a:p>
            <a:r>
              <a:rPr lang="en-US" sz="1800" dirty="0">
                <a:solidFill>
                  <a:schemeClr val="tx1"/>
                </a:solidFill>
              </a:rPr>
              <a:t>8/21/2020 Change Request 11642</a:t>
            </a:r>
          </a:p>
          <a:p>
            <a:pPr lvl="1"/>
            <a:r>
              <a:rPr lang="en-US" sz="1600" dirty="0">
                <a:solidFill>
                  <a:schemeClr val="tx1"/>
                </a:solidFill>
              </a:rPr>
              <a:t>Revised factors for both and required MACs to reopen all that could be reopened</a:t>
            </a:r>
          </a:p>
          <a:p>
            <a:pPr lvl="1"/>
            <a:endParaRPr lang="en-US" sz="1600" dirty="0">
              <a:solidFill>
                <a:schemeClr val="tx1"/>
              </a:solidFill>
            </a:endParaRPr>
          </a:p>
          <a:p>
            <a:r>
              <a:rPr lang="en-US" sz="1800" dirty="0">
                <a:solidFill>
                  <a:schemeClr val="tx1"/>
                </a:solidFill>
              </a:rPr>
              <a:t>We have developed calculation forms at the above website. </a:t>
            </a:r>
          </a:p>
          <a:p>
            <a:pPr lvl="1"/>
            <a:r>
              <a:rPr lang="en-US" sz="1600" dirty="0">
                <a:solidFill>
                  <a:schemeClr val="tx1"/>
                </a:solidFill>
              </a:rPr>
              <a:t>Also a YouTube video explaining the entire process. </a:t>
            </a:r>
          </a:p>
          <a:p>
            <a:pPr lvl="1"/>
            <a:endParaRPr lang="en-US" sz="1600" dirty="0">
              <a:solidFill>
                <a:schemeClr val="tx1"/>
              </a:solidFill>
            </a:endParaRPr>
          </a:p>
          <a:p>
            <a:r>
              <a:rPr lang="en-US" sz="1800" b="1" dirty="0">
                <a:solidFill>
                  <a:srgbClr val="FF0000"/>
                </a:solidFill>
              </a:rPr>
              <a:t>Recently wrapped up Reopenings</a:t>
            </a:r>
          </a:p>
          <a:p>
            <a:pPr marL="457200" lvl="1" indent="0">
              <a:buNone/>
            </a:pPr>
            <a:endParaRPr lang="en-US" sz="1800" b="1" dirty="0">
              <a:solidFill>
                <a:srgbClr val="FF0000"/>
              </a:solidFill>
            </a:endParaRPr>
          </a:p>
          <a:p>
            <a:r>
              <a:rPr lang="en-US" sz="1800" b="1" dirty="0">
                <a:solidFill>
                  <a:srgbClr val="FF0000"/>
                </a:solidFill>
              </a:rPr>
              <a:t>Still has prospective impact</a:t>
            </a: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30</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43676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11642 (NAH Add-On and GME Managed Care Reduction)</a:t>
            </a:r>
          </a:p>
        </p:txBody>
      </p:sp>
      <p:sp>
        <p:nvSpPr>
          <p:cNvPr id="3" name="Content Placeholder 2"/>
          <p:cNvSpPr>
            <a:spLocks noGrp="1"/>
          </p:cNvSpPr>
          <p:nvPr>
            <p:ph idx="1"/>
          </p:nvPr>
        </p:nvSpPr>
        <p:spPr>
          <a:xfrm>
            <a:off x="755650" y="1189608"/>
            <a:ext cx="7931150" cy="4455542"/>
          </a:xfrm>
        </p:spPr>
        <p:txBody>
          <a:bodyPr/>
          <a:lstStyle/>
          <a:p>
            <a:r>
              <a:rPr lang="en-US" sz="1800" dirty="0">
                <a:solidFill>
                  <a:schemeClr val="tx1"/>
                </a:solidFill>
              </a:rPr>
              <a:t>Non-Calendar Year Providers get two calculations</a:t>
            </a:r>
          </a:p>
          <a:p>
            <a:endParaRPr lang="en-US" sz="1800" dirty="0">
              <a:solidFill>
                <a:schemeClr val="tx1"/>
              </a:solidFill>
            </a:endParaRPr>
          </a:p>
          <a:p>
            <a:r>
              <a:rPr lang="en-US" sz="1800" dirty="0">
                <a:solidFill>
                  <a:schemeClr val="tx1"/>
                </a:solidFill>
              </a:rPr>
              <a:t>Using data from cost reporting periods ending in the federal fiscal year that is two years prior to the current calendar year.  </a:t>
            </a:r>
          </a:p>
          <a:p>
            <a:pPr lvl="1"/>
            <a:endParaRPr lang="en-US" sz="1400" dirty="0">
              <a:solidFill>
                <a:schemeClr val="tx1"/>
              </a:solidFill>
            </a:endParaRPr>
          </a:p>
          <a:p>
            <a:r>
              <a:rPr lang="en-US" sz="1800" dirty="0">
                <a:solidFill>
                  <a:schemeClr val="tx1"/>
                </a:solidFill>
              </a:rPr>
              <a:t>1.) Subtract two years from the current calendar year(s) that your cost reporting period spans </a:t>
            </a:r>
          </a:p>
          <a:p>
            <a:pPr lvl="1"/>
            <a:r>
              <a:rPr lang="en-US" sz="1600" dirty="0">
                <a:solidFill>
                  <a:schemeClr val="tx1"/>
                </a:solidFill>
              </a:rPr>
              <a:t>12/31/2020 – 2 years = 12/31/2018</a:t>
            </a:r>
          </a:p>
          <a:p>
            <a:pPr lvl="1"/>
            <a:endParaRPr lang="en-US" sz="1600" dirty="0">
              <a:solidFill>
                <a:schemeClr val="tx1"/>
              </a:solidFill>
            </a:endParaRPr>
          </a:p>
          <a:p>
            <a:r>
              <a:rPr lang="en-US" sz="1800" dirty="0">
                <a:solidFill>
                  <a:schemeClr val="tx1"/>
                </a:solidFill>
              </a:rPr>
              <a:t>2.) Find the Federal Fiscal Year End that has the same year as the calendar year above</a:t>
            </a:r>
          </a:p>
          <a:p>
            <a:pPr lvl="1"/>
            <a:r>
              <a:rPr lang="en-US" sz="1600" dirty="0">
                <a:solidFill>
                  <a:schemeClr val="tx1"/>
                </a:solidFill>
              </a:rPr>
              <a:t>We would use FFY 2018 (10/1/2017 – 9/30/2018)</a:t>
            </a:r>
          </a:p>
          <a:p>
            <a:endParaRPr lang="en-US" sz="1800" dirty="0">
              <a:solidFill>
                <a:schemeClr val="tx1"/>
              </a:solidFill>
            </a:endParaRPr>
          </a:p>
          <a:p>
            <a:r>
              <a:rPr lang="en-US" sz="1800" dirty="0">
                <a:solidFill>
                  <a:schemeClr val="tx1"/>
                </a:solidFill>
              </a:rPr>
              <a:t>3.) Find the cost reporting period ending in the above Federal Fiscal Year</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31</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29774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11642 (NAH Add-On and GME Managed Care Reduction)</a:t>
            </a:r>
          </a:p>
        </p:txBody>
      </p:sp>
      <p:sp>
        <p:nvSpPr>
          <p:cNvPr id="3" name="Content Placeholder 2"/>
          <p:cNvSpPr>
            <a:spLocks noGrp="1"/>
          </p:cNvSpPr>
          <p:nvPr>
            <p:ph idx="1"/>
          </p:nvPr>
        </p:nvSpPr>
        <p:spPr>
          <a:xfrm>
            <a:off x="755650" y="1189608"/>
            <a:ext cx="7931150" cy="4455542"/>
          </a:xfrm>
        </p:spPr>
        <p:txBody>
          <a:bodyPr/>
          <a:lstStyle/>
          <a:p>
            <a:r>
              <a:rPr lang="en-US" sz="1800" dirty="0">
                <a:solidFill>
                  <a:schemeClr val="tx1"/>
                </a:solidFill>
              </a:rPr>
              <a:t>The factors that are used for the rest of the calculation already incorporate data from two year’s prior. </a:t>
            </a:r>
          </a:p>
          <a:p>
            <a:pPr lvl="1"/>
            <a:r>
              <a:rPr lang="en-US" sz="1600" dirty="0">
                <a:solidFill>
                  <a:schemeClr val="tx1"/>
                </a:solidFill>
              </a:rPr>
              <a:t>As such, if your current cost reporting period is CY 2017, then you need to pull the CY2017 factor </a:t>
            </a:r>
          </a:p>
          <a:p>
            <a:pPr lvl="2"/>
            <a:r>
              <a:rPr lang="en-US" sz="1400" dirty="0">
                <a:solidFill>
                  <a:schemeClr val="tx1"/>
                </a:solidFill>
              </a:rPr>
              <a:t>Don’t try to subtract two years, etc. </a:t>
            </a:r>
          </a:p>
          <a:p>
            <a:pPr lvl="1"/>
            <a:endParaRPr lang="en-US" sz="1400" dirty="0">
              <a:solidFill>
                <a:schemeClr val="tx1"/>
              </a:solidFill>
            </a:endParaRP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32</a:t>
            </a:fld>
            <a:endParaRPr lang="en-US"/>
          </a:p>
          <a:p>
            <a:fld id="{3AC79183-2464-A14D-8A23-7A9B3FB27000}" type="datetime4">
              <a:rPr lang="en-US" smtClean="0"/>
              <a:t>December 6, 2022</a:t>
            </a:fld>
            <a:endParaRPr lang="en-US" dirty="0"/>
          </a:p>
        </p:txBody>
      </p:sp>
      <p:pic>
        <p:nvPicPr>
          <p:cNvPr id="7" name="Picture 6">
            <a:extLst>
              <a:ext uri="{FF2B5EF4-FFF2-40B4-BE49-F238E27FC236}">
                <a16:creationId xmlns:a16="http://schemas.microsoft.com/office/drawing/2014/main" id="{F01930E1-69BA-44D3-8C34-EB94298A790C}"/>
              </a:ext>
            </a:extLst>
          </p:cNvPr>
          <p:cNvPicPr>
            <a:picLocks noChangeAspect="1"/>
          </p:cNvPicPr>
          <p:nvPr/>
        </p:nvPicPr>
        <p:blipFill>
          <a:blip r:embed="rId2"/>
          <a:stretch>
            <a:fillRect/>
          </a:stretch>
        </p:blipFill>
        <p:spPr>
          <a:xfrm>
            <a:off x="0" y="2787588"/>
            <a:ext cx="9144000" cy="3429779"/>
          </a:xfrm>
          <a:prstGeom prst="rect">
            <a:avLst/>
          </a:prstGeom>
        </p:spPr>
      </p:pic>
    </p:spTree>
    <p:extLst>
      <p:ext uri="{BB962C8B-B14F-4D97-AF65-F5344CB8AC3E}">
        <p14:creationId xmlns:p14="http://schemas.microsoft.com/office/powerpoint/2010/main" val="3243743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33</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Cost Report Documentation Requirements</a:t>
            </a:r>
          </a:p>
        </p:txBody>
      </p:sp>
      <p:sp>
        <p:nvSpPr>
          <p:cNvPr id="39940" name="Rectangle 3"/>
          <p:cNvSpPr>
            <a:spLocks noGrp="1" noChangeArrowheads="1"/>
          </p:cNvSpPr>
          <p:nvPr>
            <p:ph type="body" idx="1"/>
          </p:nvPr>
        </p:nvSpPr>
        <p:spPr/>
        <p:txBody>
          <a:bodyPr/>
          <a:lstStyle/>
          <a:p>
            <a:r>
              <a:rPr lang="en-US" altLang="en-US" dirty="0">
                <a:solidFill>
                  <a:schemeClr val="tx1"/>
                </a:solidFill>
                <a:hlinkClick r:id="rId2"/>
              </a:rPr>
              <a:t>https://www.wpsgha.com/wps/portal/mac/site/audit/guides-and-resources/cost-report-documentation-requirements-templates</a:t>
            </a:r>
            <a:endParaRPr lang="en-US" altLang="en-US" dirty="0">
              <a:solidFill>
                <a:schemeClr val="tx1"/>
              </a:solidFill>
            </a:endParaRPr>
          </a:p>
          <a:p>
            <a:pPr lvl="1"/>
            <a:r>
              <a:rPr lang="en-US" altLang="en-US" dirty="0">
                <a:solidFill>
                  <a:schemeClr val="tx1"/>
                </a:solidFill>
              </a:rPr>
              <a:t>Includes electronic templates</a:t>
            </a:r>
          </a:p>
          <a:p>
            <a:endParaRPr lang="en-US" altLang="en-US" dirty="0">
              <a:solidFill>
                <a:schemeClr val="tx1"/>
              </a:solidFill>
            </a:endParaRPr>
          </a:p>
          <a:p>
            <a:r>
              <a:rPr lang="en-US" altLang="en-US" dirty="0">
                <a:solidFill>
                  <a:schemeClr val="tx1"/>
                </a:solidFill>
                <a:hlinkClick r:id="rId3"/>
              </a:rPr>
              <a:t>https://youtu.be/gAAXSTNELy8</a:t>
            </a:r>
            <a:r>
              <a:rPr lang="en-US" altLang="en-US" dirty="0">
                <a:solidFill>
                  <a:schemeClr val="tx1"/>
                </a:solidFill>
              </a:rPr>
              <a:t> </a:t>
            </a:r>
          </a:p>
          <a:p>
            <a:endParaRPr lang="en-US" altLang="en-US" dirty="0">
              <a:solidFill>
                <a:schemeClr val="tx1"/>
              </a:solidFill>
            </a:endParaRPr>
          </a:p>
          <a:p>
            <a:r>
              <a:rPr lang="en-US" dirty="0">
                <a:hlinkClick r:id="rId4" tooltip="the Federal Register (83 FR 41677 (August 17, 2018))"/>
              </a:rPr>
              <a:t>83 FR 41677 (August 17, 2018)</a:t>
            </a:r>
            <a:endParaRPr lang="en-US" altLang="en-US" dirty="0">
              <a:solidFill>
                <a:schemeClr val="tx1"/>
              </a:solidFill>
            </a:endParaRPr>
          </a:p>
          <a:p>
            <a:endParaRPr lang="en-US" altLang="en-US" dirty="0">
              <a:solidFill>
                <a:schemeClr val="tx1"/>
              </a:solidFill>
            </a:endParaRPr>
          </a:p>
          <a:p>
            <a:r>
              <a:rPr lang="en-US" altLang="en-US" dirty="0">
                <a:solidFill>
                  <a:schemeClr val="tx1"/>
                </a:solidFill>
              </a:rPr>
              <a:t>Effective for cost reporting periods beginning 10/1/2018 and after</a:t>
            </a:r>
          </a:p>
          <a:p>
            <a:endParaRPr lang="en-US" altLang="en-US" dirty="0">
              <a:solidFill>
                <a:schemeClr val="tx1"/>
              </a:solidFill>
            </a:endParaRPr>
          </a:p>
          <a:p>
            <a:r>
              <a:rPr lang="en-US" altLang="en-US" dirty="0">
                <a:solidFill>
                  <a:schemeClr val="tx1"/>
                </a:solidFill>
              </a:rPr>
              <a:t>All provider types; not just hospitals</a:t>
            </a:r>
          </a:p>
        </p:txBody>
      </p:sp>
    </p:spTree>
    <p:extLst>
      <p:ext uri="{BB962C8B-B14F-4D97-AF65-F5344CB8AC3E}">
        <p14:creationId xmlns:p14="http://schemas.microsoft.com/office/powerpoint/2010/main" val="258237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34</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Cost Report Documentation Requirements</a:t>
            </a:r>
          </a:p>
        </p:txBody>
      </p:sp>
      <p:sp>
        <p:nvSpPr>
          <p:cNvPr id="39940" name="Rectangle 3"/>
          <p:cNvSpPr>
            <a:spLocks noGrp="1" noChangeArrowheads="1"/>
          </p:cNvSpPr>
          <p:nvPr>
            <p:ph type="body" idx="1"/>
          </p:nvPr>
        </p:nvSpPr>
        <p:spPr/>
        <p:txBody>
          <a:bodyPr/>
          <a:lstStyle/>
          <a:p>
            <a:r>
              <a:rPr lang="en-US" dirty="0">
                <a:solidFill>
                  <a:schemeClr val="tx1"/>
                </a:solidFill>
              </a:rPr>
              <a:t>GME/IME Interns and Residents (IRIS) </a:t>
            </a:r>
          </a:p>
          <a:p>
            <a:r>
              <a:rPr lang="en-US" dirty="0">
                <a:solidFill>
                  <a:schemeClr val="tx1"/>
                </a:solidFill>
              </a:rPr>
              <a:t>Medicare Bad Debts</a:t>
            </a:r>
          </a:p>
          <a:p>
            <a:r>
              <a:rPr lang="en-US" dirty="0">
                <a:solidFill>
                  <a:schemeClr val="tx1"/>
                </a:solidFill>
              </a:rPr>
              <a:t>Disproportionate Share Hospital (DSH) Eligible Days</a:t>
            </a:r>
          </a:p>
          <a:p>
            <a:r>
              <a:rPr lang="en-US" dirty="0">
                <a:solidFill>
                  <a:schemeClr val="tx1"/>
                </a:solidFill>
              </a:rPr>
              <a:t>Data elements on Worksheet S-10 Uncompensated Care</a:t>
            </a:r>
          </a:p>
          <a:p>
            <a:pPr lvl="1"/>
            <a:r>
              <a:rPr lang="en-US" dirty="0">
                <a:solidFill>
                  <a:schemeClr val="tx1"/>
                </a:solidFill>
              </a:rPr>
              <a:t>Charity Care and Uninsured Discounts required at acceptance</a:t>
            </a:r>
          </a:p>
          <a:p>
            <a:pPr lvl="2"/>
            <a:r>
              <a:rPr lang="en-US" dirty="0">
                <a:solidFill>
                  <a:schemeClr val="tx1"/>
                </a:solidFill>
              </a:rPr>
              <a:t>Total Bad Debts required for eventual S-10 audit</a:t>
            </a:r>
          </a:p>
          <a:p>
            <a:endParaRPr lang="en-US" dirty="0">
              <a:solidFill>
                <a:schemeClr val="tx1"/>
              </a:solidFill>
            </a:endParaRPr>
          </a:p>
          <a:p>
            <a:r>
              <a:rPr lang="en-US" dirty="0">
                <a:solidFill>
                  <a:schemeClr val="tx1"/>
                </a:solidFill>
              </a:rPr>
              <a:t>Home Office costs</a:t>
            </a:r>
          </a:p>
          <a:p>
            <a:pPr lvl="1"/>
            <a:r>
              <a:rPr lang="en-US" dirty="0">
                <a:solidFill>
                  <a:schemeClr val="tx1"/>
                </a:solidFill>
              </a:rPr>
              <a:t>Cost Statement must be filed with MAC that services the Home Office</a:t>
            </a:r>
          </a:p>
          <a:p>
            <a:pPr lvl="1"/>
            <a:endParaRPr lang="en-US" dirty="0">
              <a:solidFill>
                <a:schemeClr val="tx1"/>
              </a:solidFill>
            </a:endParaRPr>
          </a:p>
          <a:p>
            <a:r>
              <a:rPr lang="en-US" dirty="0">
                <a:solidFill>
                  <a:schemeClr val="tx1"/>
                </a:solidFill>
              </a:rPr>
              <a:t>All amounts must “correspond to” the data reported on the cost report. </a:t>
            </a:r>
          </a:p>
        </p:txBody>
      </p:sp>
    </p:spTree>
    <p:extLst>
      <p:ext uri="{BB962C8B-B14F-4D97-AF65-F5344CB8AC3E}">
        <p14:creationId xmlns:p14="http://schemas.microsoft.com/office/powerpoint/2010/main" val="125305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35</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Cost Report Documentation Requirements</a:t>
            </a:r>
          </a:p>
        </p:txBody>
      </p:sp>
      <p:sp>
        <p:nvSpPr>
          <p:cNvPr id="39940" name="Rectangle 3"/>
          <p:cNvSpPr>
            <a:spLocks noGrp="1" noChangeArrowheads="1"/>
          </p:cNvSpPr>
          <p:nvPr>
            <p:ph type="body" idx="1"/>
          </p:nvPr>
        </p:nvSpPr>
        <p:spPr/>
        <p:txBody>
          <a:bodyPr/>
          <a:lstStyle/>
          <a:p>
            <a:r>
              <a:rPr lang="en-US" dirty="0">
                <a:solidFill>
                  <a:schemeClr val="tx1"/>
                </a:solidFill>
              </a:rPr>
              <a:t>Specific templates not yet required</a:t>
            </a:r>
          </a:p>
          <a:p>
            <a:pPr lvl="1"/>
            <a:r>
              <a:rPr lang="en-US" dirty="0">
                <a:solidFill>
                  <a:schemeClr val="tx1"/>
                </a:solidFill>
              </a:rPr>
              <a:t>Recommended though</a:t>
            </a:r>
          </a:p>
          <a:p>
            <a:pPr lvl="1"/>
            <a:endParaRPr lang="en-US" dirty="0">
              <a:solidFill>
                <a:schemeClr val="tx1"/>
              </a:solidFill>
            </a:endParaRPr>
          </a:p>
          <a:p>
            <a:r>
              <a:rPr lang="en-US" dirty="0">
                <a:solidFill>
                  <a:schemeClr val="tx1"/>
                </a:solidFill>
              </a:rPr>
              <a:t>Paperwork Reduction Act (PRA) Proposed Rule</a:t>
            </a:r>
          </a:p>
          <a:p>
            <a:pPr marL="457200" lvl="1" indent="0">
              <a:buNone/>
            </a:pPr>
            <a:endParaRPr lang="en-US" dirty="0">
              <a:solidFill>
                <a:schemeClr val="tx1"/>
              </a:solidFill>
            </a:endParaRPr>
          </a:p>
          <a:p>
            <a:r>
              <a:rPr lang="en-US" dirty="0">
                <a:solidFill>
                  <a:schemeClr val="tx1"/>
                </a:solidFill>
              </a:rPr>
              <a:t>Possible these will be in Transmittal 18 (2552-10 Form Set)</a:t>
            </a:r>
          </a:p>
        </p:txBody>
      </p:sp>
    </p:spTree>
    <p:extLst>
      <p:ext uri="{BB962C8B-B14F-4D97-AF65-F5344CB8AC3E}">
        <p14:creationId xmlns:p14="http://schemas.microsoft.com/office/powerpoint/2010/main" val="539974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36</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CMS Portal (</a:t>
            </a:r>
            <a:r>
              <a:rPr lang="en-US" altLang="en-US" dirty="0" err="1"/>
              <a:t>MCRef</a:t>
            </a:r>
            <a:r>
              <a:rPr lang="en-US" altLang="en-US" dirty="0"/>
              <a:t>)	</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Used for cost report submissions ONLY</a:t>
            </a:r>
          </a:p>
          <a:p>
            <a:pPr lvl="1"/>
            <a:r>
              <a:rPr lang="en-US" altLang="en-US" dirty="0">
                <a:solidFill>
                  <a:schemeClr val="tx1"/>
                </a:solidFill>
              </a:rPr>
              <a:t>Cannot submit documentation for desk review, audit, reopenings, etc. </a:t>
            </a:r>
          </a:p>
          <a:p>
            <a:pPr eaLnBrk="1" hangingPunct="1"/>
            <a:endParaRPr lang="en-US" altLang="en-US" dirty="0">
              <a:solidFill>
                <a:schemeClr val="tx1"/>
              </a:solidFill>
            </a:endParaRPr>
          </a:p>
          <a:p>
            <a:pPr eaLnBrk="1" hangingPunct="1"/>
            <a:r>
              <a:rPr lang="en-US" altLang="en-US" dirty="0">
                <a:solidFill>
                  <a:schemeClr val="tx1"/>
                </a:solidFill>
              </a:rPr>
              <a:t>E-signature vs. E-submission</a:t>
            </a: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Please make sure to send cover letter, rather than just a CD by itself. </a:t>
            </a:r>
          </a:p>
          <a:p>
            <a:pPr lvl="1"/>
            <a:r>
              <a:rPr lang="en-US" altLang="en-US" dirty="0">
                <a:solidFill>
                  <a:schemeClr val="tx1"/>
                </a:solidFill>
              </a:rPr>
              <a:t>If E-signed, the worksheet S should be at the front of the package</a:t>
            </a:r>
          </a:p>
        </p:txBody>
      </p:sp>
      <p:pic>
        <p:nvPicPr>
          <p:cNvPr id="3" name="Picture 2">
            <a:extLst>
              <a:ext uri="{FF2B5EF4-FFF2-40B4-BE49-F238E27FC236}">
                <a16:creationId xmlns:a16="http://schemas.microsoft.com/office/drawing/2014/main" id="{A7F09A66-AEC4-45B9-9C41-1FF587F84145}"/>
              </a:ext>
            </a:extLst>
          </p:cNvPr>
          <p:cNvPicPr>
            <a:picLocks noChangeAspect="1"/>
          </p:cNvPicPr>
          <p:nvPr/>
        </p:nvPicPr>
        <p:blipFill>
          <a:blip r:embed="rId2"/>
          <a:stretch>
            <a:fillRect/>
          </a:stretch>
        </p:blipFill>
        <p:spPr>
          <a:xfrm>
            <a:off x="228600" y="3334278"/>
            <a:ext cx="8686800" cy="907143"/>
          </a:xfrm>
          <a:prstGeom prst="rect">
            <a:avLst/>
          </a:prstGeom>
        </p:spPr>
      </p:pic>
    </p:spTree>
    <p:extLst>
      <p:ext uri="{BB962C8B-B14F-4D97-AF65-F5344CB8AC3E}">
        <p14:creationId xmlns:p14="http://schemas.microsoft.com/office/powerpoint/2010/main" val="315622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37</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WPS Website</a:t>
            </a:r>
          </a:p>
          <a:p>
            <a:pPr lvl="1"/>
            <a:r>
              <a:rPr lang="en-US" altLang="en-US" dirty="0">
                <a:solidFill>
                  <a:schemeClr val="tx1"/>
                </a:solidFill>
                <a:hlinkClick r:id="rId2"/>
              </a:rPr>
              <a:t>https://www.wpsgha.com/wps/portal/mac/site/audit/guides-and-resources/guides-and-resources</a:t>
            </a:r>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WPS YouTube Audit Playlist</a:t>
            </a:r>
          </a:p>
          <a:p>
            <a:pPr lvl="1"/>
            <a:r>
              <a:rPr lang="en-US" altLang="en-US" dirty="0">
                <a:solidFill>
                  <a:schemeClr val="tx1"/>
                </a:solidFill>
                <a:hlinkClick r:id="rId3"/>
              </a:rPr>
              <a:t>https://www.youtube.com/playlist?list=PLmWbOYPskBJja8M_ylZQc4WYfRN2P7Q3M</a:t>
            </a:r>
            <a:endParaRPr lang="en-US" altLang="en-US" dirty="0">
              <a:solidFill>
                <a:schemeClr val="tx1"/>
              </a:solidFill>
            </a:endParaRPr>
          </a:p>
          <a:p>
            <a:pPr lvl="1"/>
            <a:endParaRPr lang="en-US" altLang="en-US" dirty="0">
              <a:solidFill>
                <a:schemeClr val="tx1"/>
              </a:solidFill>
            </a:endParaRPr>
          </a:p>
          <a:p>
            <a:endParaRPr lang="en-US" altLang="en-US" dirty="0">
              <a:solidFill>
                <a:schemeClr val="tx1"/>
              </a:solidFill>
            </a:endParaRPr>
          </a:p>
        </p:txBody>
      </p:sp>
    </p:spTree>
    <p:extLst>
      <p:ext uri="{BB962C8B-B14F-4D97-AF65-F5344CB8AC3E}">
        <p14:creationId xmlns:p14="http://schemas.microsoft.com/office/powerpoint/2010/main" val="599996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38</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sz="1400" dirty="0">
                <a:solidFill>
                  <a:schemeClr val="tx1"/>
                </a:solidFill>
              </a:rPr>
              <a:t>Worksheet S-10 Uncompensated Care Training	- 9/18/2019 60 mins. 	</a:t>
            </a:r>
          </a:p>
          <a:p>
            <a:pPr eaLnBrk="1" hangingPunct="1"/>
            <a:r>
              <a:rPr lang="en-US" altLang="en-US" sz="1400" dirty="0">
                <a:solidFill>
                  <a:schemeClr val="tx1"/>
                </a:solidFill>
                <a:hlinkClick r:id="rId2"/>
              </a:rPr>
              <a:t>https://youtu.be/bWQhRT8KljY</a:t>
            </a:r>
            <a:endParaRPr lang="en-US" altLang="en-US" sz="1400" dirty="0">
              <a:solidFill>
                <a:schemeClr val="tx1"/>
              </a:solidFill>
            </a:endParaRPr>
          </a:p>
          <a:p>
            <a:pPr marL="0" indent="0" eaLnBrk="1" hangingPunct="1">
              <a:buNone/>
            </a:pPr>
            <a:r>
              <a:rPr lang="en-US" altLang="en-US" sz="1400" dirty="0">
                <a:solidFill>
                  <a:schemeClr val="tx1"/>
                </a:solidFill>
              </a:rPr>
              <a:t>		</a:t>
            </a:r>
          </a:p>
          <a:p>
            <a:r>
              <a:rPr lang="en-US" altLang="en-US" sz="1400" dirty="0">
                <a:solidFill>
                  <a:schemeClr val="tx1"/>
                </a:solidFill>
              </a:rPr>
              <a:t>Cost Report Documentation and Templates Training	- 1/14/2020 40 mins. </a:t>
            </a:r>
          </a:p>
          <a:p>
            <a:pPr eaLnBrk="1" hangingPunct="1"/>
            <a:r>
              <a:rPr lang="en-US" altLang="en-US" sz="1400" dirty="0">
                <a:solidFill>
                  <a:schemeClr val="tx1"/>
                </a:solidFill>
                <a:hlinkClick r:id="rId3"/>
              </a:rPr>
              <a:t>https://youtu.be/gAAXSTNELy8</a:t>
            </a:r>
            <a:endParaRPr lang="en-US" altLang="en-US" sz="1400" dirty="0">
              <a:solidFill>
                <a:schemeClr val="tx1"/>
              </a:solidFill>
            </a:endParaRP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Medicare Bad Debt Requirements - 3/3/2020 59 mins. 	</a:t>
            </a:r>
          </a:p>
          <a:p>
            <a:pPr eaLnBrk="1" hangingPunct="1"/>
            <a:r>
              <a:rPr lang="en-US" altLang="en-US" sz="1400" dirty="0">
                <a:solidFill>
                  <a:schemeClr val="tx1"/>
                </a:solidFill>
                <a:hlinkClick r:id="rId4"/>
              </a:rPr>
              <a:t>https://youtu.be/LMa4at0wlRU</a:t>
            </a:r>
            <a:r>
              <a:rPr lang="en-US" altLang="en-US" sz="1400" dirty="0">
                <a:solidFill>
                  <a:schemeClr val="tx1"/>
                </a:solidFill>
              </a:rPr>
              <a:t>  	</a:t>
            </a: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Rural Health Clinic Productivity Standard Exceptions	- 8/3/2020 19 mins</a:t>
            </a:r>
          </a:p>
          <a:p>
            <a:pPr eaLnBrk="1" hangingPunct="1"/>
            <a:r>
              <a:rPr lang="en-US" altLang="en-US" sz="1400" dirty="0">
                <a:solidFill>
                  <a:schemeClr val="tx1"/>
                </a:solidFill>
                <a:hlinkClick r:id="rId5"/>
              </a:rPr>
              <a:t>https://youtu.be/hXF0QuFQQYo</a:t>
            </a:r>
            <a:r>
              <a:rPr lang="en-US" altLang="en-US" sz="1400" dirty="0">
                <a:solidFill>
                  <a:schemeClr val="tx1"/>
                </a:solidFill>
              </a:rPr>
              <a:t> 		</a:t>
            </a: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Worksheet S-10 Audit Templates and Questionnaire - 8/5/2020	37 mins 	</a:t>
            </a:r>
          </a:p>
          <a:p>
            <a:pPr eaLnBrk="1" hangingPunct="1"/>
            <a:r>
              <a:rPr lang="en-US" altLang="en-US" sz="1400" dirty="0">
                <a:solidFill>
                  <a:schemeClr val="tx1"/>
                </a:solidFill>
                <a:hlinkClick r:id="rId6"/>
              </a:rPr>
              <a:t>https://youtu.be/NAPTlPsEgNE</a:t>
            </a:r>
            <a:endParaRPr lang="en-US" altLang="en-US" sz="1400" dirty="0">
              <a:solidFill>
                <a:schemeClr val="tx1"/>
              </a:solidFill>
            </a:endParaRP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Change Request 11642 (Medicare Advantage Factors for NAH and Graduate Medical Education) - 10/13/2020 – 42 mins. </a:t>
            </a:r>
          </a:p>
          <a:p>
            <a:pPr eaLnBrk="1" hangingPunct="1"/>
            <a:r>
              <a:rPr lang="en-US" altLang="en-US" sz="1400" dirty="0">
                <a:solidFill>
                  <a:schemeClr val="tx1"/>
                </a:solidFill>
                <a:hlinkClick r:id="rId7"/>
              </a:rPr>
              <a:t>https://youtu.be/tS_3IgoNILQ</a:t>
            </a:r>
            <a:r>
              <a:rPr lang="en-US" altLang="en-US" sz="1400" dirty="0">
                <a:solidFill>
                  <a:schemeClr val="tx1"/>
                </a:solidFill>
              </a:rPr>
              <a:t> 		</a:t>
            </a:r>
          </a:p>
          <a:p>
            <a:pPr marL="0" indent="0" eaLnBrk="1" hangingPunct="1">
              <a:buNone/>
            </a:pPr>
            <a:endParaRPr lang="en-US" altLang="en-US" sz="1400" dirty="0">
              <a:solidFill>
                <a:schemeClr val="tx1"/>
              </a:solidFill>
            </a:endParaRPr>
          </a:p>
        </p:txBody>
      </p:sp>
    </p:spTree>
    <p:extLst>
      <p:ext uri="{BB962C8B-B14F-4D97-AF65-F5344CB8AC3E}">
        <p14:creationId xmlns:p14="http://schemas.microsoft.com/office/powerpoint/2010/main" val="39552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39</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sz="1400" dirty="0">
                <a:solidFill>
                  <a:schemeClr val="tx1"/>
                </a:solidFill>
              </a:rPr>
              <a:t>October 2020 WPS Quarterly Provider Audit Webinar Recording	- 10/19/2020 92 mins. </a:t>
            </a:r>
          </a:p>
          <a:p>
            <a:pPr eaLnBrk="1" hangingPunct="1"/>
            <a:r>
              <a:rPr lang="en-US" altLang="en-US" sz="1400" dirty="0">
                <a:solidFill>
                  <a:schemeClr val="tx1"/>
                </a:solidFill>
                <a:hlinkClick r:id="rId2"/>
              </a:rPr>
              <a:t>https://youtu.be/UXiKrySLW0w</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Secure-EDI Messaging Portal	- 12/1/2020 12 mins. </a:t>
            </a:r>
          </a:p>
          <a:p>
            <a:pPr eaLnBrk="1" hangingPunct="1"/>
            <a:r>
              <a:rPr lang="en-US" altLang="en-US" sz="1400" dirty="0">
                <a:solidFill>
                  <a:schemeClr val="tx1"/>
                </a:solidFill>
                <a:hlinkClick r:id="rId3"/>
              </a:rPr>
              <a:t>https://youtu.be/hXWxqrTrFWk</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January 2021 WPS Quarterly Provider Audit Webinar Recording	- 1/29/2021 95 mins. </a:t>
            </a:r>
          </a:p>
          <a:p>
            <a:pPr eaLnBrk="1" hangingPunct="1"/>
            <a:r>
              <a:rPr lang="en-US" altLang="en-US" sz="1400" dirty="0">
                <a:solidFill>
                  <a:schemeClr val="tx1"/>
                </a:solidFill>
                <a:hlinkClick r:id="rId4"/>
              </a:rPr>
              <a:t>https://youtu.be/RjpszaKLnwk</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Nursing and Allied Health (NAH) Legal Operator Status 3/15/2021 35 mins. </a:t>
            </a:r>
          </a:p>
          <a:p>
            <a:pPr eaLnBrk="1" hangingPunct="1"/>
            <a:r>
              <a:rPr lang="en-US" altLang="en-US" sz="1400" dirty="0">
                <a:solidFill>
                  <a:schemeClr val="tx1"/>
                </a:solidFill>
                <a:hlinkClick r:id="rId5"/>
              </a:rPr>
              <a:t>https://youtu.be/PrmOupXFvjE</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S-10 Provider Webinar Part 1 (3/24/2021) – 4/1/2021 119 mins. </a:t>
            </a:r>
          </a:p>
          <a:p>
            <a:pPr eaLnBrk="1" hangingPunct="1"/>
            <a:r>
              <a:rPr lang="en-US" altLang="en-US" sz="1400" dirty="0">
                <a:solidFill>
                  <a:schemeClr val="tx1"/>
                </a:solidFill>
                <a:hlinkClick r:id="rId6"/>
              </a:rPr>
              <a:t>https://youtu.be/VOm-wm0BReI</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S-10 Provider Webinar Part 2 (3/30/2021) - 4/1/2021 85 mins. 		</a:t>
            </a:r>
          </a:p>
          <a:p>
            <a:pPr eaLnBrk="1" hangingPunct="1"/>
            <a:r>
              <a:rPr lang="en-US" altLang="en-US" sz="1400" dirty="0">
                <a:solidFill>
                  <a:schemeClr val="tx1"/>
                </a:solidFill>
                <a:hlinkClick r:id="rId7"/>
              </a:rPr>
              <a:t>https://youtu.be/tIKNeIhvjzo</a:t>
            </a:r>
            <a:r>
              <a:rPr lang="en-US" altLang="en-US" sz="1400" dirty="0">
                <a:solidFill>
                  <a:schemeClr val="tx1"/>
                </a:solidFill>
              </a:rPr>
              <a:t> </a:t>
            </a:r>
          </a:p>
          <a:p>
            <a:pPr eaLnBrk="1" hangingPunct="1"/>
            <a:endParaRPr lang="en-US" altLang="en-US" sz="1400" dirty="0">
              <a:solidFill>
                <a:schemeClr val="tx1"/>
              </a:solidFill>
            </a:endParaRPr>
          </a:p>
          <a:p>
            <a:endParaRPr lang="en-US" altLang="en-US" sz="1400" dirty="0">
              <a:solidFill>
                <a:schemeClr val="tx1"/>
              </a:solidFill>
            </a:endParaRPr>
          </a:p>
        </p:txBody>
      </p:sp>
    </p:spTree>
    <p:extLst>
      <p:ext uri="{BB962C8B-B14F-4D97-AF65-F5344CB8AC3E}">
        <p14:creationId xmlns:p14="http://schemas.microsoft.com/office/powerpoint/2010/main" val="214999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dirty="0">
                <a:solidFill>
                  <a:schemeClr val="tx1"/>
                </a:solidFill>
              </a:rPr>
              <a:t>Currently auditing S-10 data for FFY 2020 year</a:t>
            </a:r>
          </a:p>
          <a:p>
            <a:pPr lvl="1"/>
            <a:r>
              <a:rPr lang="en-US" dirty="0">
                <a:solidFill>
                  <a:schemeClr val="tx1"/>
                </a:solidFill>
              </a:rPr>
              <a:t>Cost reporting periods beginning between 10/1/19 – 9/30/20</a:t>
            </a:r>
          </a:p>
          <a:p>
            <a:pPr lvl="2"/>
            <a:r>
              <a:rPr lang="en-US" dirty="0">
                <a:solidFill>
                  <a:schemeClr val="tx1"/>
                </a:solidFill>
              </a:rPr>
              <a:t>All Acute hospitals that qualify for DSH</a:t>
            </a:r>
          </a:p>
          <a:p>
            <a:pPr lvl="2"/>
            <a:r>
              <a:rPr lang="en-US" dirty="0">
                <a:solidFill>
                  <a:schemeClr val="tx1"/>
                </a:solidFill>
              </a:rPr>
              <a:t>Including SCH/MDH hospitals </a:t>
            </a:r>
          </a:p>
          <a:p>
            <a:pPr lvl="2"/>
            <a:r>
              <a:rPr lang="en-US" dirty="0">
                <a:solidFill>
                  <a:schemeClr val="tx1"/>
                </a:solidFill>
              </a:rPr>
              <a:t>FYEs 9/2020 – 3/2021 sent out 2/4/2022 with 3/4/2022 due date</a:t>
            </a:r>
          </a:p>
          <a:p>
            <a:pPr lvl="2"/>
            <a:r>
              <a:rPr lang="en-US" dirty="0">
                <a:solidFill>
                  <a:schemeClr val="tx1"/>
                </a:solidFill>
              </a:rPr>
              <a:t>FYEs 4/2021 – 8/2021 sent out 3/21/2022 with a 4/21/22 due date</a:t>
            </a:r>
          </a:p>
          <a:p>
            <a:pPr lvl="2"/>
            <a:r>
              <a:rPr lang="en-US" dirty="0">
                <a:solidFill>
                  <a:schemeClr val="tx1"/>
                </a:solidFill>
              </a:rPr>
              <a:t>All audits must be completed and submitted to CMS by December 31</a:t>
            </a:r>
            <a:r>
              <a:rPr lang="en-US" baseline="30000" dirty="0">
                <a:solidFill>
                  <a:schemeClr val="tx1"/>
                </a:solidFill>
              </a:rPr>
              <a:t>st</a:t>
            </a:r>
            <a:r>
              <a:rPr lang="en-US" dirty="0">
                <a:solidFill>
                  <a:schemeClr val="tx1"/>
                </a:solidFill>
              </a:rPr>
              <a:t>.</a:t>
            </a:r>
          </a:p>
          <a:p>
            <a:pPr lvl="2"/>
            <a:endParaRPr lang="en-US" dirty="0">
              <a:solidFill>
                <a:schemeClr val="tx1"/>
              </a:solidFill>
            </a:endParaRPr>
          </a:p>
          <a:p>
            <a:r>
              <a:rPr lang="en-US" dirty="0">
                <a:solidFill>
                  <a:schemeClr val="tx1"/>
                </a:solidFill>
              </a:rPr>
              <a:t>Starting in February 2023, we will begin auditing FFY 2021 years </a:t>
            </a:r>
          </a:p>
          <a:p>
            <a:pPr lvl="1"/>
            <a:r>
              <a:rPr lang="en-US" dirty="0">
                <a:solidFill>
                  <a:schemeClr val="tx1"/>
                </a:solidFill>
              </a:rPr>
              <a:t>Cost reporting periods beginning between 10/1/20 – 9/30/21</a:t>
            </a:r>
          </a:p>
          <a:p>
            <a:pPr lvl="2"/>
            <a:r>
              <a:rPr lang="en-US" dirty="0">
                <a:solidFill>
                  <a:schemeClr val="tx1"/>
                </a:solidFill>
              </a:rPr>
              <a:t>All Acute hospitals that qualify for DSH</a:t>
            </a:r>
          </a:p>
          <a:p>
            <a:pPr lvl="2"/>
            <a:r>
              <a:rPr lang="en-US" dirty="0">
                <a:solidFill>
                  <a:schemeClr val="tx1"/>
                </a:solidFill>
              </a:rPr>
              <a:t>Including SCH/MDH hospitals </a:t>
            </a:r>
          </a:p>
          <a:p>
            <a:pPr lvl="1"/>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46710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40</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sz="1400" dirty="0">
                <a:solidFill>
                  <a:schemeClr val="tx1"/>
                </a:solidFill>
              </a:rPr>
              <a:t>Provider-Based Physicians on the Cost Report - 8/17/2021 65 mins. </a:t>
            </a:r>
          </a:p>
          <a:p>
            <a:pPr eaLnBrk="1" hangingPunct="1"/>
            <a:r>
              <a:rPr lang="en-US" altLang="en-US" sz="1400" dirty="0">
                <a:solidFill>
                  <a:schemeClr val="tx1"/>
                </a:solidFill>
                <a:hlinkClick r:id="rId2"/>
              </a:rPr>
              <a:t>https://youtu.be/2Uav0rAILgY</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Audit Sampling - 8/26/2021 30 mins. </a:t>
            </a:r>
          </a:p>
          <a:p>
            <a:pPr eaLnBrk="1" hangingPunct="1"/>
            <a:r>
              <a:rPr lang="en-US" altLang="en-US" sz="1400" dirty="0">
                <a:solidFill>
                  <a:schemeClr val="tx1"/>
                </a:solidFill>
                <a:hlinkClick r:id="rId3"/>
              </a:rPr>
              <a:t>https://youtu.be/WsMY5NQr3fk</a:t>
            </a:r>
            <a:endParaRPr lang="en-US" altLang="en-US" sz="1400" dirty="0">
              <a:solidFill>
                <a:schemeClr val="tx1"/>
              </a:solidFill>
            </a:endParaRP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September 2021 WPS Quarterly Provider Audit Webinar Recording - 9/17/2021 118 mins. </a:t>
            </a:r>
          </a:p>
          <a:p>
            <a:pPr eaLnBrk="1" hangingPunct="1"/>
            <a:r>
              <a:rPr lang="en-US" altLang="en-US" sz="1400" dirty="0">
                <a:solidFill>
                  <a:schemeClr val="tx1"/>
                </a:solidFill>
                <a:hlinkClick r:id="rId4"/>
              </a:rPr>
              <a:t>https://youtu.be/jXUsWVkFa0o</a:t>
            </a:r>
            <a:endParaRPr lang="en-US" altLang="en-US" sz="1400" dirty="0">
              <a:solidFill>
                <a:schemeClr val="tx1"/>
              </a:solidFill>
            </a:endParaRP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WPS Audit – Cost Assignment and Allocation - 10/1/2021 59 mins. </a:t>
            </a:r>
          </a:p>
          <a:p>
            <a:pPr eaLnBrk="1" hangingPunct="1"/>
            <a:r>
              <a:rPr lang="en-US" altLang="en-US" sz="1400" dirty="0">
                <a:solidFill>
                  <a:schemeClr val="tx1"/>
                </a:solidFill>
                <a:hlinkClick r:id="rId5"/>
              </a:rPr>
              <a:t>https://youtu.be/FmWFF2HWXXk</a:t>
            </a:r>
            <a:endParaRPr lang="en-US" altLang="en-US" sz="1400" dirty="0">
              <a:solidFill>
                <a:schemeClr val="tx1"/>
              </a:solidFill>
            </a:endParaRPr>
          </a:p>
          <a:p>
            <a:pPr eaLnBrk="1" hangingPunct="1"/>
            <a:endParaRPr lang="en-US" altLang="en-US" sz="1400" dirty="0">
              <a:solidFill>
                <a:schemeClr val="tx1"/>
              </a:solidFill>
            </a:endParaRPr>
          </a:p>
          <a:p>
            <a:pPr eaLnBrk="1" hangingPunct="1"/>
            <a:r>
              <a:rPr lang="en-US" altLang="en-US" sz="1400" dirty="0">
                <a:solidFill>
                  <a:schemeClr val="tx1"/>
                </a:solidFill>
              </a:rPr>
              <a:t>ESRD High Discharge Provider Training– 2/9/2022 32 mins. </a:t>
            </a:r>
          </a:p>
          <a:p>
            <a:pPr eaLnBrk="1" hangingPunct="1"/>
            <a:r>
              <a:rPr lang="en-US" altLang="en-US" sz="1400" dirty="0">
                <a:solidFill>
                  <a:schemeClr val="tx1"/>
                </a:solidFill>
                <a:hlinkClick r:id="rId6"/>
              </a:rPr>
              <a:t>https://youtu.be/5fCMBC6mris</a:t>
            </a:r>
            <a:endParaRPr lang="en-US" altLang="en-US" sz="1400" dirty="0">
              <a:solidFill>
                <a:schemeClr val="tx1"/>
              </a:solidFill>
            </a:endParaRPr>
          </a:p>
          <a:p>
            <a:pPr eaLnBrk="1" hangingPunct="1"/>
            <a:endParaRPr lang="en-US" altLang="en-US" sz="1400" dirty="0">
              <a:solidFill>
                <a:schemeClr val="tx1"/>
              </a:solidFill>
            </a:endParaRPr>
          </a:p>
          <a:p>
            <a:pPr eaLnBrk="1" hangingPunct="1"/>
            <a:r>
              <a:rPr lang="en-US" altLang="en-US" sz="1400" dirty="0">
                <a:solidFill>
                  <a:schemeClr val="tx1"/>
                </a:solidFill>
              </a:rPr>
              <a:t>2/17/22 WPS Provider S-10 Audit Webinar - 2/17/2022 121 mins. 		</a:t>
            </a:r>
          </a:p>
          <a:p>
            <a:pPr eaLnBrk="1" hangingPunct="1"/>
            <a:r>
              <a:rPr lang="en-US" altLang="en-US" sz="1400" dirty="0">
                <a:solidFill>
                  <a:schemeClr val="tx1"/>
                </a:solidFill>
                <a:hlinkClick r:id="rId7"/>
              </a:rPr>
              <a:t>https://youtu.be/eseYugPmqnA</a:t>
            </a:r>
            <a:endParaRPr lang="en-US" altLang="en-US" sz="1400" dirty="0">
              <a:solidFill>
                <a:schemeClr val="tx1"/>
              </a:solidFill>
            </a:endParaRPr>
          </a:p>
          <a:p>
            <a:pPr eaLnBrk="1" hangingPunct="1"/>
            <a:endParaRPr lang="en-US" altLang="en-US" sz="1400" dirty="0">
              <a:solidFill>
                <a:schemeClr val="tx1"/>
              </a:solidFill>
            </a:endParaRPr>
          </a:p>
          <a:p>
            <a:endParaRPr lang="en-US" altLang="en-US" sz="1400" dirty="0">
              <a:solidFill>
                <a:schemeClr val="tx1"/>
              </a:solidFill>
            </a:endParaRPr>
          </a:p>
        </p:txBody>
      </p:sp>
    </p:spTree>
    <p:extLst>
      <p:ext uri="{BB962C8B-B14F-4D97-AF65-F5344CB8AC3E}">
        <p14:creationId xmlns:p14="http://schemas.microsoft.com/office/powerpoint/2010/main" val="929268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41</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sz="1400" dirty="0">
                <a:solidFill>
                  <a:schemeClr val="tx1"/>
                </a:solidFill>
              </a:rPr>
              <a:t>SCH-MDH Volume Decrease Adjustment - 6/29/2022 33 mins. </a:t>
            </a:r>
          </a:p>
          <a:p>
            <a:pPr eaLnBrk="1" hangingPunct="1"/>
            <a:r>
              <a:rPr lang="en-US" altLang="en-US" sz="1400" dirty="0">
                <a:solidFill>
                  <a:schemeClr val="tx1"/>
                </a:solidFill>
                <a:hlinkClick r:id="rId2"/>
              </a:rPr>
              <a:t>https://youtu.be/ikNsb-ZpM2A</a:t>
            </a:r>
            <a:endParaRPr lang="en-US" altLang="en-US" sz="1400" dirty="0">
              <a:solidFill>
                <a:schemeClr val="tx1"/>
              </a:solidFill>
            </a:endParaRP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August 2022 – WPS Audit Provider Webinar Recording - 8/30/2022 125 mins. </a:t>
            </a:r>
          </a:p>
          <a:p>
            <a:pPr eaLnBrk="1" hangingPunct="1"/>
            <a:r>
              <a:rPr lang="en-US" altLang="en-US" sz="1400" dirty="0">
                <a:solidFill>
                  <a:schemeClr val="tx1"/>
                </a:solidFill>
                <a:hlinkClick r:id="rId3"/>
              </a:rPr>
              <a:t>https://youtu.be/wADM9fUyeBY</a:t>
            </a:r>
            <a:endParaRPr lang="en-US" altLang="en-US" sz="1400" dirty="0">
              <a:solidFill>
                <a:schemeClr val="tx1"/>
              </a:solidFill>
            </a:endParaRPr>
          </a:p>
          <a:p>
            <a:pPr eaLnBrk="1" hangingPunct="1"/>
            <a:endParaRPr lang="en-US" altLang="en-US" sz="1400" dirty="0">
              <a:solidFill>
                <a:schemeClr val="tx1"/>
              </a:solidFill>
            </a:endParaRPr>
          </a:p>
          <a:p>
            <a:pPr eaLnBrk="1" hangingPunct="1"/>
            <a:r>
              <a:rPr lang="en-US" altLang="en-US" sz="1400" dirty="0">
                <a:solidFill>
                  <a:schemeClr val="tx1"/>
                </a:solidFill>
              </a:rPr>
              <a:t>EHR Payment Reduction - 7/22/2021 69 mins. </a:t>
            </a:r>
          </a:p>
          <a:p>
            <a:pPr eaLnBrk="1" hangingPunct="1"/>
            <a:r>
              <a:rPr lang="en-US" altLang="en-US" sz="1400" dirty="0">
                <a:solidFill>
                  <a:schemeClr val="tx1"/>
                </a:solidFill>
                <a:hlinkClick r:id="rId4"/>
              </a:rPr>
              <a:t>https://youtu.be/Xug6DRkgT5Q</a:t>
            </a:r>
            <a:endParaRPr lang="en-US" altLang="en-US" sz="1400" dirty="0">
              <a:solidFill>
                <a:schemeClr val="tx1"/>
              </a:solidFill>
            </a:endParaRPr>
          </a:p>
          <a:p>
            <a:pPr eaLnBrk="1" hangingPunct="1"/>
            <a:endParaRPr lang="en-US" altLang="en-US" sz="1400" dirty="0">
              <a:solidFill>
                <a:schemeClr val="tx1"/>
              </a:solidFill>
            </a:endParaRPr>
          </a:p>
          <a:p>
            <a:pPr eaLnBrk="1" hangingPunct="1"/>
            <a:r>
              <a:rPr lang="en-US" altLang="en-US" sz="1400" dirty="0">
                <a:solidFill>
                  <a:schemeClr val="tx1"/>
                </a:solidFill>
              </a:rPr>
              <a:t>Home Office Costs and Allocation- 11/30/2022 41 mins. </a:t>
            </a:r>
          </a:p>
          <a:p>
            <a:pPr eaLnBrk="1" hangingPunct="1"/>
            <a:r>
              <a:rPr lang="en-US" altLang="en-US" sz="1400" dirty="0">
                <a:solidFill>
                  <a:schemeClr val="tx1"/>
                </a:solidFill>
                <a:hlinkClick r:id="rId5"/>
              </a:rPr>
              <a:t>https://youtu.be/LDUeP7nAtlg</a:t>
            </a:r>
            <a:endParaRPr lang="en-US" altLang="en-US" sz="1400" dirty="0">
              <a:solidFill>
                <a:schemeClr val="tx1"/>
              </a:solidFill>
            </a:endParaRPr>
          </a:p>
          <a:p>
            <a:pPr eaLnBrk="1" hangingPunct="1"/>
            <a:endParaRPr lang="en-US" altLang="en-US" sz="1400" dirty="0">
              <a:solidFill>
                <a:schemeClr val="tx1"/>
              </a:solidFill>
            </a:endParaRPr>
          </a:p>
          <a:p>
            <a:pPr eaLnBrk="1" hangingPunct="1"/>
            <a:r>
              <a:rPr lang="en-US" altLang="en-US" sz="1400" dirty="0">
                <a:solidFill>
                  <a:schemeClr val="tx1"/>
                </a:solidFill>
              </a:rPr>
              <a:t>SCH and MDH Qualifications– 11/30/2022 25 mins. </a:t>
            </a:r>
          </a:p>
          <a:p>
            <a:pPr eaLnBrk="1" hangingPunct="1"/>
            <a:r>
              <a:rPr lang="en-US" altLang="en-US" sz="1400" dirty="0">
                <a:solidFill>
                  <a:schemeClr val="tx1"/>
                </a:solidFill>
                <a:hlinkClick r:id="rId6"/>
              </a:rPr>
              <a:t>https://youtu.be/9QvHgIY7bgs</a:t>
            </a:r>
            <a:endParaRPr lang="en-US" altLang="en-US" sz="1400" dirty="0">
              <a:solidFill>
                <a:schemeClr val="tx1"/>
              </a:solidFill>
            </a:endParaRPr>
          </a:p>
          <a:p>
            <a:pPr eaLnBrk="1" hangingPunct="1"/>
            <a:endParaRPr lang="en-US" altLang="en-US" sz="1400" dirty="0">
              <a:solidFill>
                <a:schemeClr val="tx1"/>
              </a:solidFill>
            </a:endParaRPr>
          </a:p>
          <a:p>
            <a:endParaRPr lang="en-US" altLang="en-US" sz="1400" dirty="0">
              <a:solidFill>
                <a:schemeClr val="tx1"/>
              </a:solidFill>
            </a:endParaRPr>
          </a:p>
        </p:txBody>
      </p:sp>
    </p:spTree>
    <p:extLst>
      <p:ext uri="{BB962C8B-B14F-4D97-AF65-F5344CB8AC3E}">
        <p14:creationId xmlns:p14="http://schemas.microsoft.com/office/powerpoint/2010/main" val="3869018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42</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sz="1800" dirty="0">
                <a:solidFill>
                  <a:schemeClr val="tx1"/>
                </a:solidFill>
              </a:rPr>
              <a:t>Planned for future</a:t>
            </a:r>
          </a:p>
          <a:p>
            <a:pPr lvl="1"/>
            <a:r>
              <a:rPr lang="en-US" altLang="en-US" sz="1600" dirty="0">
                <a:solidFill>
                  <a:schemeClr val="tx1"/>
                </a:solidFill>
              </a:rPr>
              <a:t>Desk Review/Audit Documentation</a:t>
            </a:r>
          </a:p>
          <a:p>
            <a:pPr lvl="1"/>
            <a:r>
              <a:rPr lang="en-US" altLang="en-US" sz="1600" dirty="0">
                <a:solidFill>
                  <a:schemeClr val="tx1"/>
                </a:solidFill>
              </a:rPr>
              <a:t>RHC Rates</a:t>
            </a:r>
          </a:p>
          <a:p>
            <a:pPr lvl="1"/>
            <a:r>
              <a:rPr lang="en-US" altLang="en-US" sz="1600" dirty="0">
                <a:solidFill>
                  <a:schemeClr val="tx1"/>
                </a:solidFill>
              </a:rPr>
              <a:t>More SCH/MDH Videos (Rate setting, payment mechanism, base years)</a:t>
            </a:r>
          </a:p>
          <a:p>
            <a:pPr lvl="1"/>
            <a:r>
              <a:rPr lang="en-US" altLang="en-US" sz="1600" dirty="0" err="1">
                <a:solidFill>
                  <a:schemeClr val="tx1"/>
                </a:solidFill>
              </a:rPr>
              <a:t>Swingbed</a:t>
            </a:r>
            <a:r>
              <a:rPr lang="en-US" altLang="en-US" sz="1600" dirty="0">
                <a:solidFill>
                  <a:schemeClr val="tx1"/>
                </a:solidFill>
              </a:rPr>
              <a:t> Nursing Facility (SNF/NF) Rates</a:t>
            </a:r>
          </a:p>
          <a:p>
            <a:pPr eaLnBrk="1" hangingPunct="1"/>
            <a:endParaRPr lang="en-US" altLang="en-US" sz="1400" dirty="0">
              <a:solidFill>
                <a:schemeClr val="tx1"/>
              </a:solidFill>
            </a:endParaRPr>
          </a:p>
          <a:p>
            <a:endParaRPr lang="en-US" altLang="en-US" sz="1400" dirty="0">
              <a:solidFill>
                <a:schemeClr val="tx1"/>
              </a:solidFill>
            </a:endParaRPr>
          </a:p>
        </p:txBody>
      </p:sp>
    </p:spTree>
    <p:extLst>
      <p:ext uri="{BB962C8B-B14F-4D97-AF65-F5344CB8AC3E}">
        <p14:creationId xmlns:p14="http://schemas.microsoft.com/office/powerpoint/2010/main" val="2229270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43</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WPS Audit Webinars</a:t>
            </a:r>
          </a:p>
          <a:p>
            <a:pPr lvl="1"/>
            <a:r>
              <a:rPr lang="en-US" altLang="en-US" dirty="0">
                <a:solidFill>
                  <a:schemeClr val="tx1"/>
                </a:solidFill>
              </a:rPr>
              <a:t>October 2020</a:t>
            </a:r>
          </a:p>
          <a:p>
            <a:pPr lvl="1"/>
            <a:r>
              <a:rPr lang="en-US" altLang="en-US" dirty="0">
                <a:solidFill>
                  <a:schemeClr val="tx1"/>
                </a:solidFill>
              </a:rPr>
              <a:t>January 2021</a:t>
            </a:r>
          </a:p>
          <a:p>
            <a:pPr lvl="1"/>
            <a:r>
              <a:rPr lang="en-US" altLang="en-US" dirty="0">
                <a:solidFill>
                  <a:schemeClr val="tx1"/>
                </a:solidFill>
              </a:rPr>
              <a:t>March 2021 (2-part S-10 specific)</a:t>
            </a:r>
          </a:p>
          <a:p>
            <a:pPr lvl="1"/>
            <a:r>
              <a:rPr lang="en-US" altLang="en-US" dirty="0">
                <a:solidFill>
                  <a:schemeClr val="tx1"/>
                </a:solidFill>
              </a:rPr>
              <a:t>September 2021</a:t>
            </a:r>
          </a:p>
          <a:p>
            <a:pPr lvl="1"/>
            <a:r>
              <a:rPr lang="en-US" altLang="en-US" dirty="0">
                <a:solidFill>
                  <a:schemeClr val="tx1"/>
                </a:solidFill>
              </a:rPr>
              <a:t>February 2022 (2-part S-10 specific)</a:t>
            </a:r>
          </a:p>
          <a:p>
            <a:pPr lvl="1"/>
            <a:r>
              <a:rPr lang="en-US" altLang="en-US" dirty="0">
                <a:solidFill>
                  <a:schemeClr val="tx1"/>
                </a:solidFill>
              </a:rPr>
              <a:t>August 2022</a:t>
            </a:r>
          </a:p>
          <a:p>
            <a:pPr lvl="1"/>
            <a:endParaRPr lang="en-US" altLang="en-US" dirty="0">
              <a:solidFill>
                <a:schemeClr val="tx1"/>
              </a:solidFill>
            </a:endParaRPr>
          </a:p>
          <a:p>
            <a:pPr lvl="1"/>
            <a:r>
              <a:rPr lang="en-US" altLang="en-US" b="1" dirty="0">
                <a:solidFill>
                  <a:srgbClr val="FF0000"/>
                </a:solidFill>
              </a:rPr>
              <a:t>One scheduled later in December 14, 2022</a:t>
            </a:r>
          </a:p>
          <a:p>
            <a:pPr lvl="2"/>
            <a:r>
              <a:rPr lang="en-US" sz="1800" u="sng" dirty="0">
                <a:solidFill>
                  <a:srgbClr val="0563C1"/>
                </a:solidFill>
                <a:effectLst/>
                <a:latin typeface="Calibri" panose="020F0502020204030204" pitchFamily="34" charset="0"/>
                <a:ea typeface="Calibri" panose="020F0502020204030204" pitchFamily="34" charset="0"/>
                <a:hlinkClick r:id="rId2"/>
              </a:rPr>
              <a:t>http://wpsghalearningcenter.com/confirm-course?courseid=ng8sFyptwD81</a:t>
            </a:r>
            <a:endParaRPr lang="en-US" altLang="en-US" dirty="0">
              <a:solidFill>
                <a:schemeClr val="tx1"/>
              </a:solidFill>
            </a:endParaRPr>
          </a:p>
        </p:txBody>
      </p:sp>
    </p:spTree>
    <p:extLst>
      <p:ext uri="{BB962C8B-B14F-4D97-AF65-F5344CB8AC3E}">
        <p14:creationId xmlns:p14="http://schemas.microsoft.com/office/powerpoint/2010/main" val="427834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sz="2400" b="1" dirty="0">
                <a:solidFill>
                  <a:schemeClr val="tx1"/>
                </a:solidFill>
              </a:rPr>
              <a:t>S-10 Lines</a:t>
            </a:r>
          </a:p>
          <a:p>
            <a:pPr lvl="1"/>
            <a:r>
              <a:rPr lang="en-US" sz="2000" dirty="0">
                <a:solidFill>
                  <a:schemeClr val="tx1"/>
                </a:solidFill>
              </a:rPr>
              <a:t>20 (Charity care charges for the entire facility)</a:t>
            </a:r>
          </a:p>
          <a:p>
            <a:pPr lvl="1"/>
            <a:r>
              <a:rPr lang="en-US" sz="2000" dirty="0">
                <a:solidFill>
                  <a:schemeClr val="tx1"/>
                </a:solidFill>
              </a:rPr>
              <a:t>22 (Partial payments by patients approved for charity care)</a:t>
            </a:r>
          </a:p>
          <a:p>
            <a:pPr lvl="1"/>
            <a:r>
              <a:rPr lang="en-US" sz="2000" dirty="0">
                <a:solidFill>
                  <a:schemeClr val="tx1"/>
                </a:solidFill>
              </a:rPr>
              <a:t>25 (Charges for patient days beyond an indigent care program’s length of stay)</a:t>
            </a:r>
          </a:p>
          <a:p>
            <a:pPr lvl="1"/>
            <a:r>
              <a:rPr lang="en-US" sz="2000" dirty="0">
                <a:solidFill>
                  <a:schemeClr val="tx1"/>
                </a:solidFill>
              </a:rPr>
              <a:t>26 (total bad debt “expense” for the entire hospital complex.)</a:t>
            </a:r>
          </a:p>
          <a:p>
            <a:pPr lvl="2"/>
            <a:r>
              <a:rPr lang="en-US" sz="1800" dirty="0">
                <a:solidFill>
                  <a:schemeClr val="tx1"/>
                </a:solidFill>
              </a:rPr>
              <a:t>Do not use “bad debt expense” under GAAP (i.e., allowance method)</a:t>
            </a:r>
          </a:p>
          <a:p>
            <a:pPr lvl="2"/>
            <a:r>
              <a:rPr lang="en-US" sz="1800" dirty="0">
                <a:solidFill>
                  <a:schemeClr val="tx1"/>
                </a:solidFill>
              </a:rPr>
              <a:t>Must be an actual write off </a:t>
            </a:r>
          </a:p>
          <a:p>
            <a:pPr lvl="3"/>
            <a:r>
              <a:rPr lang="en-US" sz="1600" dirty="0">
                <a:solidFill>
                  <a:schemeClr val="tx1"/>
                </a:solidFill>
              </a:rPr>
              <a:t>Regardless of whether that Medicare bad debt is yet allowable for bad debt reimbursement</a:t>
            </a:r>
          </a:p>
          <a:p>
            <a:pPr lvl="1"/>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5</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140853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Audits Info Requests</a:t>
            </a:r>
          </a:p>
          <a:p>
            <a:r>
              <a:rPr lang="en-US" dirty="0">
                <a:solidFill>
                  <a:schemeClr val="tx1"/>
                </a:solidFill>
              </a:rPr>
              <a:t>Financial Assistance Policy</a:t>
            </a:r>
          </a:p>
          <a:p>
            <a:pPr lvl="1"/>
            <a:r>
              <a:rPr lang="en-US" dirty="0">
                <a:solidFill>
                  <a:schemeClr val="tx1"/>
                </a:solidFill>
              </a:rPr>
              <a:t>How hospital personnel determine insurance status and charity care write offs</a:t>
            </a:r>
          </a:p>
          <a:p>
            <a:pPr lvl="2"/>
            <a:r>
              <a:rPr lang="en-US" dirty="0">
                <a:solidFill>
                  <a:schemeClr val="tx1"/>
                </a:solidFill>
              </a:rPr>
              <a:t>Including uninsured patients</a:t>
            </a:r>
          </a:p>
          <a:p>
            <a:pPr lvl="2"/>
            <a:r>
              <a:rPr lang="en-US" dirty="0">
                <a:solidFill>
                  <a:schemeClr val="tx1"/>
                </a:solidFill>
              </a:rPr>
              <a:t>Including non-covered services for Medicaid eligible and Indigent patients</a:t>
            </a:r>
          </a:p>
          <a:p>
            <a:pPr lvl="2"/>
            <a:r>
              <a:rPr lang="en-US" dirty="0">
                <a:solidFill>
                  <a:schemeClr val="tx1"/>
                </a:solidFill>
              </a:rPr>
              <a:t>Including Patients with coverage from an entity without a hospital contractual relationship</a:t>
            </a:r>
          </a:p>
          <a:p>
            <a:pPr lvl="2"/>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6</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63148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Line 20 Column 1 </a:t>
            </a:r>
            <a:r>
              <a:rPr lang="en-US" dirty="0">
                <a:solidFill>
                  <a:schemeClr val="tx1"/>
                </a:solidFill>
              </a:rPr>
              <a:t>is for uninsured patients (including patients with insurance coverage with an entity that does not have a contractual relationship with the provider, as well as non-covered services for Medicaid/Indigent Care Program patients.) </a:t>
            </a:r>
          </a:p>
          <a:p>
            <a:endParaRPr lang="en-US" dirty="0">
              <a:solidFill>
                <a:schemeClr val="tx1"/>
              </a:solidFill>
            </a:endParaRPr>
          </a:p>
          <a:p>
            <a:r>
              <a:rPr lang="en-US" b="1" dirty="0">
                <a:solidFill>
                  <a:schemeClr val="tx1"/>
                </a:solidFill>
              </a:rPr>
              <a:t>S-10 Line 20 Column 2 </a:t>
            </a:r>
            <a:r>
              <a:rPr lang="en-US" dirty="0">
                <a:solidFill>
                  <a:schemeClr val="tx1"/>
                </a:solidFill>
              </a:rPr>
              <a:t>is for insured patients, (including non-covered charges related to days exceeding the length of stay limit for patients covered by Medicaid/Indigent Care Programs.)  </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7</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52899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must exclude:</a:t>
            </a:r>
          </a:p>
          <a:p>
            <a:pPr lvl="1"/>
            <a:r>
              <a:rPr lang="en-US" dirty="0">
                <a:solidFill>
                  <a:schemeClr val="tx1"/>
                </a:solidFill>
              </a:rPr>
              <a:t>Any physician and other professional services.</a:t>
            </a:r>
          </a:p>
          <a:p>
            <a:pPr lvl="1"/>
            <a:r>
              <a:rPr lang="en-US" dirty="0">
                <a:solidFill>
                  <a:schemeClr val="tx1"/>
                </a:solidFill>
              </a:rPr>
              <a:t>Any amounts related to insurer or other third-party liabilities.</a:t>
            </a:r>
          </a:p>
          <a:p>
            <a:pPr lvl="1"/>
            <a:r>
              <a:rPr lang="en-US" dirty="0">
                <a:solidFill>
                  <a:schemeClr val="tx1"/>
                </a:solidFill>
              </a:rPr>
              <a:t>Bad Debts (Medicare or Non-Medicare) should not be reported in Line 20, as they factor into the amounts reported in line 26 instead. </a:t>
            </a:r>
          </a:p>
          <a:p>
            <a:pPr lvl="1"/>
            <a:r>
              <a:rPr lang="en-US" dirty="0">
                <a:solidFill>
                  <a:schemeClr val="tx1"/>
                </a:solidFill>
              </a:rPr>
              <a:t>Courtesy discounts are not the same as charity care discounts and are not allowed in this line.</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8</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202152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Line 22 </a:t>
            </a:r>
            <a:r>
              <a:rPr lang="en-US" dirty="0">
                <a:solidFill>
                  <a:schemeClr val="tx1"/>
                </a:solidFill>
              </a:rPr>
              <a:t>(Payments to offset Line 20)</a:t>
            </a:r>
          </a:p>
          <a:p>
            <a:endParaRPr lang="en-US" dirty="0">
              <a:solidFill>
                <a:schemeClr val="tx1"/>
              </a:solidFill>
            </a:endParaRPr>
          </a:p>
          <a:p>
            <a:r>
              <a:rPr lang="en-US" b="1" dirty="0">
                <a:solidFill>
                  <a:schemeClr val="tx1"/>
                </a:solidFill>
              </a:rPr>
              <a:t>S-10 Line 25 </a:t>
            </a:r>
            <a:r>
              <a:rPr lang="en-US" dirty="0">
                <a:solidFill>
                  <a:schemeClr val="tx1"/>
                </a:solidFill>
              </a:rPr>
              <a:t>(Charges for Patient days beyond a Medicaid or indigent care program’s length of stay)</a:t>
            </a:r>
          </a:p>
          <a:p>
            <a:pPr lvl="1"/>
            <a:r>
              <a:rPr lang="en-US" dirty="0">
                <a:solidFill>
                  <a:schemeClr val="tx1"/>
                </a:solidFill>
              </a:rPr>
              <a:t>These are also part of line 20 column 2.</a:t>
            </a:r>
          </a:p>
          <a:p>
            <a:pPr lvl="1"/>
            <a:r>
              <a:rPr lang="en-US" dirty="0">
                <a:solidFill>
                  <a:schemeClr val="tx1"/>
                </a:solidFill>
              </a:rPr>
              <a:t>Subject to cost to charge ratio, unlike deductibles and coinsurance that are otherwise reported on line 20 column 2.  </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9</a:t>
            </a:fld>
            <a:endParaRPr lang="en-US"/>
          </a:p>
          <a:p>
            <a:fld id="{3AC79183-2464-A14D-8A23-7A9B3FB27000}" type="datetime4">
              <a:rPr lang="en-US" smtClean="0"/>
              <a:t>December 6, 2022</a:t>
            </a:fld>
            <a:endParaRPr lang="en-US" dirty="0"/>
          </a:p>
        </p:txBody>
      </p:sp>
    </p:spTree>
    <p:extLst>
      <p:ext uri="{BB962C8B-B14F-4D97-AF65-F5344CB8AC3E}">
        <p14:creationId xmlns:p14="http://schemas.microsoft.com/office/powerpoint/2010/main" val="3941567501"/>
      </p:ext>
    </p:extLst>
  </p:cSld>
  <p:clrMapOvr>
    <a:masterClrMapping/>
  </p:clrMapOvr>
</p:sld>
</file>

<file path=ppt/theme/theme1.xml><?xml version="1.0" encoding="utf-8"?>
<a:theme xmlns:a="http://schemas.openxmlformats.org/drawingml/2006/main" name="WPS-GHA_PPT-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WPS-GHA_PPT-Template_v2</Template>
  <TotalTime>1257</TotalTime>
  <Words>3543</Words>
  <Application>Microsoft Office PowerPoint</Application>
  <PresentationFormat>On-screen Show (4:3)</PresentationFormat>
  <Paragraphs>509</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Narrow</vt:lpstr>
      <vt:lpstr>Calibri</vt:lpstr>
      <vt:lpstr>Georgia</vt:lpstr>
      <vt:lpstr>Trebuchet MS</vt:lpstr>
      <vt:lpstr>WPS-GHA_PPT-Template_v2</vt:lpstr>
      <vt:lpstr>Michigan HFMA Meeting WPS Medicare Audit Update December 7th, 2022  Chris Severson</vt:lpstr>
      <vt:lpstr>Agenda</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Secure-EDI/File Exchange/MoveIt</vt:lpstr>
      <vt:lpstr>Secure-EDI/File Exchange/MoveIt</vt:lpstr>
      <vt:lpstr>Rural Health Clinics (RHCs)</vt:lpstr>
      <vt:lpstr>Rural Health Clinics (RHCs)</vt:lpstr>
      <vt:lpstr>Bad Debts</vt:lpstr>
      <vt:lpstr>Bad Debts-Collection Agency</vt:lpstr>
      <vt:lpstr>Bad Debts – Dual Eligible Patients</vt:lpstr>
      <vt:lpstr>Bad Debts – Indigent Patients</vt:lpstr>
      <vt:lpstr>Bad Debts – Indigent Patients, cont. </vt:lpstr>
      <vt:lpstr>Bad Debts – Indigent Patients, cont. </vt:lpstr>
      <vt:lpstr>Bad Debts – 120 Day Rule</vt:lpstr>
      <vt:lpstr>Bad Debts – Timely Billing Rule</vt:lpstr>
      <vt:lpstr>Bad Debts – Write-off and GAAP vs. Medicare</vt:lpstr>
      <vt:lpstr>Bad Debts – Contractual Allowances</vt:lpstr>
      <vt:lpstr>Nursing and Allied Health</vt:lpstr>
      <vt:lpstr>CR 11642 (NAH Add-On and GME Managed Care Reduction)</vt:lpstr>
      <vt:lpstr>CR 11642 (NAH Add-On and GME Managed Care Reduction)</vt:lpstr>
      <vt:lpstr>CR 11642 (NAH Add-On and GME Managed Care Reduction)</vt:lpstr>
      <vt:lpstr>Cost Report Documentation Requirements</vt:lpstr>
      <vt:lpstr>Cost Report Documentation Requirements</vt:lpstr>
      <vt:lpstr>Cost Report Documentation Requirements</vt:lpstr>
      <vt:lpstr>CMS Portal (MCRef) </vt:lpstr>
      <vt:lpstr>WPS Website, Webinars, and YouTube Channel</vt:lpstr>
      <vt:lpstr>WPS Website, Webinars, and YouTube Channel</vt:lpstr>
      <vt:lpstr>WPS Website, Webinars, and YouTube Channel</vt:lpstr>
      <vt:lpstr>WPS Website, Webinars, and YouTube Channel</vt:lpstr>
      <vt:lpstr>WPS Website, Webinars, and YouTube Channel</vt:lpstr>
      <vt:lpstr>WPS Website, Webinars, and YouTube Channel</vt:lpstr>
      <vt:lpstr>WPS Website, Webinars, and YouTube Channel</vt:lpstr>
    </vt:vector>
  </TitlesOfParts>
  <Company>Rippe Keane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Colin's Laptop</dc:creator>
  <cp:lastModifiedBy>Severson, Chris</cp:lastModifiedBy>
  <cp:revision>143</cp:revision>
  <cp:lastPrinted>2016-09-15T15:26:24Z</cp:lastPrinted>
  <dcterms:created xsi:type="dcterms:W3CDTF">2015-10-29T01:58:26Z</dcterms:created>
  <dcterms:modified xsi:type="dcterms:W3CDTF">2022-12-06T16:21:37Z</dcterms:modified>
</cp:coreProperties>
</file>