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83" r:id="rId4"/>
    <p:sldId id="290" r:id="rId5"/>
    <p:sldId id="284" r:id="rId6"/>
    <p:sldId id="285" r:id="rId7"/>
    <p:sldId id="286" r:id="rId8"/>
    <p:sldId id="287" r:id="rId9"/>
    <p:sldId id="288" r:id="rId10"/>
    <p:sldId id="289" r:id="rId11"/>
    <p:sldId id="28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nzales, Michael (DHHS)" initials="GM(" lastIdx="1" clrIdx="0">
    <p:extLst>
      <p:ext uri="{19B8F6BF-5375-455C-9EA6-DF929625EA0E}">
        <p15:presenceInfo xmlns:p15="http://schemas.microsoft.com/office/powerpoint/2012/main" userId="S-1-5-21-1935655697-1844823847-842925246-2866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6A0A6-BB1F-477F-8C01-1FE817CE1309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A2B1D-3D06-4DEA-A509-613EF9E7F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46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IrelandS@Michigan.gov" TargetMode="External"/><Relationship Id="rId2" Type="http://schemas.openxmlformats.org/officeDocument/2006/relationships/hyperlink" Target="mailto:Gonzalesm5@michigan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chalkA@michigan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977F7-C390-4E5B-8788-4515445D1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5515" y="2514600"/>
            <a:ext cx="10266485" cy="2262781"/>
          </a:xfrm>
        </p:spPr>
        <p:txBody>
          <a:bodyPr/>
          <a:lstStyle/>
          <a:p>
            <a:r>
              <a:rPr lang="en-US" dirty="0"/>
              <a:t>Michigan Medicaid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19392-843F-41F3-935D-9337F4510F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5515" y="4777379"/>
            <a:ext cx="9579097" cy="1126283"/>
          </a:xfrm>
        </p:spPr>
        <p:txBody>
          <a:bodyPr>
            <a:normAutofit/>
          </a:bodyPr>
          <a:lstStyle/>
          <a:p>
            <a:r>
              <a:rPr lang="en-US" dirty="0"/>
              <a:t>Hospital and Clinic Reimbursement Division &amp; Actuarial Division</a:t>
            </a:r>
          </a:p>
          <a:p>
            <a:r>
              <a:rPr lang="en-US" dirty="0"/>
              <a:t>Department of Health and Human Services</a:t>
            </a:r>
          </a:p>
        </p:txBody>
      </p:sp>
    </p:spTree>
    <p:extLst>
      <p:ext uri="{BB962C8B-B14F-4D97-AF65-F5344CB8AC3E}">
        <p14:creationId xmlns:p14="http://schemas.microsoft.com/office/powerpoint/2010/main" val="3332197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91D5-3359-A223-AA11-F397B6D72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Health Emergency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48E2C-D5E5-272A-44CB-C11AC6DB7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PHE due to COVID-19 was declared on January 31, 2020 and is still in effect</a:t>
            </a:r>
          </a:p>
          <a:p>
            <a:r>
              <a:rPr lang="en-US" dirty="0"/>
              <a:t>During PHE, Michigan receives additional federal matching assistance for Medicaid</a:t>
            </a:r>
          </a:p>
          <a:p>
            <a:r>
              <a:rPr lang="en-US" dirty="0"/>
              <a:t>Eligibility redeterminations on hold during PHE resulting in increased Medicaid enrollment</a:t>
            </a:r>
          </a:p>
          <a:p>
            <a:r>
              <a:rPr lang="en-US" dirty="0"/>
              <a:t>PHE currently expected to continue until April 11,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67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16858-EECF-4A1E-BABD-2425686B4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24110"/>
            <a:ext cx="12192000" cy="1280890"/>
          </a:xfrm>
        </p:spPr>
        <p:txBody>
          <a:bodyPr/>
          <a:lstStyle/>
          <a:p>
            <a:pPr algn="ctr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BA8A6-8389-4472-B031-4C79BD2AB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Michael Gonzales</a:t>
            </a:r>
          </a:p>
          <a:p>
            <a:pPr lvl="1"/>
            <a:r>
              <a:rPr lang="en-US" dirty="0">
                <a:hlinkClick r:id="rId2"/>
              </a:rPr>
              <a:t>Gonzalesm5@michigan.gov</a:t>
            </a:r>
            <a:endParaRPr lang="en-US" dirty="0"/>
          </a:p>
          <a:p>
            <a:r>
              <a:rPr lang="en-US" dirty="0"/>
              <a:t>Steve Ireland</a:t>
            </a:r>
          </a:p>
          <a:p>
            <a:pPr lvl="1"/>
            <a:r>
              <a:rPr lang="en-US" dirty="0">
                <a:hlinkClick r:id="rId3"/>
              </a:rPr>
              <a:t>IrelandS@Michigan.gov</a:t>
            </a:r>
            <a:endParaRPr lang="en-US" dirty="0"/>
          </a:p>
          <a:p>
            <a:r>
              <a:rPr lang="en-US" dirty="0"/>
              <a:t>Andrew Schalk</a:t>
            </a:r>
          </a:p>
          <a:p>
            <a:pPr lvl="1"/>
            <a:r>
              <a:rPr lang="en-US" dirty="0">
                <a:hlinkClick r:id="rId4"/>
              </a:rPr>
              <a:t>SchalkA@michigan.gov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140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FC7E-EF89-4C71-A1A7-6ADFF3839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24110"/>
            <a:ext cx="12191999" cy="1280890"/>
          </a:xfrm>
        </p:spPr>
        <p:txBody>
          <a:bodyPr/>
          <a:lstStyle/>
          <a:p>
            <a:pPr algn="ctr"/>
            <a:r>
              <a:rPr lang="en-US" dirty="0"/>
              <a:t>Discussion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96A6E-58A8-494F-A349-1D485459A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Medicaid Cost Reporting Updates</a:t>
            </a:r>
          </a:p>
          <a:p>
            <a:r>
              <a:rPr lang="en-US" sz="2000" dirty="0"/>
              <a:t>Medicaid Rates and Tax Updates</a:t>
            </a:r>
          </a:p>
          <a:p>
            <a:r>
              <a:rPr lang="en-US" sz="2000" dirty="0"/>
              <a:t>Medicaid Special Financing Refresher and DSH Updates</a:t>
            </a:r>
          </a:p>
          <a:p>
            <a:r>
              <a:rPr lang="en-US" sz="2000" dirty="0"/>
              <a:t>Public Health Emergency Update </a:t>
            </a:r>
          </a:p>
          <a:p>
            <a:r>
              <a:rPr lang="en-US" sz="2000" dirty="0"/>
              <a:t>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14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98FAB-2AD1-1A12-B92D-800E7A851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Cost Reporting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8D738-50B9-100A-D838-3F48718E2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Completion of subsequent years while waiting for submitted Cost Reports to be approved</a:t>
            </a:r>
          </a:p>
          <a:p>
            <a:pPr lvl="1"/>
            <a:r>
              <a:rPr lang="en-US" dirty="0"/>
              <a:t>Impact on special financing pool payments</a:t>
            </a:r>
          </a:p>
          <a:p>
            <a:r>
              <a:rPr lang="en-US" dirty="0"/>
              <a:t>New columns added for the OP Ancillary worksheets</a:t>
            </a:r>
          </a:p>
          <a:p>
            <a:pPr lvl="1"/>
            <a:r>
              <a:rPr lang="en-US" dirty="0"/>
              <a:t>MCO Paid Amount and MCO Other Payor Amount</a:t>
            </a:r>
          </a:p>
          <a:p>
            <a:r>
              <a:rPr lang="en-US" dirty="0"/>
              <a:t>Quality Assurance Assessment Program (QAAP)</a:t>
            </a:r>
          </a:p>
          <a:p>
            <a:pPr lvl="1"/>
            <a:r>
              <a:rPr lang="en-US" dirty="0"/>
              <a:t>Beneficial to work with your auditor on this reporting before submission</a:t>
            </a:r>
          </a:p>
          <a:p>
            <a:r>
              <a:rPr lang="en-US" dirty="0"/>
              <a:t>Final Settlements</a:t>
            </a:r>
          </a:p>
          <a:p>
            <a:pPr lvl="1"/>
            <a:r>
              <a:rPr lang="en-US" dirty="0"/>
              <a:t>Once approved by the auditor, Hospital’s have 30 days to review. After the 30 days are up the system will automatically create any necessary gross adjustments and process them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114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7FBB8-A045-BE95-A86D-867D136FD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Cost Reporting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7ECA4-90D9-7441-F803-E6209EE25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Speed Enhancements</a:t>
            </a:r>
          </a:p>
          <a:p>
            <a:pPr lvl="1"/>
            <a:r>
              <a:rPr lang="en-US" dirty="0"/>
              <a:t>Ancillary worksheets with a lot of subscripts</a:t>
            </a:r>
          </a:p>
          <a:p>
            <a:r>
              <a:rPr lang="en-US" dirty="0"/>
              <a:t>Cost Calculation Issue</a:t>
            </a:r>
          </a:p>
          <a:p>
            <a:pPr lvl="1"/>
            <a:r>
              <a:rPr lang="en-US" dirty="0"/>
              <a:t>Currently, calculating cost is requiring all primary worksheets to be re-validated. Fix is going in the next release, March 2023.</a:t>
            </a:r>
          </a:p>
          <a:p>
            <a:r>
              <a:rPr lang="en-US" dirty="0"/>
              <a:t>Extension Request</a:t>
            </a:r>
          </a:p>
          <a:p>
            <a:pPr lvl="1"/>
            <a:r>
              <a:rPr lang="en-US" dirty="0"/>
              <a:t>Hospitals must submit Cost Report extension request through Facility Settlement Subsystem (FS)</a:t>
            </a:r>
          </a:p>
        </p:txBody>
      </p:sp>
    </p:spTree>
    <p:extLst>
      <p:ext uri="{BB962C8B-B14F-4D97-AF65-F5344CB8AC3E}">
        <p14:creationId xmlns:p14="http://schemas.microsoft.com/office/powerpoint/2010/main" val="184264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0CDC-0F45-F5D3-9820-DDEAAB1A0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Rates and Tax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AB376-C1FC-0E48-D8A7-273CF9D30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Rates</a:t>
            </a:r>
          </a:p>
          <a:p>
            <a:r>
              <a:rPr lang="en-US" dirty="0"/>
              <a:t>Taxes</a:t>
            </a:r>
          </a:p>
        </p:txBody>
      </p:sp>
    </p:spTree>
    <p:extLst>
      <p:ext uri="{BB962C8B-B14F-4D97-AF65-F5344CB8AC3E}">
        <p14:creationId xmlns:p14="http://schemas.microsoft.com/office/powerpoint/2010/main" val="2885436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91D5-3359-A223-AA11-F397B6D72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959" y="685070"/>
            <a:ext cx="8911687" cy="1280890"/>
          </a:xfrm>
        </p:spPr>
        <p:txBody>
          <a:bodyPr/>
          <a:lstStyle/>
          <a:p>
            <a:pPr algn="ctr"/>
            <a:r>
              <a:rPr lang="en-US" dirty="0"/>
              <a:t>Special Financing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48E2C-D5E5-272A-44CB-C11AC6DB7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Supplemental payments through special financing programs account for nearly half of Medicaid funding to hospitals</a:t>
            </a:r>
          </a:p>
          <a:p>
            <a:r>
              <a:rPr lang="en-US" dirty="0"/>
              <a:t>FY 2022 saw over $3 billion in Medicaid supplemental payments</a:t>
            </a:r>
          </a:p>
          <a:p>
            <a:r>
              <a:rPr lang="en-US" dirty="0"/>
              <a:t>With supplemental payments, total Medicaid reimbursement similar to Medicare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16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91D5-3359-A223-AA11-F397B6D72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Special Financing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48E2C-D5E5-272A-44CB-C11AC6DB7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Medicaid Access to Care Initiative (MACI) - $496 million in FY22</a:t>
            </a:r>
          </a:p>
          <a:p>
            <a:r>
              <a:rPr lang="en-US" dirty="0"/>
              <a:t>Hospital Rate Adjustment (HRA) - $2.2 billion in FY22</a:t>
            </a:r>
          </a:p>
          <a:p>
            <a:r>
              <a:rPr lang="en-US" dirty="0"/>
              <a:t>Graduate Medical Education (GME) - $163 million in FY22</a:t>
            </a:r>
          </a:p>
          <a:p>
            <a:r>
              <a:rPr lang="en-US" dirty="0"/>
              <a:t>Rural Access Pool - $15 million in FY22</a:t>
            </a:r>
          </a:p>
          <a:p>
            <a:r>
              <a:rPr lang="en-US" dirty="0"/>
              <a:t>Disproportionate Share Hospital (DSH) – over $230 million annually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73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91D5-3359-A223-AA11-F397B6D72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DSH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48E2C-D5E5-272A-44CB-C11AC6DB7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Medicaid Policy 22-17 issued on June 1, 2022</a:t>
            </a:r>
          </a:p>
          <a:p>
            <a:r>
              <a:rPr lang="en-US" dirty="0"/>
              <a:t>Policy eliminates a step in the annual DSH process</a:t>
            </a:r>
          </a:p>
          <a:p>
            <a:pPr lvl="1"/>
            <a:r>
              <a:rPr lang="en-US" dirty="0"/>
              <a:t>Step 1 will continue to pay prior to end of current fiscal year</a:t>
            </a:r>
          </a:p>
          <a:p>
            <a:pPr lvl="1"/>
            <a:r>
              <a:rPr lang="en-US" dirty="0"/>
              <a:t>New Step 2 will take place post-audit using audited limits and a refresh of Step 1 distribution data</a:t>
            </a:r>
          </a:p>
          <a:p>
            <a:r>
              <a:rPr lang="en-US" dirty="0"/>
              <a:t>Designed to reduce administrative burden and reduce volatility between steps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430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91D5-3359-A223-AA11-F397B6D72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DSH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48E2C-D5E5-272A-44CB-C11AC6DB7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9543" y="2447109"/>
            <a:ext cx="8915400" cy="2264229"/>
          </a:xfrm>
        </p:spPr>
        <p:txBody>
          <a:bodyPr/>
          <a:lstStyle/>
          <a:p>
            <a:r>
              <a:rPr lang="en-US" dirty="0"/>
              <a:t>Beginning with FY 2022, DSH ceiling calculations will only utilize data from uninsured and Medicaid-only services (dually eligible data will be removed)</a:t>
            </a:r>
          </a:p>
          <a:p>
            <a:r>
              <a:rPr lang="en-US" dirty="0"/>
              <a:t>Federal DSH allotment reductions currently scheduled to begin in 2024 (these have been delayed for over 10 years)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5D6D24F-5D2F-651F-374A-B23992763E57}"/>
              </a:ext>
            </a:extLst>
          </p:cNvPr>
          <p:cNvSpPr txBox="1">
            <a:spLocks/>
          </p:cNvSpPr>
          <p:nvPr/>
        </p:nvSpPr>
        <p:spPr>
          <a:xfrm>
            <a:off x="-607475" y="1822993"/>
            <a:ext cx="8911687" cy="9114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400" dirty="0"/>
              <a:t>Federal Changes</a:t>
            </a:r>
          </a:p>
        </p:txBody>
      </p:sp>
    </p:spTree>
    <p:extLst>
      <p:ext uri="{BB962C8B-B14F-4D97-AF65-F5344CB8AC3E}">
        <p14:creationId xmlns:p14="http://schemas.microsoft.com/office/powerpoint/2010/main" val="116726670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7341</TotalTime>
  <Words>473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Wisp</vt:lpstr>
      <vt:lpstr>Michigan Medicaid Updates</vt:lpstr>
      <vt:lpstr>Discussion Topics</vt:lpstr>
      <vt:lpstr>Cost Reporting Updates</vt:lpstr>
      <vt:lpstr>Cost Reporting Updates</vt:lpstr>
      <vt:lpstr>Rates and Tax Updates</vt:lpstr>
      <vt:lpstr>Special Financing</vt:lpstr>
      <vt:lpstr>Special Financing</vt:lpstr>
      <vt:lpstr>DSH Updates</vt:lpstr>
      <vt:lpstr>DSH Updates</vt:lpstr>
      <vt:lpstr>Public Health Emergency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Facility Settlement Sub-System</dc:title>
  <dc:creator>Gonzales, Michael (DHHS)</dc:creator>
  <cp:lastModifiedBy>Michael Gonzales</cp:lastModifiedBy>
  <cp:revision>102</cp:revision>
  <dcterms:created xsi:type="dcterms:W3CDTF">2018-08-01T17:26:11Z</dcterms:created>
  <dcterms:modified xsi:type="dcterms:W3CDTF">2022-12-07T14:02:58Z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f46dfe0-534f-4c95-815c-5b1af86b9823_Enabled">
    <vt:lpwstr>true</vt:lpwstr>
  </property>
  <property fmtid="{D5CDD505-2E9C-101B-9397-08002B2CF9AE}" pid="3" name="MSIP_Label_2f46dfe0-534f-4c95-815c-5b1af86b9823_SetDate">
    <vt:lpwstr>2022-12-06T17:41:33Z</vt:lpwstr>
  </property>
  <property fmtid="{D5CDD505-2E9C-101B-9397-08002B2CF9AE}" pid="4" name="MSIP_Label_2f46dfe0-534f-4c95-815c-5b1af86b9823_Method">
    <vt:lpwstr>Privileged</vt:lpwstr>
  </property>
  <property fmtid="{D5CDD505-2E9C-101B-9397-08002B2CF9AE}" pid="5" name="MSIP_Label_2f46dfe0-534f-4c95-815c-5b1af86b9823_Name">
    <vt:lpwstr>2f46dfe0-534f-4c95-815c-5b1af86b9823</vt:lpwstr>
  </property>
  <property fmtid="{D5CDD505-2E9C-101B-9397-08002B2CF9AE}" pid="6" name="MSIP_Label_2f46dfe0-534f-4c95-815c-5b1af86b9823_SiteId">
    <vt:lpwstr>d5fb7087-3777-42ad-966a-892ef47225d1</vt:lpwstr>
  </property>
  <property fmtid="{D5CDD505-2E9C-101B-9397-08002B2CF9AE}" pid="7" name="MSIP_Label_2f46dfe0-534f-4c95-815c-5b1af86b9823_ActionId">
    <vt:lpwstr>f5301301-a26a-4c21-8092-59b2718eade8</vt:lpwstr>
  </property>
  <property fmtid="{D5CDD505-2E9C-101B-9397-08002B2CF9AE}" pid="8" name="MSIP_Label_2f46dfe0-534f-4c95-815c-5b1af86b9823_ContentBits">
    <vt:lpwstr>0</vt:lpwstr>
  </property>
</Properties>
</file>