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5"/>
  </p:notesMasterIdLst>
  <p:sldIdLst>
    <p:sldId id="258" r:id="rId5"/>
    <p:sldId id="257" r:id="rId6"/>
    <p:sldId id="266" r:id="rId7"/>
    <p:sldId id="259" r:id="rId8"/>
    <p:sldId id="265" r:id="rId9"/>
    <p:sldId id="267" r:id="rId10"/>
    <p:sldId id="272" r:id="rId11"/>
    <p:sldId id="273" r:id="rId12"/>
    <p:sldId id="268" r:id="rId13"/>
    <p:sldId id="269" r:id="rId14"/>
    <p:sldId id="270" r:id="rId15"/>
    <p:sldId id="271" r:id="rId16"/>
    <p:sldId id="274" r:id="rId17"/>
    <p:sldId id="276" r:id="rId18"/>
    <p:sldId id="277" r:id="rId19"/>
    <p:sldId id="278" r:id="rId20"/>
    <p:sldId id="279" r:id="rId21"/>
    <p:sldId id="280" r:id="rId22"/>
    <p:sldId id="281" r:id="rId23"/>
    <p:sldId id="275" r:id="rId24"/>
    <p:sldId id="283" r:id="rId25"/>
    <p:sldId id="284" r:id="rId26"/>
    <p:sldId id="285" r:id="rId27"/>
    <p:sldId id="286" r:id="rId28"/>
    <p:sldId id="287" r:id="rId29"/>
    <p:sldId id="290" r:id="rId30"/>
    <p:sldId id="288" r:id="rId31"/>
    <p:sldId id="289" r:id="rId32"/>
    <p:sldId id="291" r:id="rId33"/>
    <p:sldId id="292" r:id="rId34"/>
    <p:sldId id="293" r:id="rId35"/>
    <p:sldId id="1606" r:id="rId36"/>
    <p:sldId id="1607" r:id="rId37"/>
    <p:sldId id="1608" r:id="rId38"/>
    <p:sldId id="1609" r:id="rId39"/>
    <p:sldId id="1610" r:id="rId40"/>
    <p:sldId id="1611" r:id="rId41"/>
    <p:sldId id="262" r:id="rId42"/>
    <p:sldId id="282" r:id="rId43"/>
    <p:sldId id="264"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5283"/>
    <a:srgbClr val="717F81"/>
    <a:srgbClr val="0288C6"/>
    <a:srgbClr val="000000"/>
    <a:srgbClr val="292929"/>
    <a:srgbClr val="2F8C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68921" autoAdjust="0"/>
  </p:normalViewPr>
  <p:slideViewPr>
    <p:cSldViewPr snapToGrid="0">
      <p:cViewPr varScale="1">
        <p:scale>
          <a:sx n="78" d="100"/>
          <a:sy n="78" d="100"/>
        </p:scale>
        <p:origin x="2496"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B094D-272B-471A-BE44-DBD423ECE273}" type="datetimeFigureOut">
              <a:rPr lang="en-US" smtClean="0"/>
              <a:t>11/2/2022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3A6D5E-ED8F-4DC7-B46F-2950F30A59C3}" type="slidenum">
              <a:rPr lang="en-US" smtClean="0"/>
              <a:t>‹#›</a:t>
            </a:fld>
            <a:endParaRPr lang="en-US"/>
          </a:p>
        </p:txBody>
      </p:sp>
    </p:spTree>
    <p:extLst>
      <p:ext uri="{BB962C8B-B14F-4D97-AF65-F5344CB8AC3E}">
        <p14:creationId xmlns:p14="http://schemas.microsoft.com/office/powerpoint/2010/main" val="440403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solidFill>
                  <a:schemeClr val="tx1"/>
                </a:solidFill>
              </a:rPr>
              <a:t>There is an intense strain on the state’s hospitals and health systems: </a:t>
            </a:r>
          </a:p>
          <a:p>
            <a:r>
              <a:rPr lang="en-US" sz="1200" dirty="0">
                <a:solidFill>
                  <a:schemeClr val="tx1"/>
                </a:solidFill>
              </a:rPr>
              <a:t>In just one year, job vacancies have tripled – the overall vacancy rate in 2022 is about 21% - compared to only about 6% in 2021. </a:t>
            </a:r>
          </a:p>
          <a:p>
            <a:r>
              <a:rPr lang="en-US" sz="1200" dirty="0">
                <a:solidFill>
                  <a:schemeClr val="tx1"/>
                </a:solidFill>
              </a:rPr>
              <a:t>The exponentially rising labor and supply costs. </a:t>
            </a:r>
          </a:p>
          <a:p>
            <a:r>
              <a:rPr lang="en-US" sz="1200" dirty="0">
                <a:solidFill>
                  <a:schemeClr val="tx1"/>
                </a:solidFill>
              </a:rPr>
              <a:t>The need to rely on temporary staffing. </a:t>
            </a:r>
          </a:p>
          <a:p>
            <a:r>
              <a:rPr lang="en-US" sz="1200" dirty="0">
                <a:solidFill>
                  <a:schemeClr val="tx1"/>
                </a:solidFill>
              </a:rPr>
              <a:t>Hospitals are now also caring for patients who should be in a nursing home or group home. </a:t>
            </a:r>
            <a:endParaRPr lang="en-US" sz="1050" dirty="0">
              <a:solidFill>
                <a:schemeClr val="tx1"/>
              </a:solidFill>
            </a:endParaRPr>
          </a:p>
          <a:p>
            <a:r>
              <a:rPr lang="en-US" sz="1200" dirty="0">
                <a:solidFill>
                  <a:schemeClr val="tx1"/>
                </a:solidFill>
              </a:rPr>
              <a:t>The need to rely on temporary staffing. </a:t>
            </a:r>
          </a:p>
          <a:p>
            <a:r>
              <a:rPr lang="en-US" sz="1200" dirty="0">
                <a:solidFill>
                  <a:schemeClr val="tx1"/>
                </a:solidFill>
              </a:rPr>
              <a:t>Hospitals are now also caring for patients who should be in a nursing home or group home. </a:t>
            </a:r>
            <a:endParaRPr lang="en-US" sz="1050"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993A6D5E-ED8F-4DC7-B46F-2950F30A59C3}" type="slidenum">
              <a:rPr lang="en-US" smtClean="0"/>
              <a:t>4</a:t>
            </a:fld>
            <a:endParaRPr lang="en-US"/>
          </a:p>
        </p:txBody>
      </p:sp>
    </p:spTree>
    <p:extLst>
      <p:ext uri="{BB962C8B-B14F-4D97-AF65-F5344CB8AC3E}">
        <p14:creationId xmlns:p14="http://schemas.microsoft.com/office/powerpoint/2010/main" val="898218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OpenSans-Regular"/>
              </a:rPr>
              <a:t>These results are based on a survey conducted by</a:t>
            </a:r>
          </a:p>
          <a:p>
            <a:pPr algn="l"/>
            <a:r>
              <a:rPr lang="en-US" sz="1800" b="0" i="0" u="none" strike="noStrike" baseline="0" dirty="0">
                <a:latin typeface="OpenSans-Regular"/>
              </a:rPr>
              <a:t>the Minnesota Hospital Association (MHA). We</a:t>
            </a:r>
          </a:p>
          <a:p>
            <a:pPr algn="l"/>
            <a:r>
              <a:rPr lang="en-US" sz="1800" b="0" i="0" u="none" strike="noStrike" baseline="0" dirty="0">
                <a:latin typeface="OpenSans-Regular"/>
              </a:rPr>
              <a:t>received 32 survey responses accounting for 67</a:t>
            </a:r>
          </a:p>
          <a:p>
            <a:pPr algn="l"/>
            <a:r>
              <a:rPr lang="en-US" sz="1800" b="0" i="0" u="none" strike="noStrike" baseline="0" dirty="0">
                <a:latin typeface="OpenSans-Regular"/>
              </a:rPr>
              <a:t>hospitals which </a:t>
            </a:r>
            <a:r>
              <a:rPr lang="en-US" sz="1800" b="1" i="0" u="none" strike="noStrike" baseline="0" dirty="0">
                <a:latin typeface="OpenSans-Bold"/>
              </a:rPr>
              <a:t>represents about 53% of the 127</a:t>
            </a:r>
          </a:p>
          <a:p>
            <a:pPr algn="l"/>
            <a:r>
              <a:rPr lang="en-US" sz="1800" b="1" i="0" u="none" strike="noStrike" baseline="0" dirty="0">
                <a:latin typeface="OpenSans-Bold"/>
              </a:rPr>
              <a:t>community acute care hospitals statewide</a:t>
            </a:r>
            <a:r>
              <a:rPr lang="en-US" sz="1800" b="0" i="0" u="none" strike="noStrike" baseline="0" dirty="0">
                <a:latin typeface="OpenSans-Regular"/>
              </a:rPr>
              <a:t>.</a:t>
            </a:r>
          </a:p>
          <a:p>
            <a:pPr algn="l"/>
            <a:endParaRPr lang="en-US" sz="1800" b="0" i="0" u="none" strike="noStrike" baseline="0" dirty="0">
              <a:solidFill>
                <a:schemeClr val="tx1"/>
              </a:solidFill>
              <a:latin typeface="OpenSans-Regular"/>
            </a:endParaRPr>
          </a:p>
          <a:p>
            <a:pPr algn="l"/>
            <a:r>
              <a:rPr lang="en-US" sz="1800" b="0" i="0" dirty="0">
                <a:solidFill>
                  <a:srgbClr val="000000"/>
                </a:solidFill>
                <a:effectLst/>
                <a:latin typeface="Arial" panose="020B0604020202020204" pitchFamily="34" charset="0"/>
              </a:rPr>
              <a:t>For the first six months of 2022, operating margins are in the negative, at  –1.5%, a 172% decline in year over year financials for acute care hospitals.  </a:t>
            </a:r>
            <a:endParaRPr lang="en-US" sz="1050"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3A6D5E-ED8F-4DC7-B46F-2950F30A59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9941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OpenSans-Regular"/>
              </a:rPr>
              <a:t>2022 has posed a severe financial strain</a:t>
            </a:r>
          </a:p>
          <a:p>
            <a:pPr algn="l"/>
            <a:r>
              <a:rPr lang="en-US" sz="1800" b="0" i="0" u="none" strike="noStrike" baseline="0" dirty="0">
                <a:latin typeface="OpenSans-Regular"/>
              </a:rPr>
              <a:t>on Minnesota’s nonprofit hospitals. In our</a:t>
            </a:r>
          </a:p>
          <a:p>
            <a:pPr algn="l"/>
            <a:r>
              <a:rPr lang="en-US" sz="1800" b="0" i="0" u="none" strike="noStrike" baseline="0" dirty="0">
                <a:latin typeface="OpenSans-Regular"/>
              </a:rPr>
              <a:t>MHA survey measuring the first two</a:t>
            </a:r>
          </a:p>
          <a:p>
            <a:pPr algn="l"/>
            <a:r>
              <a:rPr lang="en-US" sz="1800" b="0" i="0" u="none" strike="noStrike" baseline="0" dirty="0">
                <a:latin typeface="OpenSans-Regular"/>
              </a:rPr>
              <a:t>quarters of 2022, </a:t>
            </a:r>
            <a:r>
              <a:rPr lang="en-US" sz="1800" b="1" i="0" u="none" strike="noStrike" baseline="0" dirty="0">
                <a:latin typeface="OpenSans-Bold"/>
              </a:rPr>
              <a:t>the median operating</a:t>
            </a:r>
          </a:p>
          <a:p>
            <a:pPr algn="l"/>
            <a:r>
              <a:rPr lang="en-US" sz="1800" b="1" i="0" u="none" strike="noStrike" baseline="0" dirty="0">
                <a:latin typeface="OpenSans-Bold"/>
              </a:rPr>
              <a:t>margin was -1.5% versus 2.2% for the</a:t>
            </a:r>
          </a:p>
          <a:p>
            <a:pPr algn="l"/>
            <a:r>
              <a:rPr lang="en-US" sz="1800" b="1" i="0" u="none" strike="noStrike" baseline="0" dirty="0">
                <a:latin typeface="OpenSans-Bold"/>
              </a:rPr>
              <a:t>same period in 2021, a 172% drop year</a:t>
            </a:r>
          </a:p>
          <a:p>
            <a:pPr algn="l"/>
            <a:r>
              <a:rPr lang="en-US" sz="1800" b="1" i="0" u="none" strike="noStrike" baseline="0" dirty="0">
                <a:latin typeface="OpenSans-Bold"/>
              </a:rPr>
              <a:t>over year.</a:t>
            </a:r>
            <a:r>
              <a:rPr lang="en-US" sz="1800" b="0" i="0" u="none" strike="noStrike" baseline="0" dirty="0">
                <a:latin typeface="OpenSans-Regular"/>
              </a:rPr>
              <a:t>.</a:t>
            </a:r>
            <a:endParaRPr lang="en-US" sz="1800" b="0" i="0"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993A6D5E-ED8F-4DC7-B46F-2950F30A59C3}" type="slidenum">
              <a:rPr lang="en-US" smtClean="0"/>
              <a:t>15</a:t>
            </a:fld>
            <a:endParaRPr lang="en-US"/>
          </a:p>
        </p:txBody>
      </p:sp>
    </p:spTree>
    <p:extLst>
      <p:ext uri="{BB962C8B-B14F-4D97-AF65-F5344CB8AC3E}">
        <p14:creationId xmlns:p14="http://schemas.microsoft.com/office/powerpoint/2010/main" val="723355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OpenSans-Regular"/>
              </a:rPr>
              <a:t>The 2022 survey response</a:t>
            </a:r>
          </a:p>
          <a:p>
            <a:pPr algn="l"/>
            <a:r>
              <a:rPr lang="en-US" sz="1800" b="0" i="0" u="none" strike="noStrike" baseline="0" dirty="0">
                <a:latin typeface="OpenSans-Regular"/>
              </a:rPr>
              <a:t>margin equates to a $104 million loss.</a:t>
            </a:r>
          </a:p>
          <a:p>
            <a:pPr algn="l"/>
            <a:r>
              <a:rPr lang="en-US" sz="1800" b="1" i="0" u="none" strike="noStrike" baseline="0" dirty="0">
                <a:latin typeface="OpenSans-Bold"/>
              </a:rPr>
              <a:t>When using this amount to estimate</a:t>
            </a:r>
          </a:p>
          <a:p>
            <a:pPr algn="l"/>
            <a:r>
              <a:rPr lang="en-US" sz="1800" b="1" i="0" u="none" strike="noStrike" baseline="0" dirty="0">
                <a:latin typeface="OpenSans-Bold"/>
              </a:rPr>
              <a:t>statewide losses, it would be over $200</a:t>
            </a:r>
          </a:p>
          <a:p>
            <a:pPr algn="l"/>
            <a:r>
              <a:rPr lang="en-US" sz="1800" b="1" i="0" u="none" strike="noStrike" baseline="0" dirty="0">
                <a:latin typeface="OpenSans-Bold"/>
              </a:rPr>
              <a:t>million </a:t>
            </a:r>
            <a:r>
              <a:rPr lang="en-US" sz="1800" b="0" i="0" u="none" strike="noStrike" baseline="0" dirty="0">
                <a:latin typeface="OpenSans-Regular"/>
              </a:rPr>
              <a:t>in just the first half of 2022</a:t>
            </a:r>
            <a:endParaRPr lang="en-US" sz="1800" b="0" i="0"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993A6D5E-ED8F-4DC7-B46F-2950F30A59C3}" type="slidenum">
              <a:rPr lang="en-US" smtClean="0"/>
              <a:t>16</a:t>
            </a:fld>
            <a:endParaRPr lang="en-US"/>
          </a:p>
        </p:txBody>
      </p:sp>
    </p:spTree>
    <p:extLst>
      <p:ext uri="{BB962C8B-B14F-4D97-AF65-F5344CB8AC3E}">
        <p14:creationId xmlns:p14="http://schemas.microsoft.com/office/powerpoint/2010/main" val="2469713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OpenSans-Regular"/>
              </a:rPr>
              <a:t>Of the MHA survey respondents</a:t>
            </a:r>
            <a:r>
              <a:rPr lang="en-US" sz="1800" b="1" i="0" u="none" strike="noStrike" baseline="0" dirty="0">
                <a:latin typeface="OpenSans-Bold"/>
              </a:rPr>
              <a:t>, 56%</a:t>
            </a:r>
          </a:p>
          <a:p>
            <a:pPr algn="l"/>
            <a:r>
              <a:rPr lang="en-US" sz="1800" b="1" i="0" u="none" strike="noStrike" baseline="0" dirty="0">
                <a:latin typeface="OpenSans-Bold"/>
              </a:rPr>
              <a:t>reported a negative operating margin </a:t>
            </a:r>
            <a:r>
              <a:rPr lang="en-US" sz="1800" b="0" i="0" u="none" strike="noStrike" baseline="0" dirty="0">
                <a:latin typeface="OpenSans-Regular"/>
              </a:rPr>
              <a:t>in</a:t>
            </a:r>
          </a:p>
          <a:p>
            <a:pPr algn="l"/>
            <a:r>
              <a:rPr lang="en-US" sz="1800" b="0" i="0" u="none" strike="noStrike" baseline="0" dirty="0">
                <a:latin typeface="OpenSans-Regular"/>
              </a:rPr>
              <a:t>the first half of 2022 while 41% did so in</a:t>
            </a:r>
          </a:p>
          <a:p>
            <a:pPr algn="l"/>
            <a:r>
              <a:rPr lang="en-US" sz="1800" b="0" i="0" u="none" strike="noStrike" baseline="0" dirty="0">
                <a:latin typeface="OpenSans-Regular"/>
              </a:rPr>
              <a:t>the same period in 2021. Minnesota’s</a:t>
            </a:r>
          </a:p>
          <a:p>
            <a:pPr algn="l"/>
            <a:r>
              <a:rPr lang="en-US" sz="1800" b="0" i="0" u="none" strike="noStrike" baseline="0" dirty="0">
                <a:latin typeface="OpenSans-Regular"/>
              </a:rPr>
              <a:t>acute care hospitals are not alone in this</a:t>
            </a:r>
          </a:p>
          <a:p>
            <a:pPr algn="l"/>
            <a:r>
              <a:rPr lang="en-US" sz="1800" b="0" i="0" u="none" strike="noStrike" baseline="0" dirty="0">
                <a:latin typeface="OpenSans-Regular"/>
              </a:rPr>
              <a:t>concerning downward trend. Kauffman</a:t>
            </a:r>
          </a:p>
          <a:p>
            <a:pPr algn="l"/>
            <a:r>
              <a:rPr lang="en-US" sz="1800" b="0" i="0" u="none" strike="noStrike" baseline="0" dirty="0">
                <a:latin typeface="OpenSans-Regular"/>
              </a:rPr>
              <a:t>Hall reported that 52% of respondents in</a:t>
            </a:r>
          </a:p>
          <a:p>
            <a:pPr algn="l"/>
            <a:r>
              <a:rPr lang="en-US" sz="1800" b="0" i="0" u="none" strike="noStrike" baseline="0" dirty="0">
                <a:latin typeface="OpenSans-Regular"/>
              </a:rPr>
              <a:t>their national survey had operating margin</a:t>
            </a:r>
          </a:p>
          <a:p>
            <a:pPr algn="l"/>
            <a:r>
              <a:rPr lang="en-US" sz="1800" b="0" i="0" u="none" strike="noStrike" baseline="0" dirty="0">
                <a:latin typeface="OpenSans-Regular"/>
              </a:rPr>
              <a:t>losses in the first half of 2022, whereas</a:t>
            </a:r>
          </a:p>
          <a:p>
            <a:pPr algn="l"/>
            <a:r>
              <a:rPr lang="en-US" sz="1800" b="0" i="0" u="none" strike="noStrike" baseline="0" dirty="0">
                <a:latin typeface="OpenSans-Regular"/>
              </a:rPr>
              <a:t>36% did in 2021.</a:t>
            </a:r>
            <a:endParaRPr lang="en-US" sz="1800" b="0" i="0"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993A6D5E-ED8F-4DC7-B46F-2950F30A59C3}" type="slidenum">
              <a:rPr lang="en-US" smtClean="0"/>
              <a:t>17</a:t>
            </a:fld>
            <a:endParaRPr lang="en-US"/>
          </a:p>
        </p:txBody>
      </p:sp>
    </p:spTree>
    <p:extLst>
      <p:ext uri="{BB962C8B-B14F-4D97-AF65-F5344CB8AC3E}">
        <p14:creationId xmlns:p14="http://schemas.microsoft.com/office/powerpoint/2010/main" val="3386185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OpenSans-Regular"/>
              </a:rPr>
              <a:t>To compound pandemic inflicted losses and</a:t>
            </a:r>
          </a:p>
          <a:p>
            <a:pPr algn="l"/>
            <a:r>
              <a:rPr lang="en-US" sz="1800" b="0" i="0" u="none" strike="noStrike" baseline="0" dirty="0">
                <a:latin typeface="OpenSans-Regular"/>
              </a:rPr>
              <a:t>workforce shortages, the statewide median payer</a:t>
            </a:r>
          </a:p>
          <a:p>
            <a:pPr algn="l"/>
            <a:r>
              <a:rPr lang="en-US" sz="1800" b="0" i="0" u="none" strike="noStrike" baseline="0" dirty="0">
                <a:latin typeface="OpenSans-Regular"/>
              </a:rPr>
              <a:t>mix of Medicare and Medicaid patients continues to</a:t>
            </a:r>
          </a:p>
          <a:p>
            <a:pPr algn="l"/>
            <a:r>
              <a:rPr lang="en-US" sz="1800" b="0" i="0" u="none" strike="noStrike" baseline="0" dirty="0">
                <a:latin typeface="OpenSans-Regular"/>
              </a:rPr>
              <a:t>grow and pay well below the cost of care</a:t>
            </a:r>
            <a:r>
              <a:rPr lang="en-US" sz="1800" b="1" i="0" u="none" strike="noStrike" baseline="0" dirty="0">
                <a:latin typeface="OpenSans-Bold"/>
              </a:rPr>
              <a:t>. The</a:t>
            </a:r>
          </a:p>
          <a:p>
            <a:pPr algn="l"/>
            <a:r>
              <a:rPr lang="en-US" sz="1800" b="1" i="0" u="none" strike="noStrike" baseline="0" dirty="0">
                <a:latin typeface="OpenSans-Bold"/>
              </a:rPr>
              <a:t>number of patients on these government-backed</a:t>
            </a:r>
          </a:p>
          <a:p>
            <a:pPr algn="l"/>
            <a:r>
              <a:rPr lang="en-US" sz="1800" b="1" i="0" u="none" strike="noStrike" baseline="0" dirty="0">
                <a:latin typeface="OpenSans-Bold"/>
              </a:rPr>
              <a:t>insurance programs grew to 61% of the</a:t>
            </a:r>
          </a:p>
          <a:p>
            <a:pPr algn="l"/>
            <a:r>
              <a:rPr lang="en-US" sz="1800" b="1" i="0" u="none" strike="noStrike" baseline="0" dirty="0">
                <a:latin typeface="OpenSans-Bold"/>
              </a:rPr>
              <a:t>average hospital’s payer mix. </a:t>
            </a:r>
            <a:r>
              <a:rPr lang="en-US" sz="1800" b="0" i="0" u="none" strike="noStrike" baseline="0" dirty="0">
                <a:latin typeface="OpenSans-Regular"/>
              </a:rPr>
              <a:t>Medicare</a:t>
            </a:r>
          </a:p>
          <a:p>
            <a:pPr algn="l"/>
            <a:r>
              <a:rPr lang="en-US" sz="1800" b="0" i="0" u="none" strike="noStrike" baseline="0" dirty="0">
                <a:latin typeface="OpenSans-Regular"/>
              </a:rPr>
              <a:t>reimburses hospitals 20%, on average, below the</a:t>
            </a:r>
          </a:p>
          <a:p>
            <a:pPr algn="l"/>
            <a:r>
              <a:rPr lang="en-US" sz="1800" b="0" i="0" u="none" strike="noStrike" baseline="0" dirty="0">
                <a:latin typeface="OpenSans-Regular"/>
              </a:rPr>
              <a:t>cost of care, while Medicaid reimburses at 27%</a:t>
            </a:r>
          </a:p>
          <a:p>
            <a:pPr algn="l"/>
            <a:r>
              <a:rPr lang="en-US" sz="1800" b="0" i="0" u="none" strike="noStrike" baseline="0" dirty="0">
                <a:latin typeface="OpenSans-Regular"/>
              </a:rPr>
              <a:t>below cost. The lack of federal and state legislative</a:t>
            </a:r>
          </a:p>
          <a:p>
            <a:pPr algn="l"/>
            <a:r>
              <a:rPr lang="en-US" sz="1800" b="0" i="0" u="none" strike="noStrike" baseline="0" dirty="0">
                <a:latin typeface="OpenSans-Regular"/>
              </a:rPr>
              <a:t>willingness to restructure these programs puts the</a:t>
            </a:r>
          </a:p>
          <a:p>
            <a:pPr algn="l"/>
            <a:r>
              <a:rPr lang="en-US" sz="1800" b="0" i="0" u="none" strike="noStrike" baseline="0" dirty="0">
                <a:latin typeface="OpenSans-Regular"/>
              </a:rPr>
              <a:t>burden on the hospitals and health systems to bear</a:t>
            </a:r>
          </a:p>
          <a:p>
            <a:pPr algn="l"/>
            <a:r>
              <a:rPr lang="en-US" sz="1800" b="0" i="0" u="none" strike="noStrike" baseline="0" dirty="0">
                <a:latin typeface="OpenSans-Regular"/>
              </a:rPr>
              <a:t>the cost.</a:t>
            </a:r>
            <a:endParaRPr lang="en-US" sz="1800" b="0" i="0"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993A6D5E-ED8F-4DC7-B46F-2950F30A59C3}" type="slidenum">
              <a:rPr lang="en-US" smtClean="0"/>
              <a:t>18</a:t>
            </a:fld>
            <a:endParaRPr lang="en-US"/>
          </a:p>
        </p:txBody>
      </p:sp>
    </p:spTree>
    <p:extLst>
      <p:ext uri="{BB962C8B-B14F-4D97-AF65-F5344CB8AC3E}">
        <p14:creationId xmlns:p14="http://schemas.microsoft.com/office/powerpoint/2010/main" val="2207109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OpenSans-Regular"/>
              </a:rPr>
              <a:t>Operating revenues did grow by an average of 4.7%.</a:t>
            </a:r>
          </a:p>
          <a:p>
            <a:pPr algn="l"/>
            <a:r>
              <a:rPr lang="en-US" sz="1800" b="0" i="0" u="none" strike="noStrike" baseline="0" dirty="0">
                <a:latin typeface="OpenSans-Regular"/>
              </a:rPr>
              <a:t>However, </a:t>
            </a:r>
            <a:r>
              <a:rPr lang="en-US" sz="1800" b="1" i="0" u="none" strike="noStrike" baseline="0" dirty="0">
                <a:latin typeface="OpenSans-Bold"/>
              </a:rPr>
              <a:t>labor expenses grew by 7.4% and nonlabor</a:t>
            </a:r>
          </a:p>
          <a:p>
            <a:pPr algn="l"/>
            <a:r>
              <a:rPr lang="en-US" sz="1800" b="1" i="0" u="none" strike="noStrike" baseline="0" dirty="0">
                <a:latin typeface="OpenSans-Bold"/>
              </a:rPr>
              <a:t>costs grew by an average of 9.5%. </a:t>
            </a:r>
            <a:r>
              <a:rPr lang="en-US" sz="1800" b="0" i="0" u="none" strike="noStrike" baseline="0" dirty="0">
                <a:latin typeface="OpenSans-Regular"/>
              </a:rPr>
              <a:t>That is</a:t>
            </a:r>
          </a:p>
          <a:p>
            <a:pPr algn="l"/>
            <a:r>
              <a:rPr lang="en-US" sz="1800" b="0" i="0" u="none" strike="noStrike" baseline="0" dirty="0">
                <a:latin typeface="OpenSans-Regular"/>
              </a:rPr>
              <a:t>why operating margins are a better indicator of</a:t>
            </a:r>
          </a:p>
          <a:p>
            <a:pPr algn="l"/>
            <a:r>
              <a:rPr lang="en-US" sz="1800" b="0" i="0" u="none" strike="noStrike" baseline="0" dirty="0">
                <a:latin typeface="OpenSans-Regular"/>
              </a:rPr>
              <a:t>financial stability. A positive operating margin is</a:t>
            </a:r>
          </a:p>
          <a:p>
            <a:pPr algn="l"/>
            <a:r>
              <a:rPr lang="en-US" sz="1800" b="0" i="0" u="none" strike="noStrike" baseline="0" dirty="0">
                <a:latin typeface="OpenSans-Regular"/>
              </a:rPr>
              <a:t>necessary to ensure a robust statewide system of</a:t>
            </a:r>
          </a:p>
          <a:p>
            <a:pPr algn="l"/>
            <a:r>
              <a:rPr lang="en-US" sz="1800" b="0" i="0" u="none" strike="noStrike" baseline="0" dirty="0">
                <a:latin typeface="OpenSans-Regular"/>
              </a:rPr>
              <a:t>care continues to serve patients, continue as the</a:t>
            </a:r>
          </a:p>
          <a:p>
            <a:pPr algn="l"/>
            <a:r>
              <a:rPr lang="en-US" sz="1800" b="0" i="0" u="none" strike="noStrike" baseline="0" dirty="0">
                <a:latin typeface="OpenSans-Regular"/>
              </a:rPr>
              <a:t>community's lifeline, and attract and retain a skilled</a:t>
            </a:r>
          </a:p>
          <a:p>
            <a:pPr algn="l"/>
            <a:r>
              <a:rPr lang="en-US" sz="1800" b="0" i="0" u="none" strike="noStrike" baseline="0" dirty="0">
                <a:latin typeface="OpenSans-Regular"/>
              </a:rPr>
              <a:t>workforce.</a:t>
            </a:r>
            <a:endParaRPr lang="en-US" sz="1800" b="0" i="0"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993A6D5E-ED8F-4DC7-B46F-2950F30A59C3}" type="slidenum">
              <a:rPr lang="en-US" smtClean="0"/>
              <a:t>19</a:t>
            </a:fld>
            <a:endParaRPr lang="en-US"/>
          </a:p>
        </p:txBody>
      </p:sp>
    </p:spTree>
    <p:extLst>
      <p:ext uri="{BB962C8B-B14F-4D97-AF65-F5344CB8AC3E}">
        <p14:creationId xmlns:p14="http://schemas.microsoft.com/office/powerpoint/2010/main" val="2213228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 </a:t>
            </a:r>
            <a:r>
              <a:rPr lang="en-US" sz="1800" b="1" i="0" u="none" strike="noStrike" baseline="0" dirty="0">
                <a:solidFill>
                  <a:srgbClr val="000000"/>
                </a:solidFill>
                <a:latin typeface="Arial" panose="020B0604020202020204" pitchFamily="34" charset="0"/>
              </a:rPr>
              <a:t>PAYGO = - 4% </a:t>
            </a:r>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 The Statutory Pay-As-You-Go (PAYGO) Act of 2010 requires across-the-board cuts for certain types of mandatory federal spending if new legislation increases the deficit. A PAYGO sequester has never gone into effect; Congress has always acted to waive the reductions. </a:t>
            </a:r>
          </a:p>
          <a:p>
            <a:r>
              <a:rPr lang="en-US" sz="1800" b="0" i="0" u="none" strike="noStrike" baseline="0" dirty="0">
                <a:solidFill>
                  <a:srgbClr val="000000"/>
                </a:solidFill>
                <a:latin typeface="Arial" panose="020B0604020202020204" pitchFamily="34" charset="0"/>
              </a:rPr>
              <a:t>• The COVID-19 relief bill, the American Rescue Plan Act, was passed in 2021 and triggered the reduction due to $1.9 trillion in spending. </a:t>
            </a:r>
          </a:p>
          <a:p>
            <a:r>
              <a:rPr lang="en-US" sz="1800" b="0" i="0" u="none" strike="noStrike" baseline="0" dirty="0">
                <a:solidFill>
                  <a:srgbClr val="000000"/>
                </a:solidFill>
                <a:latin typeface="Arial" panose="020B0604020202020204" pitchFamily="34" charset="0"/>
              </a:rPr>
              <a:t>• The Office of Management and Budget determined the increased spending should be offset by a -4% reduction in Medicare spending. Under PAYGO, Medicare payments cannot be cut more than 4%. </a:t>
            </a:r>
          </a:p>
          <a:p>
            <a:r>
              <a:rPr lang="en-US" sz="1800" b="0" i="0" u="none" strike="noStrike" baseline="0" dirty="0">
                <a:solidFill>
                  <a:srgbClr val="000000"/>
                </a:solidFill>
                <a:latin typeface="Arial" panose="020B0604020202020204" pitchFamily="34" charset="0"/>
              </a:rPr>
              <a:t>• The -4% Medicare payment cut was scheduled to go into effect in 2022 but was delayed for one year by the Protecting Medicare and American Farmers from Sequester Cuts Act, passed in December 2021. </a:t>
            </a:r>
          </a:p>
          <a:p>
            <a:r>
              <a:rPr lang="en-US" sz="1800" b="0" i="0" u="none" strike="noStrike" baseline="0" dirty="0">
                <a:solidFill>
                  <a:srgbClr val="000000"/>
                </a:solidFill>
                <a:latin typeface="Arial" panose="020B0604020202020204" pitchFamily="34" charset="0"/>
              </a:rPr>
              <a:t>• If Congress does not act, a sequestration order will be issued within 15 days of the end of the congressional session, and Medicare reimbursement will be reduced by -4% starting in 2023. </a:t>
            </a:r>
          </a:p>
          <a:p>
            <a:r>
              <a:rPr lang="en-US" sz="1800" b="1" i="0" u="none" strike="noStrike" baseline="0" dirty="0">
                <a:solidFill>
                  <a:srgbClr val="000000"/>
                </a:solidFill>
                <a:latin typeface="Arial" panose="020B0604020202020204" pitchFamily="34" charset="0"/>
              </a:rPr>
              <a:t>Medicare Sequestration = - 2% </a:t>
            </a:r>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 The Balanced Budget and Emergency Deficit Control Act of 1985 established the sequester as a tool to encourage agreement on budget policy. The payment cuts have been delayed or extended several times to offset the costs of new legislation and are now scheduled through FY2031. </a:t>
            </a:r>
          </a:p>
          <a:p>
            <a:r>
              <a:rPr lang="en-US" sz="1800" b="0" i="0" u="none" strike="noStrike" baseline="0" dirty="0">
                <a:solidFill>
                  <a:srgbClr val="000000"/>
                </a:solidFill>
                <a:latin typeface="Arial" panose="020B0604020202020204" pitchFamily="34" charset="0"/>
              </a:rPr>
              <a:t>• Medicare sequestration was temporarily delayed from May 2021 through March 2022 due to the COVID-19 pandemic. A -1% Medicare payment reduction was imposed from April 2022 through June 2022, and now the full -2% reduction is in effect. </a:t>
            </a:r>
          </a:p>
          <a:p>
            <a:r>
              <a:rPr lang="en-US" sz="1800" b="1" i="0" u="none" strike="noStrike" baseline="0" dirty="0">
                <a:solidFill>
                  <a:srgbClr val="000000"/>
                </a:solidFill>
                <a:latin typeface="Arial" panose="020B0604020202020204" pitchFamily="34" charset="0"/>
              </a:rPr>
              <a:t>Medicare Physician Fee Schedule Relief = - 4% </a:t>
            </a:r>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 In December 2020, Congress passed a one-time, one-year +3.75% increase in payments under the Medicare Physician Fee Schedule, to help ease the transition associated with significant coding changes. </a:t>
            </a:r>
          </a:p>
          <a:p>
            <a:r>
              <a:rPr lang="en-US" sz="1800" b="0" i="0" u="none" strike="noStrike" baseline="0" dirty="0">
                <a:solidFill>
                  <a:srgbClr val="000000"/>
                </a:solidFill>
                <a:latin typeface="Arial" panose="020B0604020202020204" pitchFamily="34" charset="0"/>
              </a:rPr>
              <a:t>• Given the ongoing financial challenges caused by the COVID-19 pandemic, The Protecting Medicare and American Farmers from Sequester Cuts Act included a +3% increase in payments under the Medicare Physician Fee Schedule through 2022. </a:t>
            </a:r>
          </a:p>
          <a:p>
            <a:r>
              <a:rPr lang="en-US" sz="1800" b="0" i="0" u="none" strike="noStrike" baseline="0" dirty="0">
                <a:solidFill>
                  <a:srgbClr val="000000"/>
                </a:solidFill>
                <a:latin typeface="Arial" panose="020B0604020202020204" pitchFamily="34" charset="0"/>
              </a:rPr>
              <a:t>• Due to the expiration of these temporary payment increases, the Centers for Medicare and Medicaid Services are proposing a -4.42% decrease in payments in 2023 for services under the Medicare Physician Fee Schedule. This includes the expiration of the 3% increase and a -1.42% budget neutrality adjustment. </a:t>
            </a:r>
            <a:endParaRPr lang="en-US" dirty="0"/>
          </a:p>
        </p:txBody>
      </p:sp>
      <p:sp>
        <p:nvSpPr>
          <p:cNvPr id="4" name="Slide Number Placeholder 3"/>
          <p:cNvSpPr>
            <a:spLocks noGrp="1"/>
          </p:cNvSpPr>
          <p:nvPr>
            <p:ph type="sldNum" sz="quarter" idx="5"/>
          </p:nvPr>
        </p:nvSpPr>
        <p:spPr/>
        <p:txBody>
          <a:bodyPr/>
          <a:lstStyle/>
          <a:p>
            <a:fld id="{993A6D5E-ED8F-4DC7-B46F-2950F30A59C3}" type="slidenum">
              <a:rPr lang="en-US" smtClean="0"/>
              <a:t>32</a:t>
            </a:fld>
            <a:endParaRPr lang="en-US"/>
          </a:p>
        </p:txBody>
      </p:sp>
    </p:spTree>
    <p:extLst>
      <p:ext uri="{BB962C8B-B14F-4D97-AF65-F5344CB8AC3E}">
        <p14:creationId xmlns:p14="http://schemas.microsoft.com/office/powerpoint/2010/main" val="2842457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rialMT"/>
              </a:rPr>
              <a:t>The Minnesota Hospital Association (MHA) annually collects demographic data on 40 direct patient care</a:t>
            </a:r>
          </a:p>
          <a:p>
            <a:pPr algn="l"/>
            <a:r>
              <a:rPr lang="en-US" sz="1800" b="0" i="0" u="none" strike="noStrike" baseline="0" dirty="0">
                <a:latin typeface="ArialMT"/>
              </a:rPr>
              <a:t>jobs. This latest report examines 77,128 workers employed at 97 hospitals, health systems, clinics, and</a:t>
            </a:r>
          </a:p>
          <a:p>
            <a:pPr algn="l"/>
            <a:r>
              <a:rPr lang="en-US" sz="1800" b="0" i="0" u="none" strike="noStrike" baseline="0" dirty="0">
                <a:latin typeface="ArialMT"/>
              </a:rPr>
              <a:t>other facility settings (laboratories, transportation, home health, and hospice services). The inaugural report</a:t>
            </a:r>
          </a:p>
          <a:p>
            <a:pPr algn="l"/>
            <a:r>
              <a:rPr lang="en-US" sz="1800" b="0" i="0" u="none" strike="noStrike" baseline="0" dirty="0">
                <a:latin typeface="ArialMT"/>
              </a:rPr>
              <a:t>of this data was released in the spring of 2021. This report is based on 76% of MHA members, which include</a:t>
            </a:r>
          </a:p>
          <a:p>
            <a:pPr algn="l"/>
            <a:r>
              <a:rPr lang="en-US" sz="1800" b="0" i="0" u="none" strike="noStrike" baseline="0" dirty="0">
                <a:latin typeface="ArialMT"/>
              </a:rPr>
              <a:t>the largest health systems to small rural hospitals, reporting but is reflective of the entire landscape of the</a:t>
            </a:r>
          </a:p>
          <a:p>
            <a:pPr algn="l"/>
            <a:r>
              <a:rPr lang="en-US" sz="1800" b="0" i="0" u="none" strike="noStrike" baseline="0" dirty="0">
                <a:latin typeface="ArialMT"/>
              </a:rPr>
              <a:t>hospitals and health systems in Minnesota.</a:t>
            </a:r>
            <a:endParaRPr lang="en-US" dirty="0"/>
          </a:p>
        </p:txBody>
      </p:sp>
      <p:sp>
        <p:nvSpPr>
          <p:cNvPr id="4" name="Slide Number Placeholder 3"/>
          <p:cNvSpPr>
            <a:spLocks noGrp="1"/>
          </p:cNvSpPr>
          <p:nvPr>
            <p:ph type="sldNum" sz="quarter" idx="5"/>
          </p:nvPr>
        </p:nvSpPr>
        <p:spPr/>
        <p:txBody>
          <a:bodyPr/>
          <a:lstStyle/>
          <a:p>
            <a:fld id="{993A6D5E-ED8F-4DC7-B46F-2950F30A59C3}" type="slidenum">
              <a:rPr lang="en-US" smtClean="0"/>
              <a:t>5</a:t>
            </a:fld>
            <a:endParaRPr lang="en-US"/>
          </a:p>
        </p:txBody>
      </p:sp>
    </p:spTree>
    <p:extLst>
      <p:ext uri="{BB962C8B-B14F-4D97-AF65-F5344CB8AC3E}">
        <p14:creationId xmlns:p14="http://schemas.microsoft.com/office/powerpoint/2010/main" val="1479412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dirty="0">
                <a:solidFill>
                  <a:srgbClr val="000000"/>
                </a:solidFill>
                <a:effectLst/>
                <a:latin typeface="Arial" panose="020B0604020202020204" pitchFamily="34" charset="0"/>
              </a:rPr>
              <a:t>An almost 250% one-year increase in job vacancy rates. In just one year, job vacancies have tripled – the overall vacancy rate in 2022 is about 21% - compared to only about 6% in 2021. </a:t>
            </a:r>
            <a:endParaRPr lang="en-US" dirty="0"/>
          </a:p>
        </p:txBody>
      </p:sp>
      <p:sp>
        <p:nvSpPr>
          <p:cNvPr id="4" name="Slide Number Placeholder 3"/>
          <p:cNvSpPr>
            <a:spLocks noGrp="1"/>
          </p:cNvSpPr>
          <p:nvPr>
            <p:ph type="sldNum" sz="quarter" idx="5"/>
          </p:nvPr>
        </p:nvSpPr>
        <p:spPr/>
        <p:txBody>
          <a:bodyPr/>
          <a:lstStyle/>
          <a:p>
            <a:fld id="{993A6D5E-ED8F-4DC7-B46F-2950F30A59C3}" type="slidenum">
              <a:rPr lang="en-US" smtClean="0"/>
              <a:t>6</a:t>
            </a:fld>
            <a:endParaRPr lang="en-US"/>
          </a:p>
        </p:txBody>
      </p:sp>
    </p:spTree>
    <p:extLst>
      <p:ext uri="{BB962C8B-B14F-4D97-AF65-F5344CB8AC3E}">
        <p14:creationId xmlns:p14="http://schemas.microsoft.com/office/powerpoint/2010/main" val="596631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rialMT"/>
              </a:rPr>
              <a:t>For the eighth consecutive year, the data shows that employees with less than five years at their workplace represented the largest source of attrition or turnover, with 25%</a:t>
            </a:r>
          </a:p>
          <a:p>
            <a:pPr algn="l"/>
            <a:r>
              <a:rPr lang="en-US" sz="1800" b="0" i="0" u="none" strike="noStrike" baseline="0" dirty="0">
                <a:latin typeface="ArialMT"/>
              </a:rPr>
              <a:t>leaving their role during the year. In contrast, only 14% of employees with more than five years of experience left their workplace.</a:t>
            </a:r>
            <a:endParaRPr lang="en-US" sz="1800" b="0" i="0"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993A6D5E-ED8F-4DC7-B46F-2950F30A59C3}" type="slidenum">
              <a:rPr lang="en-US" smtClean="0"/>
              <a:t>7</a:t>
            </a:fld>
            <a:endParaRPr lang="en-US"/>
          </a:p>
        </p:txBody>
      </p:sp>
    </p:spTree>
    <p:extLst>
      <p:ext uri="{BB962C8B-B14F-4D97-AF65-F5344CB8AC3E}">
        <p14:creationId xmlns:p14="http://schemas.microsoft.com/office/powerpoint/2010/main" val="2905819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rialMT"/>
              </a:rPr>
              <a:t>The health care workforce welcomed 11,056 new hires in the state, almost equivalent to the 2019 number of 11,129. In this year’s report there is a note of good news. Hospitals and health systems were able to reduce</a:t>
            </a:r>
          </a:p>
          <a:p>
            <a:pPr algn="l"/>
            <a:r>
              <a:rPr lang="en-US" sz="1800" b="0" i="0" u="none" strike="noStrike" baseline="0" dirty="0">
                <a:latin typeface="ArialMT"/>
              </a:rPr>
              <a:t>the gap between those exiting jobs and new hires by 71.43% since 2020.</a:t>
            </a:r>
            <a:endParaRPr lang="en-US" sz="1800" b="0" i="0"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993A6D5E-ED8F-4DC7-B46F-2950F30A59C3}" type="slidenum">
              <a:rPr lang="en-US" smtClean="0"/>
              <a:t>8</a:t>
            </a:fld>
            <a:endParaRPr lang="en-US"/>
          </a:p>
        </p:txBody>
      </p:sp>
    </p:spTree>
    <p:extLst>
      <p:ext uri="{BB962C8B-B14F-4D97-AF65-F5344CB8AC3E}">
        <p14:creationId xmlns:p14="http://schemas.microsoft.com/office/powerpoint/2010/main" val="667126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sz="1800" b="0" i="0" dirty="0">
                <a:solidFill>
                  <a:srgbClr val="000000"/>
                </a:solidFill>
                <a:effectLst/>
                <a:latin typeface="Arial" panose="020B0604020202020204" pitchFamily="34" charset="0"/>
              </a:rPr>
              <a:t>More professionals within health care are opting for a part-time work schedule, making it increasingly difficult for hospitals and health systems to meet operational needs. For the first time, over half (57%) of registered nurses (RNs) are not working full-time.  </a:t>
            </a:r>
          </a:p>
          <a:p>
            <a:pPr algn="l" rtl="0" fontAlgn="base">
              <a:buFont typeface="Arial" panose="020B0604020202020204" pitchFamily="34" charset="0"/>
              <a:buChar char="•"/>
            </a:pPr>
            <a:r>
              <a:rPr lang="en-US" sz="1800" b="0" i="0" dirty="0">
                <a:solidFill>
                  <a:srgbClr val="000000"/>
                </a:solidFill>
                <a:effectLst/>
                <a:latin typeface="Arial" panose="020B0604020202020204" pitchFamily="34" charset="0"/>
              </a:rPr>
              <a:t>Overall, 44% of all hospital employees are less than full-time, up from 37% in 2016.  </a:t>
            </a:r>
          </a:p>
          <a:p>
            <a:pPr algn="l" rtl="0" fontAlgn="base">
              <a:buFont typeface="Arial" panose="020B0604020202020204" pitchFamily="34" charset="0"/>
              <a:buChar char="•"/>
            </a:pPr>
            <a:r>
              <a:rPr lang="en-US" sz="1800" b="0" i="0" dirty="0">
                <a:solidFill>
                  <a:srgbClr val="000000"/>
                </a:solidFill>
                <a:effectLst/>
                <a:latin typeface="Arial" panose="020B0604020202020204" pitchFamily="34" charset="0"/>
              </a:rPr>
              <a:t>This trend is higher among select professional groups, including:   </a:t>
            </a:r>
          </a:p>
          <a:p>
            <a:pPr algn="l" rtl="0" fontAlgn="base">
              <a:buFont typeface="Arial" panose="020B0604020202020204" pitchFamily="34" charset="0"/>
              <a:buChar char="•"/>
            </a:pPr>
            <a:r>
              <a:rPr lang="en-US" sz="1800" b="0" i="0" dirty="0">
                <a:solidFill>
                  <a:srgbClr val="000000"/>
                </a:solidFill>
                <a:effectLst/>
                <a:latin typeface="Arial" panose="020B0604020202020204" pitchFamily="34" charset="0"/>
              </a:rPr>
              <a:t>68% of nursing station technicians  </a:t>
            </a:r>
          </a:p>
          <a:p>
            <a:pPr algn="l" rtl="0" fontAlgn="base">
              <a:buFont typeface="Arial" panose="020B0604020202020204" pitchFamily="34" charset="0"/>
              <a:buChar char="•"/>
            </a:pPr>
            <a:r>
              <a:rPr lang="en-US" sz="1800" b="0" i="0" dirty="0">
                <a:solidFill>
                  <a:srgbClr val="000000"/>
                </a:solidFill>
                <a:effectLst/>
                <a:latin typeface="Arial" panose="020B0604020202020204" pitchFamily="34" charset="0"/>
              </a:rPr>
              <a:t>64% of certified nursing assistants    </a:t>
            </a:r>
          </a:p>
          <a:p>
            <a:pPr algn="l" rtl="0" fontAlgn="base">
              <a:buFont typeface="Arial" panose="020B0604020202020204" pitchFamily="34" charset="0"/>
              <a:buChar char="•"/>
            </a:pPr>
            <a:r>
              <a:rPr lang="en-US" sz="1800" b="0" i="0" dirty="0">
                <a:solidFill>
                  <a:srgbClr val="000000"/>
                </a:solidFill>
                <a:effectLst/>
                <a:latin typeface="Arial" panose="020B0604020202020204" pitchFamily="34" charset="0"/>
              </a:rPr>
              <a:t>Younger professionals are more likely to opt for part-time job status versus their more experienced colleagues.  </a:t>
            </a:r>
          </a:p>
          <a:p>
            <a:pPr algn="l" rtl="0" fontAlgn="base">
              <a:buFont typeface="Arial" panose="020B0604020202020204" pitchFamily="34" charset="0"/>
              <a:buChar char="•"/>
            </a:pPr>
            <a:r>
              <a:rPr lang="en-US" sz="1800" b="0" i="0" dirty="0">
                <a:solidFill>
                  <a:srgbClr val="000000"/>
                </a:solidFill>
                <a:effectLst/>
                <a:latin typeface="Arial" panose="020B0604020202020204" pitchFamily="34" charset="0"/>
              </a:rPr>
              <a:t>While hospitals and health systems are proud to offer the trending part-time work schedules in order to retain staff, a hospital is the cornerstone of the community – and must be ready to serve patients 24/7/365. </a:t>
            </a:r>
          </a:p>
        </p:txBody>
      </p:sp>
      <p:sp>
        <p:nvSpPr>
          <p:cNvPr id="4" name="Slide Number Placeholder 3"/>
          <p:cNvSpPr>
            <a:spLocks noGrp="1"/>
          </p:cNvSpPr>
          <p:nvPr>
            <p:ph type="sldNum" sz="quarter" idx="5"/>
          </p:nvPr>
        </p:nvSpPr>
        <p:spPr/>
        <p:txBody>
          <a:bodyPr/>
          <a:lstStyle/>
          <a:p>
            <a:fld id="{993A6D5E-ED8F-4DC7-B46F-2950F30A59C3}" type="slidenum">
              <a:rPr lang="en-US" smtClean="0"/>
              <a:t>9</a:t>
            </a:fld>
            <a:endParaRPr lang="en-US"/>
          </a:p>
        </p:txBody>
      </p:sp>
    </p:spTree>
    <p:extLst>
      <p:ext uri="{BB962C8B-B14F-4D97-AF65-F5344CB8AC3E}">
        <p14:creationId xmlns:p14="http://schemas.microsoft.com/office/powerpoint/2010/main" val="3159073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sz="1800" b="0" i="0" dirty="0">
                <a:solidFill>
                  <a:srgbClr val="000000"/>
                </a:solidFill>
                <a:effectLst/>
                <a:latin typeface="Arial" panose="020B0604020202020204" pitchFamily="34" charset="0"/>
              </a:rPr>
              <a:t>The operations and finances of Minnesota’s hospital and health systems are being additionally strained by retirements.  </a:t>
            </a:r>
          </a:p>
          <a:p>
            <a:pPr algn="l" rtl="0" fontAlgn="base">
              <a:buFont typeface="Arial" panose="020B0604020202020204" pitchFamily="34" charset="0"/>
              <a:buChar char="•"/>
            </a:pPr>
            <a:r>
              <a:rPr lang="en-US" sz="1800" b="0" i="0" dirty="0">
                <a:solidFill>
                  <a:srgbClr val="000000"/>
                </a:solidFill>
                <a:effectLst/>
                <a:latin typeface="Arial" panose="020B0604020202020204" pitchFamily="34" charset="0"/>
              </a:rPr>
              <a:t>Physicians are projected to be the top occupational group at or above retirement age within ten years, followed by licensed practical nurses (27%), and peri-anesthesia RNs (25.1%).  </a:t>
            </a:r>
          </a:p>
          <a:p>
            <a:pPr algn="l" rtl="0" fontAlgn="base">
              <a:buFont typeface="Arial" panose="020B0604020202020204" pitchFamily="34" charset="0"/>
              <a:buChar char="•"/>
            </a:pPr>
            <a:r>
              <a:rPr lang="en-US" sz="1800" b="0" i="0" dirty="0">
                <a:solidFill>
                  <a:srgbClr val="000000"/>
                </a:solidFill>
                <a:effectLst/>
                <a:latin typeface="Arial" panose="020B0604020202020204" pitchFamily="34" charset="0"/>
              </a:rPr>
              <a:t>This is on trend nationally. The Association of American Medical Colleges (AAMC) reports that more than two of every five active physicians in the U.S. will be 65 or older within the next decade.</a:t>
            </a:r>
          </a:p>
        </p:txBody>
      </p:sp>
      <p:sp>
        <p:nvSpPr>
          <p:cNvPr id="4" name="Slide Number Placeholder 3"/>
          <p:cNvSpPr>
            <a:spLocks noGrp="1"/>
          </p:cNvSpPr>
          <p:nvPr>
            <p:ph type="sldNum" sz="quarter" idx="5"/>
          </p:nvPr>
        </p:nvSpPr>
        <p:spPr/>
        <p:txBody>
          <a:bodyPr/>
          <a:lstStyle/>
          <a:p>
            <a:fld id="{993A6D5E-ED8F-4DC7-B46F-2950F30A59C3}" type="slidenum">
              <a:rPr lang="en-US" smtClean="0"/>
              <a:t>10</a:t>
            </a:fld>
            <a:endParaRPr lang="en-US"/>
          </a:p>
        </p:txBody>
      </p:sp>
    </p:spTree>
    <p:extLst>
      <p:ext uri="{BB962C8B-B14F-4D97-AF65-F5344CB8AC3E}">
        <p14:creationId xmlns:p14="http://schemas.microsoft.com/office/powerpoint/2010/main" val="306696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rialMT"/>
              </a:rPr>
              <a:t>Minnesota’s hospitals and health systems have increased the number of black, indigenous, and people of color (BIPOC) representation by 140% since 2016. Black, Asian, and Hispanic-identifying health care staff saw the highest gains among BIPOC hires, with each group increasing in hire rate by more than 60%.</a:t>
            </a:r>
            <a:endParaRPr lang="en-US" sz="1800" b="0" i="0"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993A6D5E-ED8F-4DC7-B46F-2950F30A59C3}" type="slidenum">
              <a:rPr lang="en-US" smtClean="0"/>
              <a:t>11</a:t>
            </a:fld>
            <a:endParaRPr lang="en-US"/>
          </a:p>
        </p:txBody>
      </p:sp>
    </p:spTree>
    <p:extLst>
      <p:ext uri="{BB962C8B-B14F-4D97-AF65-F5344CB8AC3E}">
        <p14:creationId xmlns:p14="http://schemas.microsoft.com/office/powerpoint/2010/main" val="1609844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rialMT"/>
              </a:rPr>
              <a:t>The age composition of health care staff has remained relatively unchanged since 2017. Most of the workforce (54%) is between the ages of 31-50.</a:t>
            </a:r>
            <a:endParaRPr lang="en-US" sz="1800" b="0" i="0"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993A6D5E-ED8F-4DC7-B46F-2950F30A59C3}" type="slidenum">
              <a:rPr lang="en-US" smtClean="0"/>
              <a:t>12</a:t>
            </a:fld>
            <a:endParaRPr lang="en-US"/>
          </a:p>
        </p:txBody>
      </p:sp>
    </p:spTree>
    <p:extLst>
      <p:ext uri="{BB962C8B-B14F-4D97-AF65-F5344CB8AC3E}">
        <p14:creationId xmlns:p14="http://schemas.microsoft.com/office/powerpoint/2010/main" val="9145410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7CA14D0-6388-4D95-839D-36771ABDD7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21474"/>
            <a:ext cx="9144000" cy="5915392"/>
          </a:xfrm>
          <a:prstGeom prst="rect">
            <a:avLst/>
          </a:prstGeom>
        </p:spPr>
      </p:pic>
      <p:sp>
        <p:nvSpPr>
          <p:cNvPr id="11" name="Rectangle 10">
            <a:extLst>
              <a:ext uri="{FF2B5EF4-FFF2-40B4-BE49-F238E27FC236}">
                <a16:creationId xmlns:a16="http://schemas.microsoft.com/office/drawing/2014/main" id="{0A98CB77-8025-4AF6-BA88-B9A49727C510}"/>
              </a:ext>
            </a:extLst>
          </p:cNvPr>
          <p:cNvSpPr/>
          <p:nvPr userDrawn="1"/>
        </p:nvSpPr>
        <p:spPr>
          <a:xfrm>
            <a:off x="4405745" y="1421474"/>
            <a:ext cx="4738255" cy="591539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571999" y="1620983"/>
            <a:ext cx="4172989" cy="3200400"/>
          </a:xfrm>
        </p:spPr>
        <p:txBody>
          <a:bodyPr anchor="ctr" anchorCtr="0">
            <a:normAutofit/>
          </a:bodyPr>
          <a:lstStyle>
            <a:lvl1pPr algn="ctr">
              <a:defRPr sz="3600" b="1">
                <a:solidFill>
                  <a:srgbClr val="0A5283"/>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571998" y="5003416"/>
            <a:ext cx="4172989" cy="1655762"/>
          </a:xfrm>
        </p:spPr>
        <p:txBody>
          <a:bodyPr anchor="ctr" anchorCtr="0">
            <a:normAutofit/>
          </a:bodyPr>
          <a:lstStyle>
            <a:lvl1pPr marL="0" indent="0" algn="ctr">
              <a:buNone/>
              <a:defRPr sz="2800" b="1">
                <a:solidFill>
                  <a:srgbClr val="0A528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B69CC1FD-F9E8-4CA0-83DF-8EB0B4C4697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15392" y="200150"/>
            <a:ext cx="3886200" cy="1105792"/>
          </a:xfrm>
          <a:prstGeom prst="rect">
            <a:avLst/>
          </a:prstGeom>
        </p:spPr>
      </p:pic>
    </p:spTree>
    <p:extLst>
      <p:ext uri="{BB962C8B-B14F-4D97-AF65-F5344CB8AC3E}">
        <p14:creationId xmlns:p14="http://schemas.microsoft.com/office/powerpoint/2010/main" val="2460669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A5283"/>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2932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ctr" anchorCtr="0">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nchor="ctr" anchorCtr="0">
            <a:normAutofit/>
          </a:bodyPr>
          <a:lstStyle>
            <a:lvl1pPr marL="0" indent="0">
              <a:buNone/>
              <a:defRPr sz="2800" b="1">
                <a:solidFill>
                  <a:srgbClr val="717F8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30314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90758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800" b="1">
                <a:solidFill>
                  <a:srgbClr val="717F8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800" b="1">
                <a:solidFill>
                  <a:srgbClr val="717F8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7055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035347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058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2400" b="1">
                <a:solidFill>
                  <a:srgbClr val="717F8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49774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2400" b="1">
                <a:solidFill>
                  <a:srgbClr val="717F8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88026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38826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000" b="1" kern="1200">
          <a:solidFill>
            <a:srgbClr val="0A528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288C6"/>
        </a:buClr>
        <a:buFont typeface="Arial" panose="020B0604020202020204" pitchFamily="34" charset="0"/>
        <a:buChar char="•"/>
        <a:defRPr sz="2800" kern="1200">
          <a:solidFill>
            <a:srgbClr val="00000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288C6"/>
        </a:buClr>
        <a:buFont typeface="Arial" panose="020B0604020202020204" pitchFamily="34" charset="0"/>
        <a:buChar char="•"/>
        <a:defRPr sz="2400" kern="1200">
          <a:solidFill>
            <a:srgbClr val="0000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288C6"/>
        </a:buClr>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288C6"/>
        </a:buClr>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288C6"/>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cms.gov/files/document/mm12970-extension-changes-low-volume-hospital-payment-adjustment-and-medicare-dependent-hospital.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682D0-29FD-431A-A245-7D2DDE96936C}"/>
              </a:ext>
            </a:extLst>
          </p:cNvPr>
          <p:cNvSpPr>
            <a:spLocks noGrp="1"/>
          </p:cNvSpPr>
          <p:nvPr>
            <p:ph type="ctrTitle"/>
          </p:nvPr>
        </p:nvSpPr>
        <p:spPr/>
        <p:txBody>
          <a:bodyPr>
            <a:normAutofit/>
          </a:bodyPr>
          <a:lstStyle/>
          <a:p>
            <a:r>
              <a:rPr lang="en-US" dirty="0"/>
              <a:t>Title</a:t>
            </a:r>
            <a:br>
              <a:rPr lang="en-US" dirty="0"/>
            </a:br>
            <a:br>
              <a:rPr lang="en-US" dirty="0"/>
            </a:br>
            <a:r>
              <a:rPr lang="en-US" sz="2400" dirty="0"/>
              <a:t>Joe Schindler</a:t>
            </a:r>
            <a:br>
              <a:rPr lang="en-US" sz="2400" dirty="0"/>
            </a:br>
            <a:r>
              <a:rPr lang="en-US" sz="2400" dirty="0"/>
              <a:t>Vice President of Finance</a:t>
            </a:r>
            <a:br>
              <a:rPr lang="en-US" sz="2400" dirty="0"/>
            </a:br>
            <a:r>
              <a:rPr lang="en-US" sz="2400" dirty="0"/>
              <a:t>Minnesota Hospital Association</a:t>
            </a:r>
            <a:endParaRPr lang="en-US" dirty="0"/>
          </a:p>
        </p:txBody>
      </p:sp>
      <p:sp>
        <p:nvSpPr>
          <p:cNvPr id="3" name="Subtitle 2">
            <a:extLst>
              <a:ext uri="{FF2B5EF4-FFF2-40B4-BE49-F238E27FC236}">
                <a16:creationId xmlns:a16="http://schemas.microsoft.com/office/drawing/2014/main" id="{3193B1ED-A47B-48CA-92A1-151B26E1E150}"/>
              </a:ext>
            </a:extLst>
          </p:cNvPr>
          <p:cNvSpPr>
            <a:spLocks noGrp="1"/>
          </p:cNvSpPr>
          <p:nvPr>
            <p:ph type="subTitle" idx="1"/>
          </p:nvPr>
        </p:nvSpPr>
        <p:spPr/>
        <p:txBody>
          <a:bodyPr/>
          <a:lstStyle/>
          <a:p>
            <a:r>
              <a:rPr lang="en-US" dirty="0"/>
              <a:t>HFMA Regulatory Conference</a:t>
            </a:r>
          </a:p>
          <a:p>
            <a:r>
              <a:rPr lang="en-US" dirty="0"/>
              <a:t>November 3, 2022</a:t>
            </a:r>
          </a:p>
        </p:txBody>
      </p:sp>
    </p:spTree>
    <p:extLst>
      <p:ext uri="{BB962C8B-B14F-4D97-AF65-F5344CB8AC3E}">
        <p14:creationId xmlns:p14="http://schemas.microsoft.com/office/powerpoint/2010/main" val="4203979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776BB-106D-455E-991A-ADA3DF29BEF6}"/>
              </a:ext>
            </a:extLst>
          </p:cNvPr>
          <p:cNvSpPr>
            <a:spLocks noGrp="1"/>
          </p:cNvSpPr>
          <p:nvPr>
            <p:ph type="title"/>
          </p:nvPr>
        </p:nvSpPr>
        <p:spPr/>
        <p:txBody>
          <a:bodyPr>
            <a:normAutofit/>
          </a:bodyPr>
          <a:lstStyle/>
          <a:p>
            <a:r>
              <a:rPr lang="en-US" dirty="0"/>
              <a:t>Retirements</a:t>
            </a:r>
          </a:p>
        </p:txBody>
      </p:sp>
      <p:pic>
        <p:nvPicPr>
          <p:cNvPr id="4" name="Picture 3">
            <a:extLst>
              <a:ext uri="{FF2B5EF4-FFF2-40B4-BE49-F238E27FC236}">
                <a16:creationId xmlns:a16="http://schemas.microsoft.com/office/drawing/2014/main" id="{F32AA8FD-B190-4D1A-8742-52696CD0C68C}"/>
              </a:ext>
            </a:extLst>
          </p:cNvPr>
          <p:cNvPicPr>
            <a:picLocks noChangeAspect="1"/>
          </p:cNvPicPr>
          <p:nvPr/>
        </p:nvPicPr>
        <p:blipFill rotWithShape="1">
          <a:blip r:embed="rId3"/>
          <a:srcRect l="3010"/>
          <a:stretch/>
        </p:blipFill>
        <p:spPr>
          <a:xfrm>
            <a:off x="37071" y="1765268"/>
            <a:ext cx="9057503" cy="5201349"/>
          </a:xfrm>
          <a:prstGeom prst="rect">
            <a:avLst/>
          </a:prstGeom>
        </p:spPr>
      </p:pic>
    </p:spTree>
    <p:extLst>
      <p:ext uri="{BB962C8B-B14F-4D97-AF65-F5344CB8AC3E}">
        <p14:creationId xmlns:p14="http://schemas.microsoft.com/office/powerpoint/2010/main" val="3219324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776BB-106D-455E-991A-ADA3DF29BEF6}"/>
              </a:ext>
            </a:extLst>
          </p:cNvPr>
          <p:cNvSpPr>
            <a:spLocks noGrp="1"/>
          </p:cNvSpPr>
          <p:nvPr>
            <p:ph type="title"/>
          </p:nvPr>
        </p:nvSpPr>
        <p:spPr/>
        <p:txBody>
          <a:bodyPr>
            <a:normAutofit/>
          </a:bodyPr>
          <a:lstStyle/>
          <a:p>
            <a:r>
              <a:rPr lang="en-US" dirty="0"/>
              <a:t>Racial and Ethnic Diversity Rate</a:t>
            </a:r>
          </a:p>
        </p:txBody>
      </p:sp>
      <p:pic>
        <p:nvPicPr>
          <p:cNvPr id="5" name="Picture 4">
            <a:extLst>
              <a:ext uri="{FF2B5EF4-FFF2-40B4-BE49-F238E27FC236}">
                <a16:creationId xmlns:a16="http://schemas.microsoft.com/office/drawing/2014/main" id="{23FECA0B-3616-4C27-B3E0-2166AC5D609F}"/>
              </a:ext>
            </a:extLst>
          </p:cNvPr>
          <p:cNvPicPr>
            <a:picLocks noChangeAspect="1"/>
          </p:cNvPicPr>
          <p:nvPr/>
        </p:nvPicPr>
        <p:blipFill>
          <a:blip r:embed="rId3"/>
          <a:stretch>
            <a:fillRect/>
          </a:stretch>
        </p:blipFill>
        <p:spPr>
          <a:xfrm>
            <a:off x="61785" y="1751746"/>
            <a:ext cx="8994841" cy="5118611"/>
          </a:xfrm>
          <a:prstGeom prst="rect">
            <a:avLst/>
          </a:prstGeom>
        </p:spPr>
      </p:pic>
    </p:spTree>
    <p:extLst>
      <p:ext uri="{BB962C8B-B14F-4D97-AF65-F5344CB8AC3E}">
        <p14:creationId xmlns:p14="http://schemas.microsoft.com/office/powerpoint/2010/main" val="3794916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776BB-106D-455E-991A-ADA3DF29BEF6}"/>
              </a:ext>
            </a:extLst>
          </p:cNvPr>
          <p:cNvSpPr>
            <a:spLocks noGrp="1"/>
          </p:cNvSpPr>
          <p:nvPr>
            <p:ph type="title"/>
          </p:nvPr>
        </p:nvSpPr>
        <p:spPr/>
        <p:txBody>
          <a:bodyPr>
            <a:normAutofit/>
          </a:bodyPr>
          <a:lstStyle/>
          <a:p>
            <a:r>
              <a:rPr lang="en-US" dirty="0"/>
              <a:t>Age Composition</a:t>
            </a:r>
          </a:p>
        </p:txBody>
      </p:sp>
      <p:pic>
        <p:nvPicPr>
          <p:cNvPr id="4" name="Picture 3">
            <a:extLst>
              <a:ext uri="{FF2B5EF4-FFF2-40B4-BE49-F238E27FC236}">
                <a16:creationId xmlns:a16="http://schemas.microsoft.com/office/drawing/2014/main" id="{5732A419-4AE4-4D52-A47A-CC3471D8081E}"/>
              </a:ext>
            </a:extLst>
          </p:cNvPr>
          <p:cNvPicPr>
            <a:picLocks noChangeAspect="1"/>
          </p:cNvPicPr>
          <p:nvPr/>
        </p:nvPicPr>
        <p:blipFill>
          <a:blip r:embed="rId3"/>
          <a:stretch>
            <a:fillRect/>
          </a:stretch>
        </p:blipFill>
        <p:spPr>
          <a:xfrm>
            <a:off x="1" y="2100649"/>
            <a:ext cx="9143999" cy="3954161"/>
          </a:xfrm>
          <a:prstGeom prst="rect">
            <a:avLst/>
          </a:prstGeom>
        </p:spPr>
      </p:pic>
    </p:spTree>
    <p:extLst>
      <p:ext uri="{BB962C8B-B14F-4D97-AF65-F5344CB8AC3E}">
        <p14:creationId xmlns:p14="http://schemas.microsoft.com/office/powerpoint/2010/main" val="3673991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4DBF5-E4E5-4763-BD72-5B842AFB8E1C}"/>
              </a:ext>
            </a:extLst>
          </p:cNvPr>
          <p:cNvSpPr>
            <a:spLocks noGrp="1"/>
          </p:cNvSpPr>
          <p:nvPr>
            <p:ph type="title"/>
          </p:nvPr>
        </p:nvSpPr>
        <p:spPr/>
        <p:txBody>
          <a:bodyPr/>
          <a:lstStyle/>
          <a:p>
            <a:r>
              <a:rPr lang="en-US" dirty="0"/>
              <a:t>Financial State of Hospitals and Health Systems</a:t>
            </a:r>
          </a:p>
        </p:txBody>
      </p:sp>
      <p:sp>
        <p:nvSpPr>
          <p:cNvPr id="3" name="Text Placeholder 2">
            <a:extLst>
              <a:ext uri="{FF2B5EF4-FFF2-40B4-BE49-F238E27FC236}">
                <a16:creationId xmlns:a16="http://schemas.microsoft.com/office/drawing/2014/main" id="{1055E115-498E-4418-955D-E451976AB18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88716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ky, outdoor, sign&#10;&#10;Description automatically generated">
            <a:extLst>
              <a:ext uri="{FF2B5EF4-FFF2-40B4-BE49-F238E27FC236}">
                <a16:creationId xmlns:a16="http://schemas.microsoft.com/office/drawing/2014/main" id="{9AFAE407-E6F6-4738-92A1-8756B7D1BF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7018639"/>
          </a:xfrm>
          <a:prstGeom prst="rect">
            <a:avLst/>
          </a:prstGeom>
        </p:spPr>
      </p:pic>
    </p:spTree>
    <p:extLst>
      <p:ext uri="{BB962C8B-B14F-4D97-AF65-F5344CB8AC3E}">
        <p14:creationId xmlns:p14="http://schemas.microsoft.com/office/powerpoint/2010/main" val="1438855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776BB-106D-455E-991A-ADA3DF29BEF6}"/>
              </a:ext>
            </a:extLst>
          </p:cNvPr>
          <p:cNvSpPr>
            <a:spLocks noGrp="1"/>
          </p:cNvSpPr>
          <p:nvPr>
            <p:ph type="title"/>
          </p:nvPr>
        </p:nvSpPr>
        <p:spPr/>
        <p:txBody>
          <a:bodyPr>
            <a:normAutofit/>
          </a:bodyPr>
          <a:lstStyle/>
          <a:p>
            <a:r>
              <a:rPr lang="en-US" dirty="0"/>
              <a:t>Operating Margin</a:t>
            </a:r>
          </a:p>
        </p:txBody>
      </p:sp>
      <p:pic>
        <p:nvPicPr>
          <p:cNvPr id="5" name="Picture 4">
            <a:extLst>
              <a:ext uri="{FF2B5EF4-FFF2-40B4-BE49-F238E27FC236}">
                <a16:creationId xmlns:a16="http://schemas.microsoft.com/office/drawing/2014/main" id="{14DF9D69-5E1F-4736-AB0C-7646F282F8F7}"/>
              </a:ext>
            </a:extLst>
          </p:cNvPr>
          <p:cNvPicPr>
            <a:picLocks noChangeAspect="1"/>
          </p:cNvPicPr>
          <p:nvPr/>
        </p:nvPicPr>
        <p:blipFill>
          <a:blip r:embed="rId3"/>
          <a:stretch>
            <a:fillRect/>
          </a:stretch>
        </p:blipFill>
        <p:spPr>
          <a:xfrm>
            <a:off x="2204849" y="1841157"/>
            <a:ext cx="4734302" cy="4872193"/>
          </a:xfrm>
          <a:prstGeom prst="rect">
            <a:avLst/>
          </a:prstGeom>
        </p:spPr>
      </p:pic>
    </p:spTree>
    <p:extLst>
      <p:ext uri="{BB962C8B-B14F-4D97-AF65-F5344CB8AC3E}">
        <p14:creationId xmlns:p14="http://schemas.microsoft.com/office/powerpoint/2010/main" val="1818976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776BB-106D-455E-991A-ADA3DF29BEF6}"/>
              </a:ext>
            </a:extLst>
          </p:cNvPr>
          <p:cNvSpPr>
            <a:spLocks noGrp="1"/>
          </p:cNvSpPr>
          <p:nvPr>
            <p:ph type="title"/>
          </p:nvPr>
        </p:nvSpPr>
        <p:spPr/>
        <p:txBody>
          <a:bodyPr>
            <a:normAutofit/>
          </a:bodyPr>
          <a:lstStyle/>
          <a:p>
            <a:r>
              <a:rPr lang="en-US" dirty="0"/>
              <a:t>Operating Margin</a:t>
            </a:r>
          </a:p>
        </p:txBody>
      </p:sp>
      <p:pic>
        <p:nvPicPr>
          <p:cNvPr id="4" name="Picture 3">
            <a:extLst>
              <a:ext uri="{FF2B5EF4-FFF2-40B4-BE49-F238E27FC236}">
                <a16:creationId xmlns:a16="http://schemas.microsoft.com/office/drawing/2014/main" id="{2FC74CCC-23CD-41C2-B928-5FDB8CF9652F}"/>
              </a:ext>
            </a:extLst>
          </p:cNvPr>
          <p:cNvPicPr>
            <a:picLocks noChangeAspect="1"/>
          </p:cNvPicPr>
          <p:nvPr/>
        </p:nvPicPr>
        <p:blipFill>
          <a:blip r:embed="rId3"/>
          <a:stretch>
            <a:fillRect/>
          </a:stretch>
        </p:blipFill>
        <p:spPr>
          <a:xfrm>
            <a:off x="149695" y="2530939"/>
            <a:ext cx="8844609" cy="2740811"/>
          </a:xfrm>
          <a:prstGeom prst="rect">
            <a:avLst/>
          </a:prstGeom>
        </p:spPr>
      </p:pic>
      <p:sp>
        <p:nvSpPr>
          <p:cNvPr id="7" name="TextBox 6">
            <a:extLst>
              <a:ext uri="{FF2B5EF4-FFF2-40B4-BE49-F238E27FC236}">
                <a16:creationId xmlns:a16="http://schemas.microsoft.com/office/drawing/2014/main" id="{733A5EC2-D3B5-442F-AFE0-2A762E3C4BE8}"/>
              </a:ext>
            </a:extLst>
          </p:cNvPr>
          <p:cNvSpPr txBox="1"/>
          <p:nvPr/>
        </p:nvSpPr>
        <p:spPr>
          <a:xfrm>
            <a:off x="0" y="5184345"/>
            <a:ext cx="9144000" cy="646331"/>
          </a:xfrm>
          <a:prstGeom prst="rect">
            <a:avLst/>
          </a:prstGeom>
          <a:noFill/>
        </p:spPr>
        <p:txBody>
          <a:bodyPr wrap="square">
            <a:spAutoFit/>
          </a:bodyPr>
          <a:lstStyle/>
          <a:p>
            <a:pPr algn="ctr"/>
            <a:r>
              <a:rPr lang="en-US" b="0" i="0" u="none" strike="noStrike" baseline="0" dirty="0">
                <a:latin typeface="OpenSans-Regular"/>
              </a:rPr>
              <a:t>*The 2022 survey response margin equates to a $104 million loss. When using this amount to estimate statewide losses, it would be over $200 million in just the first half of 2022.</a:t>
            </a:r>
            <a:endParaRPr lang="en-US" sz="4400" dirty="0"/>
          </a:p>
        </p:txBody>
      </p:sp>
    </p:spTree>
    <p:extLst>
      <p:ext uri="{BB962C8B-B14F-4D97-AF65-F5344CB8AC3E}">
        <p14:creationId xmlns:p14="http://schemas.microsoft.com/office/powerpoint/2010/main" val="1503704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776BB-106D-455E-991A-ADA3DF29BEF6}"/>
              </a:ext>
            </a:extLst>
          </p:cNvPr>
          <p:cNvSpPr>
            <a:spLocks noGrp="1"/>
          </p:cNvSpPr>
          <p:nvPr>
            <p:ph type="title"/>
          </p:nvPr>
        </p:nvSpPr>
        <p:spPr/>
        <p:txBody>
          <a:bodyPr>
            <a:normAutofit/>
          </a:bodyPr>
          <a:lstStyle/>
          <a:p>
            <a:r>
              <a:rPr lang="en-US" dirty="0"/>
              <a:t>Operating Margin</a:t>
            </a:r>
          </a:p>
        </p:txBody>
      </p:sp>
      <p:sp>
        <p:nvSpPr>
          <p:cNvPr id="3" name="TextBox 2">
            <a:extLst>
              <a:ext uri="{FF2B5EF4-FFF2-40B4-BE49-F238E27FC236}">
                <a16:creationId xmlns:a16="http://schemas.microsoft.com/office/drawing/2014/main" id="{ECD4D720-0370-4973-892D-455D401E8AA6}"/>
              </a:ext>
            </a:extLst>
          </p:cNvPr>
          <p:cNvSpPr txBox="1"/>
          <p:nvPr/>
        </p:nvSpPr>
        <p:spPr>
          <a:xfrm>
            <a:off x="883508" y="1964725"/>
            <a:ext cx="7376983" cy="3785652"/>
          </a:xfrm>
          <a:prstGeom prst="rect">
            <a:avLst/>
          </a:prstGeom>
          <a:noFill/>
        </p:spPr>
        <p:txBody>
          <a:bodyPr wrap="square" lIns="91440" tIns="45720" rIns="91440" bIns="45720" rtlCol="0" anchor="t">
            <a:spAutoFit/>
          </a:bodyPr>
          <a:lstStyle/>
          <a:p>
            <a:pPr algn="ctr"/>
            <a:r>
              <a:rPr lang="en-US" sz="8000" b="1" dirty="0">
                <a:solidFill>
                  <a:srgbClr val="0A5283"/>
                </a:solidFill>
                <a:latin typeface="Arial"/>
                <a:cs typeface="Arial"/>
              </a:rPr>
              <a:t>56% negative in 2022 vs.</a:t>
            </a:r>
            <a:endParaRPr lang="en-US" sz="8000" b="1" dirty="0">
              <a:solidFill>
                <a:srgbClr val="0A5283"/>
              </a:solidFill>
              <a:latin typeface="Arial" panose="020B0604020202020204" pitchFamily="34" charset="0"/>
              <a:cs typeface="Arial" panose="020B0604020202020204" pitchFamily="34" charset="0"/>
            </a:endParaRPr>
          </a:p>
          <a:p>
            <a:pPr algn="ctr"/>
            <a:r>
              <a:rPr lang="en-US" sz="8000" b="1" dirty="0">
                <a:solidFill>
                  <a:srgbClr val="0A5283"/>
                </a:solidFill>
                <a:latin typeface="Arial" panose="020B0604020202020204" pitchFamily="34" charset="0"/>
                <a:cs typeface="Arial" panose="020B0604020202020204" pitchFamily="34" charset="0"/>
              </a:rPr>
              <a:t>41% in 2021</a:t>
            </a:r>
          </a:p>
        </p:txBody>
      </p:sp>
    </p:spTree>
    <p:extLst>
      <p:ext uri="{BB962C8B-B14F-4D97-AF65-F5344CB8AC3E}">
        <p14:creationId xmlns:p14="http://schemas.microsoft.com/office/powerpoint/2010/main" val="915638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776BB-106D-455E-991A-ADA3DF29BEF6}"/>
              </a:ext>
            </a:extLst>
          </p:cNvPr>
          <p:cNvSpPr>
            <a:spLocks noGrp="1"/>
          </p:cNvSpPr>
          <p:nvPr>
            <p:ph type="title"/>
          </p:nvPr>
        </p:nvSpPr>
        <p:spPr/>
        <p:txBody>
          <a:bodyPr>
            <a:normAutofit/>
          </a:bodyPr>
          <a:lstStyle/>
          <a:p>
            <a:r>
              <a:rPr lang="en-US" dirty="0"/>
              <a:t>Medicare and Medicaid </a:t>
            </a:r>
          </a:p>
        </p:txBody>
      </p:sp>
      <p:sp>
        <p:nvSpPr>
          <p:cNvPr id="3" name="TextBox 2">
            <a:extLst>
              <a:ext uri="{FF2B5EF4-FFF2-40B4-BE49-F238E27FC236}">
                <a16:creationId xmlns:a16="http://schemas.microsoft.com/office/drawing/2014/main" id="{ECD4D720-0370-4973-892D-455D401E8AA6}"/>
              </a:ext>
            </a:extLst>
          </p:cNvPr>
          <p:cNvSpPr txBox="1"/>
          <p:nvPr/>
        </p:nvSpPr>
        <p:spPr>
          <a:xfrm>
            <a:off x="0" y="2211397"/>
            <a:ext cx="9144000" cy="4078039"/>
          </a:xfrm>
          <a:prstGeom prst="rect">
            <a:avLst/>
          </a:prstGeom>
          <a:noFill/>
        </p:spPr>
        <p:txBody>
          <a:bodyPr wrap="square" rtlCol="0">
            <a:spAutoFit/>
          </a:bodyPr>
          <a:lstStyle/>
          <a:p>
            <a:pPr algn="ctr"/>
            <a:r>
              <a:rPr lang="en-US" sz="11500" b="1" dirty="0">
                <a:solidFill>
                  <a:srgbClr val="0A5283"/>
                </a:solidFill>
                <a:latin typeface="Arial" panose="020B0604020202020204" pitchFamily="34" charset="0"/>
                <a:cs typeface="Arial" panose="020B0604020202020204" pitchFamily="34" charset="0"/>
              </a:rPr>
              <a:t>61% </a:t>
            </a:r>
            <a:r>
              <a:rPr lang="en-US" sz="7200" b="1" dirty="0">
                <a:solidFill>
                  <a:srgbClr val="0A5283"/>
                </a:solidFill>
                <a:latin typeface="Arial" panose="020B0604020202020204" pitchFamily="34" charset="0"/>
                <a:cs typeface="Arial" panose="020B0604020202020204" pitchFamily="34" charset="0"/>
              </a:rPr>
              <a:t>on </a:t>
            </a:r>
          </a:p>
          <a:p>
            <a:pPr algn="ctr"/>
            <a:r>
              <a:rPr lang="en-US" sz="7200" b="1" dirty="0">
                <a:solidFill>
                  <a:srgbClr val="0A5283"/>
                </a:solidFill>
                <a:latin typeface="Arial" panose="020B0604020202020204" pitchFamily="34" charset="0"/>
                <a:cs typeface="Arial" panose="020B0604020202020204" pitchFamily="34" charset="0"/>
              </a:rPr>
              <a:t>government-backed insurance programs</a:t>
            </a:r>
          </a:p>
        </p:txBody>
      </p:sp>
    </p:spTree>
    <p:extLst>
      <p:ext uri="{BB962C8B-B14F-4D97-AF65-F5344CB8AC3E}">
        <p14:creationId xmlns:p14="http://schemas.microsoft.com/office/powerpoint/2010/main" val="912091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776BB-106D-455E-991A-ADA3DF29BEF6}"/>
              </a:ext>
            </a:extLst>
          </p:cNvPr>
          <p:cNvSpPr>
            <a:spLocks noGrp="1"/>
          </p:cNvSpPr>
          <p:nvPr>
            <p:ph type="title"/>
          </p:nvPr>
        </p:nvSpPr>
        <p:spPr/>
        <p:txBody>
          <a:bodyPr>
            <a:normAutofit/>
          </a:bodyPr>
          <a:lstStyle/>
          <a:p>
            <a:r>
              <a:rPr lang="en-US" dirty="0"/>
              <a:t>Operating Revenue and Costs</a:t>
            </a:r>
          </a:p>
        </p:txBody>
      </p:sp>
      <p:pic>
        <p:nvPicPr>
          <p:cNvPr id="5" name="Picture 4">
            <a:extLst>
              <a:ext uri="{FF2B5EF4-FFF2-40B4-BE49-F238E27FC236}">
                <a16:creationId xmlns:a16="http://schemas.microsoft.com/office/drawing/2014/main" id="{4B1014B0-34D6-4232-AE0E-419F24A461C1}"/>
              </a:ext>
            </a:extLst>
          </p:cNvPr>
          <p:cNvPicPr>
            <a:picLocks noChangeAspect="1"/>
          </p:cNvPicPr>
          <p:nvPr/>
        </p:nvPicPr>
        <p:blipFill>
          <a:blip r:embed="rId3"/>
          <a:stretch>
            <a:fillRect/>
          </a:stretch>
        </p:blipFill>
        <p:spPr>
          <a:xfrm>
            <a:off x="2662881" y="1789540"/>
            <a:ext cx="3818238" cy="5006675"/>
          </a:xfrm>
          <a:prstGeom prst="rect">
            <a:avLst/>
          </a:prstGeom>
        </p:spPr>
      </p:pic>
    </p:spTree>
    <p:extLst>
      <p:ext uri="{BB962C8B-B14F-4D97-AF65-F5344CB8AC3E}">
        <p14:creationId xmlns:p14="http://schemas.microsoft.com/office/powerpoint/2010/main" val="2290084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776BB-106D-455E-991A-ADA3DF29BEF6}"/>
              </a:ext>
            </a:extLst>
          </p:cNvPr>
          <p:cNvSpPr>
            <a:spLocks noGrp="1"/>
          </p:cNvSpPr>
          <p:nvPr>
            <p:ph type="title"/>
          </p:nvPr>
        </p:nvSpPr>
        <p:spPr/>
        <p:txBody>
          <a:bodyPr>
            <a:normAutofit/>
          </a:bodyPr>
          <a:lstStyle/>
          <a:p>
            <a:r>
              <a:rPr lang="en-US" dirty="0"/>
              <a:t>Minnesota Hospital Association</a:t>
            </a:r>
          </a:p>
        </p:txBody>
      </p:sp>
      <p:sp>
        <p:nvSpPr>
          <p:cNvPr id="4" name="Content Placeholder 4">
            <a:extLst>
              <a:ext uri="{FF2B5EF4-FFF2-40B4-BE49-F238E27FC236}">
                <a16:creationId xmlns:a16="http://schemas.microsoft.com/office/drawing/2014/main" id="{C9F910C9-BF81-4A79-AF33-5859398244FE}"/>
              </a:ext>
            </a:extLst>
          </p:cNvPr>
          <p:cNvSpPr>
            <a:spLocks noGrp="1"/>
          </p:cNvSpPr>
          <p:nvPr>
            <p:ph idx="1"/>
          </p:nvPr>
        </p:nvSpPr>
        <p:spPr>
          <a:xfrm>
            <a:off x="628650" y="1825625"/>
            <a:ext cx="7886700" cy="4351338"/>
          </a:xfrm>
        </p:spPr>
        <p:txBody>
          <a:bodyPr vert="horz" lIns="91440" tIns="45720" rIns="91440" bIns="45720" rtlCol="0" anchor="t">
            <a:noAutofit/>
          </a:bodyPr>
          <a:lstStyle/>
          <a:p>
            <a:pPr marL="0" indent="0">
              <a:buNone/>
            </a:pPr>
            <a:r>
              <a:rPr lang="en-US" sz="2400" dirty="0">
                <a:solidFill>
                  <a:schemeClr val="tx1"/>
                </a:solidFill>
              </a:rPr>
              <a:t>Mission</a:t>
            </a:r>
          </a:p>
          <a:p>
            <a:pPr marL="0" indent="0">
              <a:buNone/>
            </a:pPr>
            <a:r>
              <a:rPr lang="en-US" sz="2000" b="0" i="0" dirty="0">
                <a:solidFill>
                  <a:schemeClr val="tx1"/>
                </a:solidFill>
                <a:effectLst/>
                <a:latin typeface="Arial"/>
                <a:cs typeface="Arial"/>
              </a:rPr>
              <a:t>Advance the health of individuals and communities through leadership, advocacy</a:t>
            </a:r>
            <a:r>
              <a:rPr lang="en-US" sz="2000" dirty="0">
                <a:solidFill>
                  <a:schemeClr val="tx1"/>
                </a:solidFill>
                <a:latin typeface="Arial"/>
                <a:cs typeface="Arial"/>
              </a:rPr>
              <a:t>,</a:t>
            </a:r>
            <a:r>
              <a:rPr lang="en-US" sz="2000" b="0" i="0" dirty="0">
                <a:solidFill>
                  <a:schemeClr val="tx1"/>
                </a:solidFill>
                <a:effectLst/>
                <a:latin typeface="Arial"/>
                <a:cs typeface="Arial"/>
              </a:rPr>
              <a:t> and collaboration on behalf of Minnesota hospitals and health systems.</a:t>
            </a:r>
          </a:p>
          <a:p>
            <a:pPr marL="0" indent="0">
              <a:buNone/>
            </a:pPr>
            <a:endParaRPr lang="en-US" sz="800" dirty="0">
              <a:solidFill>
                <a:schemeClr val="tx1"/>
              </a:solidFill>
            </a:endParaRPr>
          </a:p>
          <a:p>
            <a:pPr marL="0" indent="0">
              <a:buNone/>
            </a:pPr>
            <a:r>
              <a:rPr lang="en-US" sz="2400" dirty="0">
                <a:solidFill>
                  <a:schemeClr val="tx1"/>
                </a:solidFill>
              </a:rPr>
              <a:t>Vision</a:t>
            </a:r>
          </a:p>
          <a:p>
            <a:pPr marL="0" indent="0">
              <a:buNone/>
            </a:pPr>
            <a:r>
              <a:rPr lang="en-US" sz="2000" b="0" i="0" dirty="0">
                <a:solidFill>
                  <a:schemeClr val="tx1"/>
                </a:solidFill>
                <a:effectLst/>
              </a:rPr>
              <a:t>Minnesotans are healthy and have access to the right care at the right time in the right place. </a:t>
            </a:r>
          </a:p>
          <a:p>
            <a:pPr marL="0" indent="0">
              <a:buNone/>
            </a:pPr>
            <a:endParaRPr lang="en-US" sz="800" b="0" i="0" dirty="0">
              <a:solidFill>
                <a:schemeClr val="tx1"/>
              </a:solidFill>
              <a:effectLst/>
            </a:endParaRPr>
          </a:p>
          <a:p>
            <a:pPr marL="0" indent="0">
              <a:buNone/>
            </a:pPr>
            <a:r>
              <a:rPr lang="en-US" sz="2400" dirty="0">
                <a:solidFill>
                  <a:schemeClr val="tx1"/>
                </a:solidFill>
              </a:rPr>
              <a:t>Values</a:t>
            </a:r>
          </a:p>
          <a:p>
            <a:r>
              <a:rPr lang="en-US" sz="1800" dirty="0">
                <a:solidFill>
                  <a:schemeClr val="tx1"/>
                </a:solidFill>
              </a:rPr>
              <a:t>Integrity</a:t>
            </a:r>
          </a:p>
          <a:p>
            <a:r>
              <a:rPr lang="en-US" sz="1800" dirty="0">
                <a:solidFill>
                  <a:schemeClr val="tx1"/>
                </a:solidFill>
              </a:rPr>
              <a:t>Inclusive</a:t>
            </a:r>
          </a:p>
          <a:p>
            <a:r>
              <a:rPr lang="en-US" sz="1800" dirty="0">
                <a:solidFill>
                  <a:schemeClr val="tx1"/>
                </a:solidFill>
              </a:rPr>
              <a:t>Informed</a:t>
            </a:r>
          </a:p>
          <a:p>
            <a:r>
              <a:rPr lang="en-US" sz="1800" dirty="0">
                <a:solidFill>
                  <a:schemeClr val="tx1"/>
                </a:solidFill>
              </a:rPr>
              <a:t>Innovative</a:t>
            </a:r>
          </a:p>
        </p:txBody>
      </p:sp>
    </p:spTree>
    <p:extLst>
      <p:ext uri="{BB962C8B-B14F-4D97-AF65-F5344CB8AC3E}">
        <p14:creationId xmlns:p14="http://schemas.microsoft.com/office/powerpoint/2010/main" val="1071687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4DBF5-E4E5-4763-BD72-5B842AFB8E1C}"/>
              </a:ext>
            </a:extLst>
          </p:cNvPr>
          <p:cNvSpPr>
            <a:spLocks noGrp="1"/>
          </p:cNvSpPr>
          <p:nvPr>
            <p:ph type="title"/>
          </p:nvPr>
        </p:nvSpPr>
        <p:spPr/>
        <p:txBody>
          <a:bodyPr/>
          <a:lstStyle/>
          <a:p>
            <a:r>
              <a:rPr lang="en-US" dirty="0"/>
              <a:t>Advocacy</a:t>
            </a:r>
          </a:p>
        </p:txBody>
      </p:sp>
      <p:sp>
        <p:nvSpPr>
          <p:cNvPr id="3" name="Text Placeholder 2">
            <a:extLst>
              <a:ext uri="{FF2B5EF4-FFF2-40B4-BE49-F238E27FC236}">
                <a16:creationId xmlns:a16="http://schemas.microsoft.com/office/drawing/2014/main" id="{1055E115-498E-4418-955D-E451976AB18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22317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B0479-919E-48C3-8832-01333FC17B2E}"/>
              </a:ext>
            </a:extLst>
          </p:cNvPr>
          <p:cNvSpPr>
            <a:spLocks noGrp="1"/>
          </p:cNvSpPr>
          <p:nvPr>
            <p:ph type="title"/>
          </p:nvPr>
        </p:nvSpPr>
        <p:spPr/>
        <p:txBody>
          <a:bodyPr/>
          <a:lstStyle/>
          <a:p>
            <a:r>
              <a:rPr lang="en-US" dirty="0"/>
              <a:t>MHA’s Advocacy Priorities</a:t>
            </a:r>
          </a:p>
        </p:txBody>
      </p:sp>
      <p:sp>
        <p:nvSpPr>
          <p:cNvPr id="3" name="Content Placeholder 2">
            <a:extLst>
              <a:ext uri="{FF2B5EF4-FFF2-40B4-BE49-F238E27FC236}">
                <a16:creationId xmlns:a16="http://schemas.microsoft.com/office/drawing/2014/main" id="{DC926516-9828-4E80-9376-2E74FA4B2288}"/>
              </a:ext>
            </a:extLst>
          </p:cNvPr>
          <p:cNvSpPr>
            <a:spLocks noGrp="1"/>
          </p:cNvSpPr>
          <p:nvPr>
            <p:ph idx="1"/>
          </p:nvPr>
        </p:nvSpPr>
        <p:spPr/>
        <p:txBody>
          <a:bodyPr/>
          <a:lstStyle/>
          <a:p>
            <a:r>
              <a:rPr lang="en-US" dirty="0"/>
              <a:t>Finance and reimbursement</a:t>
            </a:r>
          </a:p>
          <a:p>
            <a:r>
              <a:rPr lang="en-US" dirty="0"/>
              <a:t>Health care workforce</a:t>
            </a:r>
          </a:p>
          <a:p>
            <a:r>
              <a:rPr lang="en-US" dirty="0"/>
              <a:t>Mental health</a:t>
            </a:r>
          </a:p>
          <a:p>
            <a:r>
              <a:rPr lang="en-US" dirty="0"/>
              <a:t>Defense against mandates</a:t>
            </a:r>
          </a:p>
          <a:p>
            <a:r>
              <a:rPr lang="en-US" dirty="0"/>
              <a:t>Protecting the 340B Drug Pricing Program</a:t>
            </a:r>
          </a:p>
          <a:p>
            <a:endParaRPr lang="en-US" dirty="0"/>
          </a:p>
        </p:txBody>
      </p:sp>
    </p:spTree>
    <p:extLst>
      <p:ext uri="{BB962C8B-B14F-4D97-AF65-F5344CB8AC3E}">
        <p14:creationId xmlns:p14="http://schemas.microsoft.com/office/powerpoint/2010/main" val="3800191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2C43-CA9C-4D1A-9DB2-8BE7F8F5BA4E}"/>
              </a:ext>
            </a:extLst>
          </p:cNvPr>
          <p:cNvSpPr>
            <a:spLocks noGrp="1"/>
          </p:cNvSpPr>
          <p:nvPr>
            <p:ph type="title"/>
          </p:nvPr>
        </p:nvSpPr>
        <p:spPr/>
        <p:txBody>
          <a:bodyPr/>
          <a:lstStyle/>
          <a:p>
            <a:r>
              <a:rPr lang="en-US" dirty="0"/>
              <a:t>2022 Elections on Nov. 8 </a:t>
            </a:r>
          </a:p>
        </p:txBody>
      </p:sp>
      <p:sp>
        <p:nvSpPr>
          <p:cNvPr id="4" name="Text Placeholder 3">
            <a:extLst>
              <a:ext uri="{FF2B5EF4-FFF2-40B4-BE49-F238E27FC236}">
                <a16:creationId xmlns:a16="http://schemas.microsoft.com/office/drawing/2014/main" id="{6168F8A1-C918-4BDF-9610-3D4B647D21AC}"/>
              </a:ext>
            </a:extLst>
          </p:cNvPr>
          <p:cNvSpPr>
            <a:spLocks noGrp="1"/>
          </p:cNvSpPr>
          <p:nvPr>
            <p:ph type="body" idx="1"/>
          </p:nvPr>
        </p:nvSpPr>
        <p:spPr/>
        <p:txBody>
          <a:bodyPr/>
          <a:lstStyle/>
          <a:p>
            <a:r>
              <a:rPr lang="en-US" dirty="0"/>
              <a:t>Federal</a:t>
            </a:r>
          </a:p>
        </p:txBody>
      </p:sp>
      <p:sp>
        <p:nvSpPr>
          <p:cNvPr id="3" name="Content Placeholder 2">
            <a:extLst>
              <a:ext uri="{FF2B5EF4-FFF2-40B4-BE49-F238E27FC236}">
                <a16:creationId xmlns:a16="http://schemas.microsoft.com/office/drawing/2014/main" id="{7D1FE3A8-8CF1-4DA1-9DC2-7E1B992DCACF}"/>
              </a:ext>
            </a:extLst>
          </p:cNvPr>
          <p:cNvSpPr>
            <a:spLocks noGrp="1"/>
          </p:cNvSpPr>
          <p:nvPr>
            <p:ph sz="half" idx="2"/>
          </p:nvPr>
        </p:nvSpPr>
        <p:spPr/>
        <p:txBody>
          <a:bodyPr/>
          <a:lstStyle/>
          <a:p>
            <a:r>
              <a:rPr lang="en-US" sz="2000" dirty="0"/>
              <a:t>Senators Klobuchar and Smith not up for re-election</a:t>
            </a:r>
          </a:p>
          <a:p>
            <a:r>
              <a:rPr lang="en-US" sz="2000" dirty="0"/>
              <a:t>All 8 congressional districts have an election for the House of Representatives</a:t>
            </a:r>
          </a:p>
          <a:p>
            <a:r>
              <a:rPr lang="en-US" sz="2000" dirty="0"/>
              <a:t>Very competitive in the 2</a:t>
            </a:r>
            <a:r>
              <a:rPr lang="en-US" sz="2000" baseline="30000" dirty="0"/>
              <a:t>nd</a:t>
            </a:r>
            <a:r>
              <a:rPr lang="en-US" sz="2000" dirty="0"/>
              <a:t> congressional district – Incumbent DFL Angie Craig vs. Republican Tyler </a:t>
            </a:r>
            <a:r>
              <a:rPr lang="en-US" sz="2000" dirty="0" err="1"/>
              <a:t>Kistner</a:t>
            </a:r>
            <a:endParaRPr lang="en-US" sz="2000" dirty="0"/>
          </a:p>
          <a:p>
            <a:r>
              <a:rPr lang="en-US" sz="2000" dirty="0"/>
              <a:t>Republicans expected to make significant gains across the country</a:t>
            </a:r>
          </a:p>
        </p:txBody>
      </p:sp>
      <p:sp>
        <p:nvSpPr>
          <p:cNvPr id="5" name="Text Placeholder 4">
            <a:extLst>
              <a:ext uri="{FF2B5EF4-FFF2-40B4-BE49-F238E27FC236}">
                <a16:creationId xmlns:a16="http://schemas.microsoft.com/office/drawing/2014/main" id="{B268A66C-8360-45BD-BC9D-6DAA39415732}"/>
              </a:ext>
            </a:extLst>
          </p:cNvPr>
          <p:cNvSpPr>
            <a:spLocks noGrp="1"/>
          </p:cNvSpPr>
          <p:nvPr>
            <p:ph type="body" sz="quarter" idx="3"/>
          </p:nvPr>
        </p:nvSpPr>
        <p:spPr/>
        <p:txBody>
          <a:bodyPr/>
          <a:lstStyle/>
          <a:p>
            <a:r>
              <a:rPr lang="en-US" dirty="0"/>
              <a:t>State</a:t>
            </a:r>
          </a:p>
        </p:txBody>
      </p:sp>
      <p:sp>
        <p:nvSpPr>
          <p:cNvPr id="6" name="Content Placeholder 5">
            <a:extLst>
              <a:ext uri="{FF2B5EF4-FFF2-40B4-BE49-F238E27FC236}">
                <a16:creationId xmlns:a16="http://schemas.microsoft.com/office/drawing/2014/main" id="{487BBAEA-6E89-42FF-B6C2-4D758861CEFC}"/>
              </a:ext>
            </a:extLst>
          </p:cNvPr>
          <p:cNvSpPr>
            <a:spLocks noGrp="1"/>
          </p:cNvSpPr>
          <p:nvPr>
            <p:ph sz="quarter" idx="4"/>
          </p:nvPr>
        </p:nvSpPr>
        <p:spPr/>
        <p:txBody>
          <a:bodyPr/>
          <a:lstStyle/>
          <a:p>
            <a:r>
              <a:rPr lang="en-US" sz="2000" dirty="0"/>
              <a:t>Governor, attorney general, state auditor, and secretary of state on the ballot</a:t>
            </a:r>
          </a:p>
          <a:p>
            <a:r>
              <a:rPr lang="en-US" sz="2000" dirty="0"/>
              <a:t>All 201 legislative seats are up, 4-year term for state senators, 2-year term for state reps.</a:t>
            </a:r>
          </a:p>
          <a:p>
            <a:r>
              <a:rPr lang="en-US" sz="2000" dirty="0"/>
              <a:t>23 Senate races and 40 House races without an incumbent running</a:t>
            </a:r>
          </a:p>
          <a:p>
            <a:r>
              <a:rPr lang="en-US" sz="2000" dirty="0"/>
              <a:t>Minimum of 31% new legislators</a:t>
            </a:r>
          </a:p>
          <a:p>
            <a:endParaRPr lang="en-US" dirty="0"/>
          </a:p>
        </p:txBody>
      </p:sp>
    </p:spTree>
    <p:extLst>
      <p:ext uri="{BB962C8B-B14F-4D97-AF65-F5344CB8AC3E}">
        <p14:creationId xmlns:p14="http://schemas.microsoft.com/office/powerpoint/2010/main" val="565031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B0479-919E-48C3-8832-01333FC17B2E}"/>
              </a:ext>
            </a:extLst>
          </p:cNvPr>
          <p:cNvSpPr>
            <a:spLocks noGrp="1"/>
          </p:cNvSpPr>
          <p:nvPr>
            <p:ph type="title"/>
          </p:nvPr>
        </p:nvSpPr>
        <p:spPr/>
        <p:txBody>
          <a:bodyPr/>
          <a:lstStyle/>
          <a:p>
            <a:r>
              <a:rPr lang="en-US" dirty="0"/>
              <a:t>2022 State Session Overview</a:t>
            </a:r>
          </a:p>
        </p:txBody>
      </p:sp>
      <p:sp>
        <p:nvSpPr>
          <p:cNvPr id="3" name="Content Placeholder 2">
            <a:extLst>
              <a:ext uri="{FF2B5EF4-FFF2-40B4-BE49-F238E27FC236}">
                <a16:creationId xmlns:a16="http://schemas.microsoft.com/office/drawing/2014/main" id="{DC926516-9828-4E80-9376-2E74FA4B2288}"/>
              </a:ext>
            </a:extLst>
          </p:cNvPr>
          <p:cNvSpPr>
            <a:spLocks noGrp="1"/>
          </p:cNvSpPr>
          <p:nvPr>
            <p:ph idx="1"/>
          </p:nvPr>
        </p:nvSpPr>
        <p:spPr/>
        <p:txBody>
          <a:bodyPr/>
          <a:lstStyle/>
          <a:p>
            <a:pPr marL="0" indent="0">
              <a:buNone/>
            </a:pPr>
            <a:r>
              <a:rPr lang="en-US" dirty="0"/>
              <a:t>Despite the fact the Tax Bill and the supplemental budget bills did not pass --- several key pieces of legislation </a:t>
            </a:r>
            <a:r>
              <a:rPr lang="en-US" u="sng" dirty="0"/>
              <a:t>did</a:t>
            </a:r>
            <a:r>
              <a:rPr lang="en-US" dirty="0"/>
              <a:t> pass. </a:t>
            </a:r>
            <a:endParaRPr lang="en-US" i="1" dirty="0"/>
          </a:p>
          <a:p>
            <a:pPr marL="457200" indent="-457200">
              <a:buAutoNum type="arabicPeriod"/>
            </a:pPr>
            <a:r>
              <a:rPr lang="en-US" dirty="0"/>
              <a:t>Reinsurance bill</a:t>
            </a:r>
          </a:p>
          <a:p>
            <a:pPr marL="457200" indent="-457200">
              <a:buAutoNum type="arabicPeriod"/>
            </a:pPr>
            <a:r>
              <a:rPr lang="en-US" dirty="0"/>
              <a:t>A compromise package – replenishing the Unemployment Trust Fund and the Frontline Worker Pay bill</a:t>
            </a:r>
          </a:p>
          <a:p>
            <a:pPr marL="457200" indent="-457200">
              <a:buAutoNum type="arabicPeriod"/>
            </a:pPr>
            <a:r>
              <a:rPr lang="en-US" dirty="0"/>
              <a:t>A Health &amp; Human Services omnibus policy bill</a:t>
            </a:r>
          </a:p>
          <a:p>
            <a:pPr marL="457200" indent="-457200">
              <a:buAutoNum type="arabicPeriod"/>
            </a:pPr>
            <a:r>
              <a:rPr lang="en-US" dirty="0"/>
              <a:t>A comprehensive mental health bill </a:t>
            </a:r>
          </a:p>
        </p:txBody>
      </p:sp>
    </p:spTree>
    <p:extLst>
      <p:ext uri="{BB962C8B-B14F-4D97-AF65-F5344CB8AC3E}">
        <p14:creationId xmlns:p14="http://schemas.microsoft.com/office/powerpoint/2010/main" val="2465077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C52B1-7B12-4BA5-AB98-E9F914B6C966}"/>
              </a:ext>
            </a:extLst>
          </p:cNvPr>
          <p:cNvSpPr>
            <a:spLocks noGrp="1"/>
          </p:cNvSpPr>
          <p:nvPr>
            <p:ph type="title"/>
          </p:nvPr>
        </p:nvSpPr>
        <p:spPr/>
        <p:txBody>
          <a:bodyPr/>
          <a:lstStyle/>
          <a:p>
            <a:r>
              <a:rPr lang="en-US" dirty="0"/>
              <a:t>MHA Priority: Frontline Worker Pay</a:t>
            </a:r>
          </a:p>
        </p:txBody>
      </p:sp>
      <p:sp>
        <p:nvSpPr>
          <p:cNvPr id="3" name="Content Placeholder 2">
            <a:extLst>
              <a:ext uri="{FF2B5EF4-FFF2-40B4-BE49-F238E27FC236}">
                <a16:creationId xmlns:a16="http://schemas.microsoft.com/office/drawing/2014/main" id="{E5882330-97CE-4C75-AEF4-77253D3C2497}"/>
              </a:ext>
            </a:extLst>
          </p:cNvPr>
          <p:cNvSpPr>
            <a:spLocks noGrp="1"/>
          </p:cNvSpPr>
          <p:nvPr>
            <p:ph idx="1"/>
          </p:nvPr>
        </p:nvSpPr>
        <p:spPr/>
        <p:txBody>
          <a:bodyPr/>
          <a:lstStyle/>
          <a:p>
            <a:r>
              <a:rPr lang="en-US" sz="2200" dirty="0"/>
              <a:t>Pleased with results (wish it had been sooner)</a:t>
            </a:r>
          </a:p>
          <a:p>
            <a:pPr lvl="1"/>
            <a:r>
              <a:rPr lang="en-US" sz="2200" dirty="0"/>
              <a:t>Burden of implementation on DOLI and not employers</a:t>
            </a:r>
          </a:p>
          <a:p>
            <a:pPr lvl="1"/>
            <a:r>
              <a:rPr lang="en-US" sz="2200" dirty="0"/>
              <a:t>Includes hospital dietary and environmental/janitorial </a:t>
            </a:r>
          </a:p>
          <a:p>
            <a:pPr lvl="1"/>
            <a:r>
              <a:rPr lang="en-US" sz="2200" dirty="0"/>
              <a:t>Spends $500 million, double the original $250 million</a:t>
            </a:r>
          </a:p>
          <a:p>
            <a:r>
              <a:rPr lang="en-US" sz="2200" dirty="0"/>
              <a:t>Eligibility:</a:t>
            </a:r>
          </a:p>
          <a:p>
            <a:pPr lvl="1"/>
            <a:r>
              <a:rPr lang="en-US" sz="2200" dirty="0"/>
              <a:t>Direct COVID care responsibilities – Income up to $350,000 for married couples, up to $175,000 for an individual</a:t>
            </a:r>
          </a:p>
          <a:p>
            <a:pPr lvl="1"/>
            <a:r>
              <a:rPr lang="en-US" sz="2200" dirty="0"/>
              <a:t>Income up to $85,000 for other filers</a:t>
            </a:r>
          </a:p>
          <a:p>
            <a:pPr lvl="1"/>
            <a:r>
              <a:rPr lang="en-US" sz="2200" dirty="0"/>
              <a:t>Must have worked at least 120 hours between March 15, 2020 and June 30, 2021</a:t>
            </a:r>
          </a:p>
          <a:p>
            <a:r>
              <a:rPr lang="en-US" sz="2600" dirty="0"/>
              <a:t>1,025,655 approved applications = $487.45/person</a:t>
            </a:r>
          </a:p>
          <a:p>
            <a:pPr lvl="1"/>
            <a:endParaRPr lang="en-US" sz="2200" dirty="0"/>
          </a:p>
        </p:txBody>
      </p:sp>
    </p:spTree>
    <p:extLst>
      <p:ext uri="{BB962C8B-B14F-4D97-AF65-F5344CB8AC3E}">
        <p14:creationId xmlns:p14="http://schemas.microsoft.com/office/powerpoint/2010/main" val="2256614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A878D-F78F-4736-A416-5994432054DF}"/>
              </a:ext>
            </a:extLst>
          </p:cNvPr>
          <p:cNvSpPr>
            <a:spLocks noGrp="1"/>
          </p:cNvSpPr>
          <p:nvPr>
            <p:ph type="title"/>
          </p:nvPr>
        </p:nvSpPr>
        <p:spPr/>
        <p:txBody>
          <a:bodyPr/>
          <a:lstStyle/>
          <a:p>
            <a:r>
              <a:rPr lang="en-US" dirty="0"/>
              <a:t>MHA Priority: Health Licensing Improvements</a:t>
            </a:r>
          </a:p>
        </p:txBody>
      </p:sp>
      <p:sp>
        <p:nvSpPr>
          <p:cNvPr id="3" name="Content Placeholder 2">
            <a:extLst>
              <a:ext uri="{FF2B5EF4-FFF2-40B4-BE49-F238E27FC236}">
                <a16:creationId xmlns:a16="http://schemas.microsoft.com/office/drawing/2014/main" id="{DD2D5B8E-CFF1-4997-9FE4-854C4E4B94FB}"/>
              </a:ext>
            </a:extLst>
          </p:cNvPr>
          <p:cNvSpPr>
            <a:spLocks noGrp="1"/>
          </p:cNvSpPr>
          <p:nvPr>
            <p:ph idx="1"/>
          </p:nvPr>
        </p:nvSpPr>
        <p:spPr/>
        <p:txBody>
          <a:bodyPr/>
          <a:lstStyle/>
          <a:p>
            <a:r>
              <a:rPr lang="en-US" dirty="0"/>
              <a:t>Streamlined the duplicative background study process</a:t>
            </a:r>
            <a:br>
              <a:rPr lang="en-US" dirty="0"/>
            </a:br>
            <a:endParaRPr lang="en-US" dirty="0"/>
          </a:p>
          <a:p>
            <a:r>
              <a:rPr lang="en-US" dirty="0"/>
              <a:t>DHS COVID emergency background study compliance deadline extended from July 2, 2022 to January 1, 2023</a:t>
            </a:r>
            <a:br>
              <a:rPr lang="en-US" dirty="0"/>
            </a:br>
            <a:endParaRPr lang="en-US" dirty="0"/>
          </a:p>
          <a:p>
            <a:r>
              <a:rPr lang="en-US" dirty="0"/>
              <a:t>90-day temporary permits for physicians and physician assistants</a:t>
            </a:r>
          </a:p>
          <a:p>
            <a:endParaRPr lang="en-US" dirty="0"/>
          </a:p>
        </p:txBody>
      </p:sp>
    </p:spTree>
    <p:extLst>
      <p:ext uri="{BB962C8B-B14F-4D97-AF65-F5344CB8AC3E}">
        <p14:creationId xmlns:p14="http://schemas.microsoft.com/office/powerpoint/2010/main" val="2528372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C4A9D-B33B-43A2-8617-370A23C1D435}"/>
              </a:ext>
            </a:extLst>
          </p:cNvPr>
          <p:cNvSpPr>
            <a:spLocks noGrp="1"/>
          </p:cNvSpPr>
          <p:nvPr>
            <p:ph type="title"/>
          </p:nvPr>
        </p:nvSpPr>
        <p:spPr/>
        <p:txBody>
          <a:bodyPr/>
          <a:lstStyle/>
          <a:p>
            <a:r>
              <a:rPr lang="en-US" dirty="0"/>
              <a:t>MHA Priority: Mental Health Funding</a:t>
            </a:r>
          </a:p>
        </p:txBody>
      </p:sp>
      <p:sp>
        <p:nvSpPr>
          <p:cNvPr id="3" name="Content Placeholder 2">
            <a:extLst>
              <a:ext uri="{FF2B5EF4-FFF2-40B4-BE49-F238E27FC236}">
                <a16:creationId xmlns:a16="http://schemas.microsoft.com/office/drawing/2014/main" id="{9F0DF601-6C81-460E-816B-B07D10DB53EF}"/>
              </a:ext>
            </a:extLst>
          </p:cNvPr>
          <p:cNvSpPr>
            <a:spLocks noGrp="1"/>
          </p:cNvSpPr>
          <p:nvPr>
            <p:ph idx="1"/>
          </p:nvPr>
        </p:nvSpPr>
        <p:spPr/>
        <p:txBody>
          <a:bodyPr/>
          <a:lstStyle/>
          <a:p>
            <a:r>
              <a:rPr lang="en-US" dirty="0"/>
              <a:t>$92.7 million to fund mental health programs and initiatives</a:t>
            </a:r>
          </a:p>
          <a:p>
            <a:pPr marL="0" indent="0">
              <a:buNone/>
            </a:pPr>
            <a:r>
              <a:rPr lang="en-US" sz="1800" i="1" dirty="0"/>
              <a:t>(Some funding is ongoing, some is one time)</a:t>
            </a:r>
          </a:p>
          <a:p>
            <a:pPr lvl="1"/>
            <a:r>
              <a:rPr lang="en-US" sz="1800" dirty="0"/>
              <a:t>$22.3 million to establish a State Competency Restoration Board</a:t>
            </a:r>
          </a:p>
          <a:p>
            <a:pPr lvl="1"/>
            <a:r>
              <a:rPr lang="en-US" sz="1800" dirty="0"/>
              <a:t>$10.1 million to district courts to pay for additional competency examination costs</a:t>
            </a:r>
          </a:p>
          <a:p>
            <a:pPr lvl="1"/>
            <a:r>
              <a:rPr lang="en-US" sz="1800" dirty="0"/>
              <a:t>$10.2 million for adult mental health grants</a:t>
            </a:r>
          </a:p>
          <a:p>
            <a:pPr lvl="1"/>
            <a:r>
              <a:rPr lang="en-US" sz="1800" dirty="0"/>
              <a:t>$9.6 million for grants for adult mobile crisis services</a:t>
            </a:r>
          </a:p>
          <a:p>
            <a:pPr lvl="1"/>
            <a:r>
              <a:rPr lang="en-US" sz="1800" dirty="0"/>
              <a:t>$2 million for school-linked behavioral health grants</a:t>
            </a:r>
          </a:p>
          <a:p>
            <a:pPr lvl="1"/>
            <a:r>
              <a:rPr lang="en-US" sz="1800" dirty="0"/>
              <a:t>$2 million or shelter-linked youth mental health grants</a:t>
            </a:r>
          </a:p>
          <a:p>
            <a:pPr lvl="1"/>
            <a:r>
              <a:rPr lang="en-US" sz="1800" dirty="0"/>
              <a:t>$1.6 million for educational loan forgiveness for mental health professionals</a:t>
            </a:r>
          </a:p>
          <a:p>
            <a:pPr lvl="1"/>
            <a:r>
              <a:rPr lang="en-US" sz="1800" dirty="0"/>
              <a:t>$1.2 million for a mental health urgency center pilot program</a:t>
            </a:r>
          </a:p>
          <a:p>
            <a:pPr lvl="1"/>
            <a:r>
              <a:rPr lang="en-US" sz="1800" dirty="0"/>
              <a:t>$1 million in grants to health care providers to develop mental health programming for their own health care employees</a:t>
            </a:r>
          </a:p>
          <a:p>
            <a:endParaRPr lang="en-US" dirty="0"/>
          </a:p>
        </p:txBody>
      </p:sp>
    </p:spTree>
    <p:extLst>
      <p:ext uri="{BB962C8B-B14F-4D97-AF65-F5344CB8AC3E}">
        <p14:creationId xmlns:p14="http://schemas.microsoft.com/office/powerpoint/2010/main" val="1995356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38B0B-B07C-450D-8696-599CDE3A4A2F}"/>
              </a:ext>
            </a:extLst>
          </p:cNvPr>
          <p:cNvSpPr>
            <a:spLocks noGrp="1"/>
          </p:cNvSpPr>
          <p:nvPr>
            <p:ph type="title"/>
          </p:nvPr>
        </p:nvSpPr>
        <p:spPr/>
        <p:txBody>
          <a:bodyPr/>
          <a:lstStyle/>
          <a:p>
            <a:r>
              <a:rPr lang="en-US" dirty="0"/>
              <a:t>Other Provisions of Interest</a:t>
            </a:r>
          </a:p>
        </p:txBody>
      </p:sp>
      <p:sp>
        <p:nvSpPr>
          <p:cNvPr id="3" name="Content Placeholder 2">
            <a:extLst>
              <a:ext uri="{FF2B5EF4-FFF2-40B4-BE49-F238E27FC236}">
                <a16:creationId xmlns:a16="http://schemas.microsoft.com/office/drawing/2014/main" id="{34EE1A09-18A0-4E53-A7B9-720F9C4B5B1B}"/>
              </a:ext>
            </a:extLst>
          </p:cNvPr>
          <p:cNvSpPr>
            <a:spLocks noGrp="1"/>
          </p:cNvSpPr>
          <p:nvPr>
            <p:ph idx="1"/>
          </p:nvPr>
        </p:nvSpPr>
        <p:spPr/>
        <p:txBody>
          <a:bodyPr/>
          <a:lstStyle/>
          <a:p>
            <a:pPr>
              <a:lnSpc>
                <a:spcPct val="100000"/>
              </a:lnSpc>
            </a:pPr>
            <a:r>
              <a:rPr lang="en-US" sz="2400" dirty="0">
                <a:solidFill>
                  <a:srgbClr val="000000"/>
                </a:solidFill>
                <a:effectLst/>
                <a:ea typeface="Times New Roman" panose="02020603050405020304" pitchFamily="18" charset="0"/>
              </a:rPr>
              <a:t>Critical access hospital with attached nursing home construction moratorium exception located in Cook or Mahnomen County</a:t>
            </a:r>
          </a:p>
          <a:p>
            <a:pPr>
              <a:lnSpc>
                <a:spcPct val="100000"/>
              </a:lnSpc>
            </a:pPr>
            <a:r>
              <a:rPr lang="en-US" sz="2400" dirty="0">
                <a:solidFill>
                  <a:srgbClr val="000000"/>
                </a:solidFill>
                <a:effectLst/>
                <a:ea typeface="Times New Roman" panose="02020603050405020304" pitchFamily="18" charset="0"/>
              </a:rPr>
              <a:t>22-bed hospital construction moratorium exception for Children's pediatric inpatient behavioral health services </a:t>
            </a:r>
          </a:p>
          <a:p>
            <a:pPr>
              <a:lnSpc>
                <a:spcPct val="100000"/>
              </a:lnSpc>
            </a:pPr>
            <a:r>
              <a:rPr lang="en-US" sz="2400" dirty="0">
                <a:ea typeface="Times New Roman" panose="02020603050405020304" pitchFamily="18" charset="0"/>
              </a:rPr>
              <a:t>A 5-year hospital construction moratorium exception for increased mental health bed capacity, either adding beds or building a new mental health hospital</a:t>
            </a:r>
          </a:p>
          <a:p>
            <a:pPr>
              <a:lnSpc>
                <a:spcPct val="100000"/>
              </a:lnSpc>
            </a:pPr>
            <a:r>
              <a:rPr lang="en-US" sz="2400" dirty="0">
                <a:ea typeface="Times New Roman" panose="02020603050405020304" pitchFamily="18" charset="0"/>
              </a:rPr>
              <a:t>A 144-bed hospital construction moratorium for a new mental health hospital located at the Bethesda hospital site</a:t>
            </a:r>
          </a:p>
          <a:p>
            <a:endParaRPr lang="en-US" dirty="0"/>
          </a:p>
        </p:txBody>
      </p:sp>
    </p:spTree>
    <p:extLst>
      <p:ext uri="{BB962C8B-B14F-4D97-AF65-F5344CB8AC3E}">
        <p14:creationId xmlns:p14="http://schemas.microsoft.com/office/powerpoint/2010/main" val="2793334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68CFA-D3A1-4AE0-A4DD-DD12370BE187}"/>
              </a:ext>
            </a:extLst>
          </p:cNvPr>
          <p:cNvSpPr>
            <a:spLocks noGrp="1"/>
          </p:cNvSpPr>
          <p:nvPr>
            <p:ph type="title"/>
          </p:nvPr>
        </p:nvSpPr>
        <p:spPr/>
        <p:txBody>
          <a:bodyPr/>
          <a:lstStyle/>
          <a:p>
            <a:r>
              <a:rPr lang="en-US" dirty="0"/>
              <a:t>Bad Provisions that Didn’t Pass</a:t>
            </a:r>
          </a:p>
        </p:txBody>
      </p:sp>
      <p:sp>
        <p:nvSpPr>
          <p:cNvPr id="3" name="Content Placeholder 2">
            <a:extLst>
              <a:ext uri="{FF2B5EF4-FFF2-40B4-BE49-F238E27FC236}">
                <a16:creationId xmlns:a16="http://schemas.microsoft.com/office/drawing/2014/main" id="{CC81C69B-FC7D-461A-A1FD-F55D490EBFFC}"/>
              </a:ext>
            </a:extLst>
          </p:cNvPr>
          <p:cNvSpPr>
            <a:spLocks noGrp="1"/>
          </p:cNvSpPr>
          <p:nvPr>
            <p:ph idx="1"/>
          </p:nvPr>
        </p:nvSpPr>
        <p:spPr/>
        <p:txBody>
          <a:bodyPr/>
          <a:lstStyle/>
          <a:p>
            <a:r>
              <a:rPr lang="en-US" dirty="0">
                <a:ea typeface="Times New Roman" panose="02020603050405020304" pitchFamily="18" charset="0"/>
              </a:rPr>
              <a:t>M</a:t>
            </a:r>
            <a:r>
              <a:rPr lang="en-US" sz="2800" dirty="0">
                <a:ea typeface="Times New Roman" panose="02020603050405020304" pitchFamily="18" charset="0"/>
              </a:rPr>
              <a:t>andate that all hospitals must have a nurse staffing committee, comprised of 50% labor appointed representatives.</a:t>
            </a:r>
            <a:endParaRPr lang="en-US" sz="2800" dirty="0">
              <a:solidFill>
                <a:srgbClr val="000000"/>
              </a:solidFill>
              <a:effectLst/>
              <a:ea typeface="Calibri" panose="020F0502020204030204" pitchFamily="34" charset="0"/>
            </a:endParaRPr>
          </a:p>
          <a:p>
            <a:pPr>
              <a:lnSpc>
                <a:spcPct val="100000"/>
              </a:lnSpc>
            </a:pPr>
            <a:r>
              <a:rPr lang="en-US" dirty="0"/>
              <a:t>Creating an Affordability Board and Advisory Council charged with establishing health care spending growth targets and can create performance improvement plans and issue civil penalties. </a:t>
            </a:r>
          </a:p>
          <a:p>
            <a:pPr>
              <a:lnSpc>
                <a:spcPct val="100000"/>
              </a:lnSpc>
            </a:pPr>
            <a:r>
              <a:rPr lang="en-US" sz="2800" dirty="0"/>
              <a:t>Creating a Public Option through MinnesotaCare</a:t>
            </a:r>
          </a:p>
          <a:p>
            <a:pPr>
              <a:lnSpc>
                <a:spcPct val="100000"/>
              </a:lnSpc>
            </a:pPr>
            <a:endParaRPr lang="en-US" dirty="0"/>
          </a:p>
          <a:p>
            <a:endParaRPr lang="en-US" dirty="0"/>
          </a:p>
        </p:txBody>
      </p:sp>
    </p:spTree>
    <p:extLst>
      <p:ext uri="{BB962C8B-B14F-4D97-AF65-F5344CB8AC3E}">
        <p14:creationId xmlns:p14="http://schemas.microsoft.com/office/powerpoint/2010/main" val="3606511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4D29-4232-414B-9987-DFD5F5CC55B3}"/>
              </a:ext>
            </a:extLst>
          </p:cNvPr>
          <p:cNvSpPr>
            <a:spLocks noGrp="1"/>
          </p:cNvSpPr>
          <p:nvPr>
            <p:ph type="title"/>
          </p:nvPr>
        </p:nvSpPr>
        <p:spPr/>
        <p:txBody>
          <a:bodyPr/>
          <a:lstStyle/>
          <a:p>
            <a:r>
              <a:rPr lang="en-US" dirty="0"/>
              <a:t>Budget Disappointments</a:t>
            </a:r>
          </a:p>
        </p:txBody>
      </p:sp>
      <p:sp>
        <p:nvSpPr>
          <p:cNvPr id="3" name="Content Placeholder 2">
            <a:extLst>
              <a:ext uri="{FF2B5EF4-FFF2-40B4-BE49-F238E27FC236}">
                <a16:creationId xmlns:a16="http://schemas.microsoft.com/office/drawing/2014/main" id="{CD86002C-9173-49BD-BAAC-D5001B930D62}"/>
              </a:ext>
            </a:extLst>
          </p:cNvPr>
          <p:cNvSpPr>
            <a:spLocks noGrp="1"/>
          </p:cNvSpPr>
          <p:nvPr>
            <p:ph idx="1"/>
          </p:nvPr>
        </p:nvSpPr>
        <p:spPr/>
        <p:txBody>
          <a:bodyPr/>
          <a:lstStyle/>
          <a:p>
            <a:r>
              <a:rPr lang="en-US" sz="2400" dirty="0"/>
              <a:t>New scholarship program for allied health professionals </a:t>
            </a:r>
          </a:p>
          <a:p>
            <a:pPr lvl="1"/>
            <a:r>
              <a:rPr lang="en-US" sz="2000" dirty="0"/>
              <a:t>Laboratory technologists, Laboratory technicians, respiratory therapists, radiology technicians and surgical technicians</a:t>
            </a:r>
          </a:p>
          <a:p>
            <a:pPr lvl="1"/>
            <a:r>
              <a:rPr lang="en-US" sz="2000" dirty="0"/>
              <a:t>$800,000, with $24,000 going to Minnesota State for implementation and $776,000 going to $2,500 scholarships.</a:t>
            </a:r>
          </a:p>
          <a:p>
            <a:r>
              <a:rPr lang="en-US" sz="2400" dirty="0"/>
              <a:t>Long term care funding</a:t>
            </a:r>
          </a:p>
          <a:p>
            <a:r>
              <a:rPr lang="en-US" sz="2400" dirty="0"/>
              <a:t>Ambulance and non-emergency medical transportation – fuel adjustment allocation</a:t>
            </a:r>
          </a:p>
          <a:p>
            <a:r>
              <a:rPr lang="en-US" sz="2400" dirty="0"/>
              <a:t>$3.5 million for paying for sexual assault medical exams by the state, rather than from the counties</a:t>
            </a:r>
          </a:p>
          <a:p>
            <a:pPr lvl="1"/>
            <a:endParaRPr lang="en-US" dirty="0"/>
          </a:p>
        </p:txBody>
      </p:sp>
    </p:spTree>
    <p:extLst>
      <p:ext uri="{BB962C8B-B14F-4D97-AF65-F5344CB8AC3E}">
        <p14:creationId xmlns:p14="http://schemas.microsoft.com/office/powerpoint/2010/main" val="2256836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BC441-FA3E-4208-AC47-D5FCBD6830E0}"/>
              </a:ext>
            </a:extLst>
          </p:cNvPr>
          <p:cNvSpPr>
            <a:spLocks noGrp="1"/>
          </p:cNvSpPr>
          <p:nvPr>
            <p:ph type="title"/>
          </p:nvPr>
        </p:nvSpPr>
        <p:spPr/>
        <p:txBody>
          <a:bodyPr/>
          <a:lstStyle/>
          <a:p>
            <a:r>
              <a:rPr lang="en-US" dirty="0"/>
              <a:t>Workforce Shortage</a:t>
            </a:r>
          </a:p>
        </p:txBody>
      </p:sp>
      <p:sp>
        <p:nvSpPr>
          <p:cNvPr id="3" name="Text Placeholder 2">
            <a:extLst>
              <a:ext uri="{FF2B5EF4-FFF2-40B4-BE49-F238E27FC236}">
                <a16:creationId xmlns:a16="http://schemas.microsoft.com/office/drawing/2014/main" id="{A872A6CD-A684-4563-A591-39566239415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885048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F4A7E-E988-428C-8A34-9E79BD325A7C}"/>
              </a:ext>
            </a:extLst>
          </p:cNvPr>
          <p:cNvSpPr>
            <a:spLocks noGrp="1"/>
          </p:cNvSpPr>
          <p:nvPr>
            <p:ph type="title"/>
          </p:nvPr>
        </p:nvSpPr>
        <p:spPr/>
        <p:txBody>
          <a:bodyPr/>
          <a:lstStyle/>
          <a:p>
            <a:r>
              <a:rPr lang="en-US" dirty="0"/>
              <a:t>Looking to 2023 session and beyond…</a:t>
            </a:r>
          </a:p>
        </p:txBody>
      </p:sp>
      <p:sp>
        <p:nvSpPr>
          <p:cNvPr id="3" name="Content Placeholder 2">
            <a:extLst>
              <a:ext uri="{FF2B5EF4-FFF2-40B4-BE49-F238E27FC236}">
                <a16:creationId xmlns:a16="http://schemas.microsoft.com/office/drawing/2014/main" id="{69AC3F71-8FD8-4318-9F7E-F2AA890407A6}"/>
              </a:ext>
            </a:extLst>
          </p:cNvPr>
          <p:cNvSpPr>
            <a:spLocks noGrp="1"/>
          </p:cNvSpPr>
          <p:nvPr>
            <p:ph idx="1"/>
          </p:nvPr>
        </p:nvSpPr>
        <p:spPr/>
        <p:txBody>
          <a:bodyPr/>
          <a:lstStyle/>
          <a:p>
            <a:r>
              <a:rPr lang="en-US" sz="2400" dirty="0"/>
              <a:t>Expand Psychiatric Residential Treatment Facilities – funding to maintain and expand capacity</a:t>
            </a:r>
          </a:p>
          <a:p>
            <a:r>
              <a:rPr lang="en-US" sz="2400" dirty="0"/>
              <a:t>Expand behavioral health care workforce</a:t>
            </a:r>
          </a:p>
          <a:p>
            <a:pPr lvl="1"/>
            <a:r>
              <a:rPr lang="en-US" dirty="0"/>
              <a:t>Educational opportunities, wages and waive/reduce clinical supervision requirements.</a:t>
            </a:r>
          </a:p>
          <a:p>
            <a:r>
              <a:rPr lang="en-US" sz="2400" dirty="0"/>
              <a:t>Increase reimbursement rates for Medicaid providers </a:t>
            </a:r>
          </a:p>
          <a:p>
            <a:r>
              <a:rPr lang="en-US" sz="2400" dirty="0"/>
              <a:t>Improve county-based processes and standardizations</a:t>
            </a:r>
          </a:p>
          <a:p>
            <a:r>
              <a:rPr lang="en-US" sz="2400" dirty="0"/>
              <a:t>Improve the provider licensing and credentialling process</a:t>
            </a:r>
          </a:p>
          <a:p>
            <a:endParaRPr lang="en-US" dirty="0"/>
          </a:p>
        </p:txBody>
      </p:sp>
    </p:spTree>
    <p:extLst>
      <p:ext uri="{BB962C8B-B14F-4D97-AF65-F5344CB8AC3E}">
        <p14:creationId xmlns:p14="http://schemas.microsoft.com/office/powerpoint/2010/main" val="36273600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F80D6-0964-44E5-A233-5953B8798344}"/>
              </a:ext>
            </a:extLst>
          </p:cNvPr>
          <p:cNvSpPr>
            <a:spLocks noGrp="1"/>
          </p:cNvSpPr>
          <p:nvPr>
            <p:ph type="title"/>
          </p:nvPr>
        </p:nvSpPr>
        <p:spPr/>
        <p:txBody>
          <a:bodyPr/>
          <a:lstStyle/>
          <a:p>
            <a:r>
              <a:rPr lang="en-US" dirty="0"/>
              <a:t>Recently Enacted Federal Laws</a:t>
            </a:r>
          </a:p>
        </p:txBody>
      </p:sp>
      <p:sp>
        <p:nvSpPr>
          <p:cNvPr id="3" name="Content Placeholder 2">
            <a:extLst>
              <a:ext uri="{FF2B5EF4-FFF2-40B4-BE49-F238E27FC236}">
                <a16:creationId xmlns:a16="http://schemas.microsoft.com/office/drawing/2014/main" id="{75B7171F-31E5-4D87-BF2C-DE9ED0762F4D}"/>
              </a:ext>
            </a:extLst>
          </p:cNvPr>
          <p:cNvSpPr>
            <a:spLocks noGrp="1"/>
          </p:cNvSpPr>
          <p:nvPr>
            <p:ph idx="1"/>
          </p:nvPr>
        </p:nvSpPr>
        <p:spPr/>
        <p:txBody>
          <a:bodyPr/>
          <a:lstStyle/>
          <a:p>
            <a:r>
              <a:rPr lang="en-US" dirty="0"/>
              <a:t>Dr. Lorna Breen Act – March 2022</a:t>
            </a:r>
          </a:p>
          <a:p>
            <a:pPr lvl="1"/>
            <a:r>
              <a:rPr lang="en-US" dirty="0"/>
              <a:t>$135 million in funding to reduce and prevent suicide, burnout, and mental and behavioral health conditions among health care professionals. </a:t>
            </a:r>
          </a:p>
          <a:p>
            <a:r>
              <a:rPr lang="en-US" dirty="0"/>
              <a:t>Bipartisan Safer Communities Act – June 2022</a:t>
            </a:r>
          </a:p>
          <a:p>
            <a:pPr lvl="1"/>
            <a:r>
              <a:rPr lang="en-US" dirty="0"/>
              <a:t>$13 billion in funding for public safety and mental health programs</a:t>
            </a:r>
          </a:p>
          <a:p>
            <a:r>
              <a:rPr lang="en-US" dirty="0"/>
              <a:t>Inflation Reduction Act – August 2022</a:t>
            </a:r>
          </a:p>
          <a:p>
            <a:pPr lvl="1"/>
            <a:r>
              <a:rPr lang="en-US" dirty="0"/>
              <a:t>Allows Medicare to negotiate drug prices</a:t>
            </a:r>
          </a:p>
          <a:p>
            <a:pPr lvl="1"/>
            <a:r>
              <a:rPr lang="en-US" dirty="0"/>
              <a:t>Extends ACA premium tax credits for three more years </a:t>
            </a:r>
          </a:p>
        </p:txBody>
      </p:sp>
    </p:spTree>
    <p:extLst>
      <p:ext uri="{BB962C8B-B14F-4D97-AF65-F5344CB8AC3E}">
        <p14:creationId xmlns:p14="http://schemas.microsoft.com/office/powerpoint/2010/main" val="1459608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30731-EB03-4E0D-8716-BB3C651B965F}"/>
              </a:ext>
            </a:extLst>
          </p:cNvPr>
          <p:cNvSpPr>
            <a:spLocks noGrp="1"/>
          </p:cNvSpPr>
          <p:nvPr>
            <p:ph type="title"/>
          </p:nvPr>
        </p:nvSpPr>
        <p:spPr/>
        <p:txBody>
          <a:bodyPr/>
          <a:lstStyle/>
          <a:p>
            <a:r>
              <a:rPr lang="en-US" dirty="0"/>
              <a:t>Lame Duck Priorities</a:t>
            </a:r>
          </a:p>
        </p:txBody>
      </p:sp>
      <p:sp>
        <p:nvSpPr>
          <p:cNvPr id="3" name="Content Placeholder 2">
            <a:extLst>
              <a:ext uri="{FF2B5EF4-FFF2-40B4-BE49-F238E27FC236}">
                <a16:creationId xmlns:a16="http://schemas.microsoft.com/office/drawing/2014/main" id="{5FF9FD89-8F7D-4A8D-A603-D2A60780D4C9}"/>
              </a:ext>
            </a:extLst>
          </p:cNvPr>
          <p:cNvSpPr>
            <a:spLocks noGrp="1"/>
          </p:cNvSpPr>
          <p:nvPr>
            <p:ph idx="1"/>
          </p:nvPr>
        </p:nvSpPr>
        <p:spPr/>
        <p:txBody>
          <a:bodyPr/>
          <a:lstStyle/>
          <a:p>
            <a:r>
              <a:rPr lang="en-US" dirty="0"/>
              <a:t>“Lame duck session” = the period of congressional activity after the November election before the new Congress starts in January</a:t>
            </a:r>
          </a:p>
          <a:p>
            <a:r>
              <a:rPr lang="en-US" dirty="0"/>
              <a:t>Passing a final FY 2023 budget</a:t>
            </a:r>
          </a:p>
          <a:p>
            <a:pPr lvl="1"/>
            <a:r>
              <a:rPr lang="en-US" dirty="0"/>
              <a:t>Short-term continuing resolution extends funding levels through Dec. 16</a:t>
            </a:r>
          </a:p>
          <a:p>
            <a:r>
              <a:rPr lang="en-US" dirty="0"/>
              <a:t>Preventing additional Medicare payment cuts on top of -2% Medicare sequester</a:t>
            </a:r>
          </a:p>
          <a:p>
            <a:pPr lvl="1"/>
            <a:r>
              <a:rPr lang="en-US" dirty="0"/>
              <a:t>-4% PAYGO</a:t>
            </a:r>
          </a:p>
          <a:p>
            <a:pPr lvl="1"/>
            <a:r>
              <a:rPr lang="en-US" dirty="0"/>
              <a:t>-4% Medicare Physician Fee Schedule</a:t>
            </a:r>
          </a:p>
          <a:p>
            <a:pPr lvl="1"/>
            <a:endParaRPr lang="en-US" dirty="0"/>
          </a:p>
          <a:p>
            <a:pPr lvl="1"/>
            <a:endParaRPr lang="en-US" dirty="0"/>
          </a:p>
          <a:p>
            <a:endParaRPr lang="en-US" dirty="0"/>
          </a:p>
        </p:txBody>
      </p:sp>
    </p:spTree>
    <p:extLst>
      <p:ext uri="{BB962C8B-B14F-4D97-AF65-F5344CB8AC3E}">
        <p14:creationId xmlns:p14="http://schemas.microsoft.com/office/powerpoint/2010/main" val="15388168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3A79E-A6CB-40A9-AFC5-BA89D41D4794}"/>
              </a:ext>
            </a:extLst>
          </p:cNvPr>
          <p:cNvSpPr>
            <a:spLocks noGrp="1"/>
          </p:cNvSpPr>
          <p:nvPr>
            <p:ph type="title"/>
          </p:nvPr>
        </p:nvSpPr>
        <p:spPr/>
        <p:txBody>
          <a:bodyPr/>
          <a:lstStyle/>
          <a:p>
            <a:r>
              <a:rPr lang="en-US" dirty="0"/>
              <a:t>Looking to 2023 and beyond…</a:t>
            </a:r>
          </a:p>
        </p:txBody>
      </p:sp>
      <p:sp>
        <p:nvSpPr>
          <p:cNvPr id="3" name="Content Placeholder 2">
            <a:extLst>
              <a:ext uri="{FF2B5EF4-FFF2-40B4-BE49-F238E27FC236}">
                <a16:creationId xmlns:a16="http://schemas.microsoft.com/office/drawing/2014/main" id="{1DA2A86F-E548-470B-A213-95FBB9B0DF79}"/>
              </a:ext>
            </a:extLst>
          </p:cNvPr>
          <p:cNvSpPr>
            <a:spLocks noGrp="1"/>
          </p:cNvSpPr>
          <p:nvPr>
            <p:ph idx="1"/>
          </p:nvPr>
        </p:nvSpPr>
        <p:spPr/>
        <p:txBody>
          <a:bodyPr/>
          <a:lstStyle/>
          <a:p>
            <a:r>
              <a:rPr lang="en-US" dirty="0"/>
              <a:t>Workforce development and education</a:t>
            </a:r>
          </a:p>
          <a:p>
            <a:r>
              <a:rPr lang="en-US" dirty="0"/>
              <a:t>Immigration visa reforms for international health care workers</a:t>
            </a:r>
          </a:p>
          <a:p>
            <a:r>
              <a:rPr lang="en-US" dirty="0"/>
              <a:t>Mental health payment parity </a:t>
            </a:r>
          </a:p>
          <a:p>
            <a:r>
              <a:rPr lang="en-US" dirty="0"/>
              <a:t>Preserving the 340B program – 2022 is the 30</a:t>
            </a:r>
            <a:r>
              <a:rPr lang="en-US" baseline="30000" dirty="0"/>
              <a:t>th</a:t>
            </a:r>
            <a:r>
              <a:rPr lang="en-US" dirty="0"/>
              <a:t> Anniversary</a:t>
            </a:r>
          </a:p>
          <a:p>
            <a:r>
              <a:rPr lang="en-US" dirty="0"/>
              <a:t>Make telehealth flexibilities permanent</a:t>
            </a:r>
          </a:p>
          <a:p>
            <a:pPr lvl="1"/>
            <a:r>
              <a:rPr lang="en-US" sz="2400" b="0" i="0" u="none" strike="noStrike" dirty="0">
                <a:effectLst/>
                <a:latin typeface="Arial" panose="020B0604020202020204" pitchFamily="34" charset="0"/>
              </a:rPr>
              <a:t>Congress passed legislation to extend Medicare coverage of telehealth services for 151 days after the end of the public health emergency, which is currently through Jan. 11, 2023</a:t>
            </a:r>
            <a:endParaRPr lang="en-US" dirty="0"/>
          </a:p>
        </p:txBody>
      </p:sp>
    </p:spTree>
    <p:extLst>
      <p:ext uri="{BB962C8B-B14F-4D97-AF65-F5344CB8AC3E}">
        <p14:creationId xmlns:p14="http://schemas.microsoft.com/office/powerpoint/2010/main" val="40213073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D8990-5A61-48D4-A39B-F6FFCC9C19BC}"/>
              </a:ext>
            </a:extLst>
          </p:cNvPr>
          <p:cNvSpPr>
            <a:spLocks noGrp="1"/>
          </p:cNvSpPr>
          <p:nvPr>
            <p:ph type="title"/>
          </p:nvPr>
        </p:nvSpPr>
        <p:spPr/>
        <p:txBody>
          <a:bodyPr/>
          <a:lstStyle/>
          <a:p>
            <a:r>
              <a:rPr lang="en-US" dirty="0"/>
              <a:t>Medicare Inpatient Final Rule FY2023</a:t>
            </a:r>
          </a:p>
        </p:txBody>
      </p:sp>
      <p:sp>
        <p:nvSpPr>
          <p:cNvPr id="3" name="Content Placeholder 2">
            <a:extLst>
              <a:ext uri="{FF2B5EF4-FFF2-40B4-BE49-F238E27FC236}">
                <a16:creationId xmlns:a16="http://schemas.microsoft.com/office/drawing/2014/main" id="{3A06B47F-39C0-405D-BB91-C6E38696C014}"/>
              </a:ext>
            </a:extLst>
          </p:cNvPr>
          <p:cNvSpPr>
            <a:spLocks noGrp="1"/>
          </p:cNvSpPr>
          <p:nvPr>
            <p:ph idx="1"/>
          </p:nvPr>
        </p:nvSpPr>
        <p:spPr/>
        <p:txBody>
          <a:bodyPr/>
          <a:lstStyle/>
          <a:p>
            <a:r>
              <a:rPr lang="en-US" sz="2400" dirty="0"/>
              <a:t>Update inpatient PPS payment rates by 4.3% in FY 2023, which is 1.1% higher than proposed</a:t>
            </a:r>
          </a:p>
          <a:p>
            <a:r>
              <a:rPr lang="en-US" sz="2400" dirty="0"/>
              <a:t>Offset rates by 1.7% for outlier payments</a:t>
            </a:r>
          </a:p>
          <a:p>
            <a:r>
              <a:rPr lang="en-US" sz="2400" dirty="0"/>
              <a:t>Use FY 2018 and 2019 Worksheet S-10 data to determine the distribution of FY 2023 disproportionate share hospital (DSH) uncompensated care payments. CMS also adopted the use of a three-year average of S-10 data for FY 2024 and beyond</a:t>
            </a:r>
          </a:p>
          <a:p>
            <a:r>
              <a:rPr lang="en-US" sz="2400" dirty="0"/>
              <a:t>Distribute $10.4 billion in DSH payments</a:t>
            </a:r>
          </a:p>
          <a:p>
            <a:r>
              <a:rPr lang="en-US" sz="2400" dirty="0"/>
              <a:t>Permanently apply a 5% cap on any decrease in a hospital’s area wage index</a:t>
            </a:r>
          </a:p>
        </p:txBody>
      </p:sp>
    </p:spTree>
    <p:extLst>
      <p:ext uri="{BB962C8B-B14F-4D97-AF65-F5344CB8AC3E}">
        <p14:creationId xmlns:p14="http://schemas.microsoft.com/office/powerpoint/2010/main" val="14211869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E503E-8E82-4BBD-A554-A20B88EB4B72}"/>
              </a:ext>
            </a:extLst>
          </p:cNvPr>
          <p:cNvSpPr>
            <a:spLocks noGrp="1"/>
          </p:cNvSpPr>
          <p:nvPr>
            <p:ph type="title"/>
          </p:nvPr>
        </p:nvSpPr>
        <p:spPr/>
        <p:txBody>
          <a:bodyPr/>
          <a:lstStyle/>
          <a:p>
            <a:r>
              <a:rPr lang="en-US" dirty="0"/>
              <a:t>Outpatient and Physician Fee Schedule</a:t>
            </a:r>
          </a:p>
        </p:txBody>
      </p:sp>
      <p:sp>
        <p:nvSpPr>
          <p:cNvPr id="3" name="Content Placeholder 2">
            <a:extLst>
              <a:ext uri="{FF2B5EF4-FFF2-40B4-BE49-F238E27FC236}">
                <a16:creationId xmlns:a16="http://schemas.microsoft.com/office/drawing/2014/main" id="{16178195-92E1-4BD9-9DFE-DC44EE21906E}"/>
              </a:ext>
            </a:extLst>
          </p:cNvPr>
          <p:cNvSpPr>
            <a:spLocks noGrp="1"/>
          </p:cNvSpPr>
          <p:nvPr>
            <p:ph idx="1"/>
          </p:nvPr>
        </p:nvSpPr>
        <p:spPr/>
        <p:txBody>
          <a:bodyPr/>
          <a:lstStyle/>
          <a:p>
            <a:r>
              <a:rPr lang="en-US" dirty="0"/>
              <a:t>4.1% increased reduced by 0.3% productivity adjustment to 3.8%</a:t>
            </a:r>
          </a:p>
          <a:p>
            <a:r>
              <a:rPr lang="en-US" dirty="0"/>
              <a:t>Rural Emergency Hospital: New Medicare provider type</a:t>
            </a:r>
          </a:p>
          <a:p>
            <a:r>
              <a:rPr lang="en-US" dirty="0"/>
              <a:t>340B hospitals to have payments restored to ASP minus 6% for 2023</a:t>
            </a:r>
          </a:p>
          <a:p>
            <a:pPr lvl="1"/>
            <a:r>
              <a:rPr lang="en-US" dirty="0"/>
              <a:t>in lieu of ASP minus 22.5% for the years 2019 – 2022.</a:t>
            </a:r>
          </a:p>
          <a:p>
            <a:r>
              <a:rPr lang="en-US" dirty="0"/>
              <a:t>Payments for non-opioid products</a:t>
            </a:r>
          </a:p>
          <a:p>
            <a:r>
              <a:rPr lang="en-US" dirty="0"/>
              <a:t>Behavioral health services furnished remotely to beneficiary homes coverage</a:t>
            </a:r>
          </a:p>
        </p:txBody>
      </p:sp>
    </p:spTree>
    <p:extLst>
      <p:ext uri="{BB962C8B-B14F-4D97-AF65-F5344CB8AC3E}">
        <p14:creationId xmlns:p14="http://schemas.microsoft.com/office/powerpoint/2010/main" val="38374006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3A122-CB33-4271-AFD2-52AFA67A3314}"/>
              </a:ext>
            </a:extLst>
          </p:cNvPr>
          <p:cNvSpPr>
            <a:spLocks noGrp="1"/>
          </p:cNvSpPr>
          <p:nvPr>
            <p:ph type="title"/>
          </p:nvPr>
        </p:nvSpPr>
        <p:spPr/>
        <p:txBody>
          <a:bodyPr/>
          <a:lstStyle/>
          <a:p>
            <a:r>
              <a:rPr lang="en-US" dirty="0"/>
              <a:t>Medicare Rural Emergency Hospital (REH) provider type</a:t>
            </a:r>
          </a:p>
        </p:txBody>
      </p:sp>
      <p:sp>
        <p:nvSpPr>
          <p:cNvPr id="3" name="Content Placeholder 2">
            <a:extLst>
              <a:ext uri="{FF2B5EF4-FFF2-40B4-BE49-F238E27FC236}">
                <a16:creationId xmlns:a16="http://schemas.microsoft.com/office/drawing/2014/main" id="{751EB7C8-0C29-4E80-9A00-154E3026C4DC}"/>
              </a:ext>
            </a:extLst>
          </p:cNvPr>
          <p:cNvSpPr>
            <a:spLocks noGrp="1"/>
          </p:cNvSpPr>
          <p:nvPr>
            <p:ph idx="1"/>
          </p:nvPr>
        </p:nvSpPr>
        <p:spPr/>
        <p:txBody>
          <a:bodyPr/>
          <a:lstStyle/>
          <a:p>
            <a:r>
              <a:rPr lang="en-US" sz="2400" dirty="0"/>
              <a:t>A critical access hospital or small rural hospital with no more than 50 beds can convert to a REH and begin providing services starting January 1, 2023</a:t>
            </a:r>
          </a:p>
          <a:p>
            <a:r>
              <a:rPr lang="en-US" sz="2400" dirty="0"/>
              <a:t>In the 2023 proposed rule, CMS proposed a monthly facility payment of $268,294 for CY 2023 – approximately $3.2M annually for each facility </a:t>
            </a:r>
          </a:p>
          <a:p>
            <a:r>
              <a:rPr lang="en-US" sz="2400" dirty="0"/>
              <a:t>CMS also proposes to broadly consider all covered outpatient department services as “REH services” and would pay at the applicable OPPS payment rate plus 5%</a:t>
            </a:r>
          </a:p>
          <a:p>
            <a:r>
              <a:rPr lang="en-US" sz="2400" dirty="0"/>
              <a:t>National TA center Rural Health Redesign Center is available to help do financial modeling </a:t>
            </a:r>
          </a:p>
        </p:txBody>
      </p:sp>
    </p:spTree>
    <p:extLst>
      <p:ext uri="{BB962C8B-B14F-4D97-AF65-F5344CB8AC3E}">
        <p14:creationId xmlns:p14="http://schemas.microsoft.com/office/powerpoint/2010/main" val="16773080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9D38D-90B0-4E89-90F8-C336428B884B}"/>
              </a:ext>
            </a:extLst>
          </p:cNvPr>
          <p:cNvSpPr>
            <a:spLocks noGrp="1"/>
          </p:cNvSpPr>
          <p:nvPr>
            <p:ph type="title"/>
          </p:nvPr>
        </p:nvSpPr>
        <p:spPr/>
        <p:txBody>
          <a:bodyPr/>
          <a:lstStyle/>
          <a:p>
            <a:r>
              <a:rPr lang="en-US" dirty="0"/>
              <a:t>Profile of Minnesota REH potential hospitals</a:t>
            </a:r>
          </a:p>
        </p:txBody>
      </p:sp>
      <p:sp>
        <p:nvSpPr>
          <p:cNvPr id="3" name="Content Placeholder 2">
            <a:extLst>
              <a:ext uri="{FF2B5EF4-FFF2-40B4-BE49-F238E27FC236}">
                <a16:creationId xmlns:a16="http://schemas.microsoft.com/office/drawing/2014/main" id="{ED7FE2C9-9AB2-4899-9D39-FA57E988FFAB}"/>
              </a:ext>
            </a:extLst>
          </p:cNvPr>
          <p:cNvSpPr>
            <a:spLocks noGrp="1"/>
          </p:cNvSpPr>
          <p:nvPr>
            <p:ph idx="1"/>
          </p:nvPr>
        </p:nvSpPr>
        <p:spPr>
          <a:xfrm>
            <a:off x="247135" y="1825625"/>
            <a:ext cx="8625016" cy="4351338"/>
          </a:xfrm>
        </p:spPr>
        <p:txBody>
          <a:bodyPr/>
          <a:lstStyle/>
          <a:p>
            <a:pPr marL="342900" marR="0" lvl="0" indent="-342900">
              <a:spcBef>
                <a:spcPts val="0"/>
              </a:spcBef>
              <a:spcAft>
                <a:spcPts val="0"/>
              </a:spcAft>
              <a:buFont typeface="Symbol" panose="05050102010706020507" pitchFamily="18" charset="2"/>
              <a:buChar char=""/>
            </a:pPr>
            <a:r>
              <a:rPr lang="en-US" dirty="0">
                <a:effectLst/>
                <a:latin typeface="Calibri" panose="020F0502020204030204" pitchFamily="34" charset="0"/>
                <a:ea typeface="Times New Roman" panose="02020603050405020304" pitchFamily="18" charset="0"/>
              </a:rPr>
              <a:t>16 hospitals show an avg daily census of less than 1.0.</a:t>
            </a:r>
            <a:endParaRPr lang="en-US"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dirty="0">
                <a:effectLst/>
                <a:latin typeface="Calibri" panose="020F0502020204030204" pitchFamily="34" charset="0"/>
                <a:ea typeface="Times New Roman" panose="02020603050405020304" pitchFamily="18" charset="0"/>
              </a:rPr>
              <a:t>20 hospitals shown an avg daily census between 1.0 and 2.0. </a:t>
            </a:r>
            <a:endParaRPr lang="en-US"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dirty="0">
                <a:effectLst/>
                <a:latin typeface="Calibri" panose="020F0502020204030204" pitchFamily="34" charset="0"/>
                <a:ea typeface="Times New Roman" panose="02020603050405020304" pitchFamily="18" charset="0"/>
              </a:rPr>
              <a:t>Swing Bed usage tends to help balance out the low IP census. Some use this more than others.</a:t>
            </a:r>
            <a:endParaRPr lang="en-US"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dirty="0">
                <a:effectLst/>
                <a:latin typeface="Calibri" panose="020F0502020204030204" pitchFamily="34" charset="0"/>
                <a:ea typeface="Times New Roman" panose="02020603050405020304" pitchFamily="18" charset="0"/>
              </a:rPr>
              <a:t>Outpatient mix of charges is generally over 80% for the low census group.</a:t>
            </a:r>
            <a:endParaRPr lang="en-US"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dirty="0">
                <a:effectLst/>
                <a:latin typeface="Calibri" panose="020F0502020204030204" pitchFamily="34" charset="0"/>
                <a:ea typeface="Times New Roman" panose="02020603050405020304" pitchFamily="18" charset="0"/>
              </a:rPr>
              <a:t>Medicare/Medicaid mix is also generally over 70% for the low census group.</a:t>
            </a:r>
            <a:endParaRPr lang="en-US"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6637361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B42D9-E8B5-492B-A1F6-B081A018A554}"/>
              </a:ext>
            </a:extLst>
          </p:cNvPr>
          <p:cNvSpPr>
            <a:spLocks noGrp="1"/>
          </p:cNvSpPr>
          <p:nvPr>
            <p:ph type="title"/>
          </p:nvPr>
        </p:nvSpPr>
        <p:spPr/>
        <p:txBody>
          <a:bodyPr/>
          <a:lstStyle/>
          <a:p>
            <a:r>
              <a:rPr lang="en-US" dirty="0"/>
              <a:t>MHA Federal Priorities</a:t>
            </a:r>
          </a:p>
        </p:txBody>
      </p:sp>
      <p:sp>
        <p:nvSpPr>
          <p:cNvPr id="3" name="Content Placeholder 2">
            <a:extLst>
              <a:ext uri="{FF2B5EF4-FFF2-40B4-BE49-F238E27FC236}">
                <a16:creationId xmlns:a16="http://schemas.microsoft.com/office/drawing/2014/main" id="{57B95E32-C7CE-4CF7-BA3F-E880263FC530}"/>
              </a:ext>
            </a:extLst>
          </p:cNvPr>
          <p:cNvSpPr>
            <a:spLocks noGrp="1"/>
          </p:cNvSpPr>
          <p:nvPr>
            <p:ph idx="1"/>
          </p:nvPr>
        </p:nvSpPr>
        <p:spPr>
          <a:xfrm>
            <a:off x="395416" y="1825625"/>
            <a:ext cx="8119934" cy="4351338"/>
          </a:xfrm>
        </p:spPr>
        <p:txBody>
          <a:bodyPr/>
          <a:lstStyle/>
          <a:p>
            <a:pPr marL="0" indent="0">
              <a:buNone/>
            </a:pPr>
            <a:r>
              <a:rPr lang="en-US" sz="2200" b="1" dirty="0">
                <a:effectLst/>
                <a:latin typeface="Calibri" panose="020F0502020204030204" pitchFamily="34" charset="0"/>
                <a:ea typeface="Calibri" panose="020F0502020204030204" pitchFamily="34" charset="0"/>
              </a:rPr>
              <a:t>CMS offers guidelines on MDH and LVH designation requirements.  </a:t>
            </a:r>
            <a:br>
              <a:rPr lang="en-US" sz="2200" dirty="0">
                <a:effectLst/>
                <a:latin typeface="Calibri" panose="020F0502020204030204" pitchFamily="34" charset="0"/>
                <a:ea typeface="Calibri" panose="020F0502020204030204" pitchFamily="34" charset="0"/>
              </a:rPr>
            </a:br>
            <a:r>
              <a:rPr lang="en-US" sz="2200" dirty="0">
                <a:effectLst/>
                <a:latin typeface="Calibri" panose="020F0502020204030204" pitchFamily="34" charset="0"/>
                <a:ea typeface="Calibri" panose="020F0502020204030204" pitchFamily="34" charset="0"/>
              </a:rPr>
              <a:t>On Thursday, the Centers for Medicare and Medicaid Services (CMS) released </a:t>
            </a:r>
            <a:r>
              <a:rPr lang="en-US" sz="2200" b="1" u="sng" dirty="0">
                <a:solidFill>
                  <a:srgbClr val="0563C1"/>
                </a:solidFill>
                <a:effectLst/>
                <a:latin typeface="Calibri" panose="020F0502020204030204" pitchFamily="34" charset="0"/>
                <a:ea typeface="Calibri" panose="020F0502020204030204" pitchFamily="34" charset="0"/>
                <a:hlinkClick r:id="rId2"/>
              </a:rPr>
              <a:t>guidelines</a:t>
            </a:r>
            <a:r>
              <a:rPr lang="en-US" sz="2200" u="sng" dirty="0">
                <a:solidFill>
                  <a:srgbClr val="0563C1"/>
                </a:solidFill>
                <a:effectLst/>
                <a:latin typeface="Calibri" panose="020F0502020204030204" pitchFamily="34" charset="0"/>
                <a:ea typeface="Calibri" panose="020F0502020204030204" pitchFamily="34" charset="0"/>
                <a:hlinkClick r:id="rId2"/>
              </a:rPr>
              <a:t> </a:t>
            </a:r>
            <a:r>
              <a:rPr lang="en-US" sz="2200" dirty="0">
                <a:effectLst/>
                <a:latin typeface="Calibri" panose="020F0502020204030204" pitchFamily="34" charset="0"/>
                <a:ea typeface="Calibri" panose="020F0502020204030204" pitchFamily="34" charset="0"/>
              </a:rPr>
              <a:t>for facilities to follow to continue receiving Medicare Dependent Hospital (MDH) and Low Volume Hospital (LVH) payments through December 16, 2022. The designations were extended as part of a short-term continuing resolution (CR) which is set to expire December 16, 2022. Of note, a hospital may keep their LVH designation as long as they continue to meet both discharge criterion and the mileage criterion.  </a:t>
            </a:r>
            <a:r>
              <a:rPr lang="en-US" sz="2200" b="1" dirty="0">
                <a:effectLst/>
                <a:latin typeface="Calibri" panose="020F0502020204030204" pitchFamily="34" charset="0"/>
                <a:ea typeface="Calibri" panose="020F0502020204030204" pitchFamily="34" charset="0"/>
              </a:rPr>
              <a:t>To keep their LVH designation hospitals must send written verification of meeting these standards by November 16, 2022.</a:t>
            </a:r>
            <a:r>
              <a:rPr lang="en-US" sz="2200" dirty="0">
                <a:effectLst/>
                <a:latin typeface="Calibri" panose="020F0502020204030204" pitchFamily="34" charset="0"/>
                <a:ea typeface="Calibri" panose="020F0502020204030204" pitchFamily="34" charset="0"/>
              </a:rPr>
              <a:t> For providers classified as an MDH, they will continue to hold their designation unless they chose to reclassify.</a:t>
            </a:r>
          </a:p>
          <a:p>
            <a:endParaRPr lang="en-US" sz="2200" dirty="0"/>
          </a:p>
        </p:txBody>
      </p:sp>
    </p:spTree>
    <p:extLst>
      <p:ext uri="{BB962C8B-B14F-4D97-AF65-F5344CB8AC3E}">
        <p14:creationId xmlns:p14="http://schemas.microsoft.com/office/powerpoint/2010/main" val="283880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9B49E-ABD7-4841-9D96-E34995E73C4E}"/>
              </a:ext>
            </a:extLst>
          </p:cNvPr>
          <p:cNvSpPr>
            <a:spLocks noGrp="1"/>
          </p:cNvSpPr>
          <p:nvPr>
            <p:ph type="title"/>
          </p:nvPr>
        </p:nvSpPr>
        <p:spPr/>
        <p:txBody>
          <a:bodyPr/>
          <a:lstStyle/>
          <a:p>
            <a:r>
              <a:rPr lang="en-US" dirty="0" err="1"/>
              <a:t>MedPac</a:t>
            </a:r>
            <a:r>
              <a:rPr lang="en-US" dirty="0"/>
              <a:t> topics</a:t>
            </a:r>
          </a:p>
        </p:txBody>
      </p:sp>
      <p:sp>
        <p:nvSpPr>
          <p:cNvPr id="3" name="Content Placeholder 2">
            <a:extLst>
              <a:ext uri="{FF2B5EF4-FFF2-40B4-BE49-F238E27FC236}">
                <a16:creationId xmlns:a16="http://schemas.microsoft.com/office/drawing/2014/main" id="{3B46021E-D579-4941-91F4-9FA4564C9E55}"/>
              </a:ext>
            </a:extLst>
          </p:cNvPr>
          <p:cNvSpPr>
            <a:spLocks noGrp="1"/>
          </p:cNvSpPr>
          <p:nvPr>
            <p:ph idx="1"/>
          </p:nvPr>
        </p:nvSpPr>
        <p:spPr/>
        <p:txBody>
          <a:bodyPr/>
          <a:lstStyle/>
          <a:p>
            <a:pPr marL="0" indent="0">
              <a:buNone/>
            </a:pPr>
            <a:r>
              <a:rPr lang="en-US" b="1" i="0" dirty="0">
                <a:solidFill>
                  <a:srgbClr val="202020"/>
                </a:solidFill>
                <a:effectLst/>
                <a:latin typeface="Lora" pitchFamily="2" charset="0"/>
              </a:rPr>
              <a:t>Nov 3-4 meeting; Sampling of agenda:</a:t>
            </a:r>
          </a:p>
          <a:p>
            <a:r>
              <a:rPr lang="en-US" b="1" i="0" dirty="0">
                <a:solidFill>
                  <a:srgbClr val="202020"/>
                </a:solidFill>
                <a:effectLst/>
                <a:latin typeface="Lora" pitchFamily="2" charset="0"/>
              </a:rPr>
              <a:t>Policy options for increasing Medicare payments to primary care clinicians</a:t>
            </a:r>
          </a:p>
          <a:p>
            <a:r>
              <a:rPr lang="en-US" b="1" i="0" dirty="0">
                <a:solidFill>
                  <a:srgbClr val="202020"/>
                </a:solidFill>
                <a:effectLst/>
                <a:latin typeface="Lora" pitchFamily="2" charset="0"/>
              </a:rPr>
              <a:t>Aligning fee-for-service payment rates across ambulatory settings</a:t>
            </a:r>
            <a:endParaRPr lang="en-US" b="1" dirty="0">
              <a:solidFill>
                <a:srgbClr val="202020"/>
              </a:solidFill>
              <a:latin typeface="Lora" pitchFamily="2" charset="0"/>
            </a:endParaRPr>
          </a:p>
          <a:p>
            <a:r>
              <a:rPr lang="en-US" b="1" i="0" dirty="0">
                <a:solidFill>
                  <a:srgbClr val="202020"/>
                </a:solidFill>
                <a:effectLst/>
                <a:latin typeface="Lora" pitchFamily="2" charset="0"/>
              </a:rPr>
              <a:t>Supporting Medicare safety-net hospitals</a:t>
            </a:r>
          </a:p>
          <a:p>
            <a:r>
              <a:rPr lang="en-US" b="1" i="0" dirty="0">
                <a:solidFill>
                  <a:srgbClr val="202020"/>
                </a:solidFill>
                <a:effectLst/>
                <a:latin typeface="Lora" pitchFamily="2" charset="0"/>
              </a:rPr>
              <a:t>Standardizing benefits in Medicare Advantage plans: Non-Medicare supplemental benefits</a:t>
            </a:r>
            <a:endParaRPr lang="en-US" dirty="0"/>
          </a:p>
        </p:txBody>
      </p:sp>
    </p:spTree>
    <p:extLst>
      <p:ext uri="{BB962C8B-B14F-4D97-AF65-F5344CB8AC3E}">
        <p14:creationId xmlns:p14="http://schemas.microsoft.com/office/powerpoint/2010/main" val="3483992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octor with a stethoscope around his neck&#10;&#10;Description automatically generated with medium confidence">
            <a:extLst>
              <a:ext uri="{FF2B5EF4-FFF2-40B4-BE49-F238E27FC236}">
                <a16:creationId xmlns:a16="http://schemas.microsoft.com/office/drawing/2014/main" id="{6C79B859-E5B1-45EE-825C-B883694128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753"/>
            <a:ext cx="9144000" cy="6884894"/>
          </a:xfrm>
          <a:prstGeom prst="rect">
            <a:avLst/>
          </a:prstGeom>
        </p:spPr>
      </p:pic>
    </p:spTree>
    <p:extLst>
      <p:ext uri="{BB962C8B-B14F-4D97-AF65-F5344CB8AC3E}">
        <p14:creationId xmlns:p14="http://schemas.microsoft.com/office/powerpoint/2010/main" val="36957841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2DFEA-CA76-45E8-BF4A-663BC67C984E}"/>
              </a:ext>
            </a:extLst>
          </p:cNvPr>
          <p:cNvSpPr>
            <a:spLocks noGrp="1"/>
          </p:cNvSpPr>
          <p:nvPr>
            <p:ph type="title"/>
          </p:nvPr>
        </p:nvSpPr>
        <p:spPr/>
        <p:txBody>
          <a:bodyPr/>
          <a:lstStyle/>
          <a:p>
            <a:pPr algn="ctr"/>
            <a:r>
              <a:rPr lang="en-US" dirty="0"/>
              <a:t>Thank you!</a:t>
            </a:r>
          </a:p>
        </p:txBody>
      </p:sp>
      <p:sp>
        <p:nvSpPr>
          <p:cNvPr id="3" name="Text Placeholder 2">
            <a:extLst>
              <a:ext uri="{FF2B5EF4-FFF2-40B4-BE49-F238E27FC236}">
                <a16:creationId xmlns:a16="http://schemas.microsoft.com/office/drawing/2014/main" id="{23CB438D-100B-4C65-8777-7E5D89C92086}"/>
              </a:ext>
            </a:extLst>
          </p:cNvPr>
          <p:cNvSpPr>
            <a:spLocks noGrp="1"/>
          </p:cNvSpPr>
          <p:nvPr>
            <p:ph type="body" idx="1"/>
          </p:nvPr>
        </p:nvSpPr>
        <p:spPr>
          <a:xfrm>
            <a:off x="623888" y="4858971"/>
            <a:ext cx="7886700" cy="1500187"/>
          </a:xfrm>
        </p:spPr>
        <p:txBody>
          <a:bodyPr>
            <a:normAutofit fontScale="85000" lnSpcReduction="20000"/>
          </a:bodyPr>
          <a:lstStyle/>
          <a:p>
            <a:r>
              <a:rPr lang="en-US" dirty="0"/>
              <a:t>Joe Schindler, vice president finance policy &amp; analytics, Minnesota Hospital Association</a:t>
            </a:r>
          </a:p>
          <a:p>
            <a:r>
              <a:rPr lang="en-US" dirty="0"/>
              <a:t>(651) 659-1415</a:t>
            </a:r>
          </a:p>
          <a:p>
            <a:r>
              <a:rPr lang="en-US" dirty="0"/>
              <a:t>jschindler@mnhospitals.org</a:t>
            </a:r>
          </a:p>
          <a:p>
            <a:endParaRPr lang="en-US" dirty="0"/>
          </a:p>
        </p:txBody>
      </p:sp>
    </p:spTree>
    <p:extLst>
      <p:ext uri="{BB962C8B-B14F-4D97-AF65-F5344CB8AC3E}">
        <p14:creationId xmlns:p14="http://schemas.microsoft.com/office/powerpoint/2010/main" val="4180221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776BB-106D-455E-991A-ADA3DF29BEF6}"/>
              </a:ext>
            </a:extLst>
          </p:cNvPr>
          <p:cNvSpPr>
            <a:spLocks noGrp="1"/>
          </p:cNvSpPr>
          <p:nvPr>
            <p:ph type="title"/>
          </p:nvPr>
        </p:nvSpPr>
        <p:spPr/>
        <p:txBody>
          <a:bodyPr>
            <a:normAutofit/>
          </a:bodyPr>
          <a:lstStyle/>
          <a:p>
            <a:r>
              <a:rPr lang="en-US" dirty="0"/>
              <a:t>Top Line Numbers</a:t>
            </a:r>
          </a:p>
        </p:txBody>
      </p:sp>
      <p:pic>
        <p:nvPicPr>
          <p:cNvPr id="7" name="Picture 6">
            <a:extLst>
              <a:ext uri="{FF2B5EF4-FFF2-40B4-BE49-F238E27FC236}">
                <a16:creationId xmlns:a16="http://schemas.microsoft.com/office/drawing/2014/main" id="{2B8DF97A-5660-4416-8CFD-408F76852D7D}"/>
              </a:ext>
            </a:extLst>
          </p:cNvPr>
          <p:cNvPicPr>
            <a:picLocks noChangeAspect="1"/>
          </p:cNvPicPr>
          <p:nvPr/>
        </p:nvPicPr>
        <p:blipFill rotWithShape="1">
          <a:blip r:embed="rId3"/>
          <a:srcRect t="14601"/>
          <a:stretch/>
        </p:blipFill>
        <p:spPr>
          <a:xfrm>
            <a:off x="35860" y="1863747"/>
            <a:ext cx="9054353" cy="4798329"/>
          </a:xfrm>
          <a:prstGeom prst="rect">
            <a:avLst/>
          </a:prstGeom>
        </p:spPr>
      </p:pic>
    </p:spTree>
    <p:extLst>
      <p:ext uri="{BB962C8B-B14F-4D97-AF65-F5344CB8AC3E}">
        <p14:creationId xmlns:p14="http://schemas.microsoft.com/office/powerpoint/2010/main" val="133117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776BB-106D-455E-991A-ADA3DF29BEF6}"/>
              </a:ext>
            </a:extLst>
          </p:cNvPr>
          <p:cNvSpPr>
            <a:spLocks noGrp="1"/>
          </p:cNvSpPr>
          <p:nvPr>
            <p:ph type="title"/>
          </p:nvPr>
        </p:nvSpPr>
        <p:spPr/>
        <p:txBody>
          <a:bodyPr>
            <a:normAutofit/>
          </a:bodyPr>
          <a:lstStyle/>
          <a:p>
            <a:r>
              <a:rPr lang="en-US" dirty="0"/>
              <a:t>Vacancies</a:t>
            </a:r>
          </a:p>
        </p:txBody>
      </p:sp>
      <p:pic>
        <p:nvPicPr>
          <p:cNvPr id="6" name="Picture 5" descr="Chart, line chart&#10;&#10;Description automatically generated">
            <a:extLst>
              <a:ext uri="{FF2B5EF4-FFF2-40B4-BE49-F238E27FC236}">
                <a16:creationId xmlns:a16="http://schemas.microsoft.com/office/drawing/2014/main" id="{19BA4C40-9652-43C5-B208-A2D1ED9863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61" y="1794418"/>
            <a:ext cx="6938859" cy="4977084"/>
          </a:xfrm>
          <a:prstGeom prst="rect">
            <a:avLst/>
          </a:prstGeom>
        </p:spPr>
      </p:pic>
      <p:pic>
        <p:nvPicPr>
          <p:cNvPr id="4" name="Picture 3">
            <a:extLst>
              <a:ext uri="{FF2B5EF4-FFF2-40B4-BE49-F238E27FC236}">
                <a16:creationId xmlns:a16="http://schemas.microsoft.com/office/drawing/2014/main" id="{FF7092E3-E0A8-4AC5-8816-8861CDACF72D}"/>
              </a:ext>
            </a:extLst>
          </p:cNvPr>
          <p:cNvPicPr>
            <a:picLocks noChangeAspect="1"/>
          </p:cNvPicPr>
          <p:nvPr/>
        </p:nvPicPr>
        <p:blipFill>
          <a:blip r:embed="rId4"/>
          <a:stretch>
            <a:fillRect/>
          </a:stretch>
        </p:blipFill>
        <p:spPr>
          <a:xfrm>
            <a:off x="5914112" y="3163329"/>
            <a:ext cx="3131327" cy="1724615"/>
          </a:xfrm>
          <a:prstGeom prst="rect">
            <a:avLst/>
          </a:prstGeom>
        </p:spPr>
      </p:pic>
    </p:spTree>
    <p:extLst>
      <p:ext uri="{BB962C8B-B14F-4D97-AF65-F5344CB8AC3E}">
        <p14:creationId xmlns:p14="http://schemas.microsoft.com/office/powerpoint/2010/main" val="241394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776BB-106D-455E-991A-ADA3DF29BEF6}"/>
              </a:ext>
            </a:extLst>
          </p:cNvPr>
          <p:cNvSpPr>
            <a:spLocks noGrp="1"/>
          </p:cNvSpPr>
          <p:nvPr>
            <p:ph type="title"/>
          </p:nvPr>
        </p:nvSpPr>
        <p:spPr/>
        <p:txBody>
          <a:bodyPr>
            <a:normAutofit/>
          </a:bodyPr>
          <a:lstStyle/>
          <a:p>
            <a:r>
              <a:rPr lang="en-US" dirty="0"/>
              <a:t>Staff Turnover</a:t>
            </a:r>
          </a:p>
        </p:txBody>
      </p:sp>
      <p:pic>
        <p:nvPicPr>
          <p:cNvPr id="5" name="Picture 4">
            <a:extLst>
              <a:ext uri="{FF2B5EF4-FFF2-40B4-BE49-F238E27FC236}">
                <a16:creationId xmlns:a16="http://schemas.microsoft.com/office/drawing/2014/main" id="{FF48FE05-17D9-430F-89E6-4846073BAECC}"/>
              </a:ext>
            </a:extLst>
          </p:cNvPr>
          <p:cNvPicPr>
            <a:picLocks noChangeAspect="1"/>
          </p:cNvPicPr>
          <p:nvPr/>
        </p:nvPicPr>
        <p:blipFill rotWithShape="1">
          <a:blip r:embed="rId3"/>
          <a:srcRect l="1141"/>
          <a:stretch/>
        </p:blipFill>
        <p:spPr>
          <a:xfrm>
            <a:off x="0" y="2244655"/>
            <a:ext cx="9144000" cy="3847228"/>
          </a:xfrm>
          <a:prstGeom prst="rect">
            <a:avLst/>
          </a:prstGeom>
        </p:spPr>
      </p:pic>
    </p:spTree>
    <p:extLst>
      <p:ext uri="{BB962C8B-B14F-4D97-AF65-F5344CB8AC3E}">
        <p14:creationId xmlns:p14="http://schemas.microsoft.com/office/powerpoint/2010/main" val="985046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776BB-106D-455E-991A-ADA3DF29BEF6}"/>
              </a:ext>
            </a:extLst>
          </p:cNvPr>
          <p:cNvSpPr>
            <a:spLocks noGrp="1"/>
          </p:cNvSpPr>
          <p:nvPr>
            <p:ph type="title"/>
          </p:nvPr>
        </p:nvSpPr>
        <p:spPr/>
        <p:txBody>
          <a:bodyPr>
            <a:normAutofit/>
          </a:bodyPr>
          <a:lstStyle/>
          <a:p>
            <a:r>
              <a:rPr lang="en-US" dirty="0"/>
              <a:t>Recruitment and Retention</a:t>
            </a:r>
          </a:p>
        </p:txBody>
      </p:sp>
      <p:pic>
        <p:nvPicPr>
          <p:cNvPr id="4" name="Picture 3">
            <a:extLst>
              <a:ext uri="{FF2B5EF4-FFF2-40B4-BE49-F238E27FC236}">
                <a16:creationId xmlns:a16="http://schemas.microsoft.com/office/drawing/2014/main" id="{014A059A-9A72-468D-BD8A-64F236DD3F18}"/>
              </a:ext>
            </a:extLst>
          </p:cNvPr>
          <p:cNvPicPr>
            <a:picLocks noChangeAspect="1"/>
          </p:cNvPicPr>
          <p:nvPr/>
        </p:nvPicPr>
        <p:blipFill>
          <a:blip r:embed="rId3"/>
          <a:stretch>
            <a:fillRect/>
          </a:stretch>
        </p:blipFill>
        <p:spPr>
          <a:xfrm>
            <a:off x="0" y="2280542"/>
            <a:ext cx="9144000" cy="3897836"/>
          </a:xfrm>
          <a:prstGeom prst="rect">
            <a:avLst/>
          </a:prstGeom>
        </p:spPr>
      </p:pic>
    </p:spTree>
    <p:extLst>
      <p:ext uri="{BB962C8B-B14F-4D97-AF65-F5344CB8AC3E}">
        <p14:creationId xmlns:p14="http://schemas.microsoft.com/office/powerpoint/2010/main" val="3896654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776BB-106D-455E-991A-ADA3DF29BEF6}"/>
              </a:ext>
            </a:extLst>
          </p:cNvPr>
          <p:cNvSpPr>
            <a:spLocks noGrp="1"/>
          </p:cNvSpPr>
          <p:nvPr>
            <p:ph type="title"/>
          </p:nvPr>
        </p:nvSpPr>
        <p:spPr/>
        <p:txBody>
          <a:bodyPr>
            <a:normAutofit/>
          </a:bodyPr>
          <a:lstStyle/>
          <a:p>
            <a:r>
              <a:rPr lang="en-US" dirty="0"/>
              <a:t>Transition to part time</a:t>
            </a:r>
          </a:p>
        </p:txBody>
      </p:sp>
      <p:pic>
        <p:nvPicPr>
          <p:cNvPr id="5" name="Picture 4">
            <a:extLst>
              <a:ext uri="{FF2B5EF4-FFF2-40B4-BE49-F238E27FC236}">
                <a16:creationId xmlns:a16="http://schemas.microsoft.com/office/drawing/2014/main" id="{6874505A-4F81-41EC-87E9-A63BBF449EC0}"/>
              </a:ext>
            </a:extLst>
          </p:cNvPr>
          <p:cNvPicPr>
            <a:picLocks noChangeAspect="1"/>
          </p:cNvPicPr>
          <p:nvPr/>
        </p:nvPicPr>
        <p:blipFill>
          <a:blip r:embed="rId3"/>
          <a:stretch>
            <a:fillRect/>
          </a:stretch>
        </p:blipFill>
        <p:spPr>
          <a:xfrm>
            <a:off x="0" y="1801902"/>
            <a:ext cx="7463481" cy="4955059"/>
          </a:xfrm>
          <a:prstGeom prst="rect">
            <a:avLst/>
          </a:prstGeom>
        </p:spPr>
      </p:pic>
      <p:pic>
        <p:nvPicPr>
          <p:cNvPr id="8" name="Picture 7">
            <a:extLst>
              <a:ext uri="{FF2B5EF4-FFF2-40B4-BE49-F238E27FC236}">
                <a16:creationId xmlns:a16="http://schemas.microsoft.com/office/drawing/2014/main" id="{E6D4A594-126F-4394-A851-DF304715CA9B}"/>
              </a:ext>
            </a:extLst>
          </p:cNvPr>
          <p:cNvPicPr>
            <a:picLocks noChangeAspect="1"/>
          </p:cNvPicPr>
          <p:nvPr/>
        </p:nvPicPr>
        <p:blipFill>
          <a:blip r:embed="rId4"/>
          <a:stretch>
            <a:fillRect/>
          </a:stretch>
        </p:blipFill>
        <p:spPr>
          <a:xfrm>
            <a:off x="7290619" y="3429000"/>
            <a:ext cx="1853381" cy="2671243"/>
          </a:xfrm>
          <a:prstGeom prst="rect">
            <a:avLst/>
          </a:prstGeom>
          <a:ln>
            <a:solidFill>
              <a:srgbClr val="0A5283"/>
            </a:solidFill>
          </a:ln>
        </p:spPr>
      </p:pic>
    </p:spTree>
    <p:extLst>
      <p:ext uri="{BB962C8B-B14F-4D97-AF65-F5344CB8AC3E}">
        <p14:creationId xmlns:p14="http://schemas.microsoft.com/office/powerpoint/2010/main" val="622173073"/>
      </p:ext>
    </p:extLst>
  </p:cSld>
  <p:clrMapOvr>
    <a:masterClrMapping/>
  </p:clrMapOvr>
</p:sld>
</file>

<file path=ppt/theme/theme1.xml><?xml version="1.0" encoding="utf-8"?>
<a:theme xmlns:a="http://schemas.openxmlformats.org/drawingml/2006/main" name="Office Theme">
  <a:themeElements>
    <a:clrScheme name="MHA Colors">
      <a:dk1>
        <a:sysClr val="windowText" lastClr="000000"/>
      </a:dk1>
      <a:lt1>
        <a:sysClr val="window" lastClr="FFFFFF"/>
      </a:lt1>
      <a:dk2>
        <a:srgbClr val="44546A"/>
      </a:dk2>
      <a:lt2>
        <a:srgbClr val="E7E6E6"/>
      </a:lt2>
      <a:accent1>
        <a:srgbClr val="0288C6"/>
      </a:accent1>
      <a:accent2>
        <a:srgbClr val="D17C00"/>
      </a:accent2>
      <a:accent3>
        <a:srgbClr val="717F81"/>
      </a:accent3>
      <a:accent4>
        <a:srgbClr val="A23A5F"/>
      </a:accent4>
      <a:accent5>
        <a:srgbClr val="0A5283"/>
      </a:accent5>
      <a:accent6>
        <a:srgbClr val="86A454"/>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FC45BB6-FDDF-4E01-A9F0-EBBBEEBA7BBE}" vid="{8088903B-4D11-46DE-B18D-83300219B7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4971d18-4b95-4693-83a1-64989a2574ae" xsi:nil="true"/>
    <lcf76f155ced4ddcb4097134ff3c332f xmlns="f52ce015-02f8-4e99-8462-fdb98239184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D0E7AF51931874EB8D60DE17FCB351D" ma:contentTypeVersion="15" ma:contentTypeDescription="Create a new document." ma:contentTypeScope="" ma:versionID="af47eefdd72548aa9c4f5912db3d8cb0">
  <xsd:schema xmlns:xsd="http://www.w3.org/2001/XMLSchema" xmlns:xs="http://www.w3.org/2001/XMLSchema" xmlns:p="http://schemas.microsoft.com/office/2006/metadata/properties" xmlns:ns2="f52ce015-02f8-4e99-8462-fdb982391849" xmlns:ns3="84971d18-4b95-4693-83a1-64989a2574ae" targetNamespace="http://schemas.microsoft.com/office/2006/metadata/properties" ma:root="true" ma:fieldsID="6f06019e1d84b2296ed1675dbdbb3a8e" ns2:_="" ns3:_="">
    <xsd:import namespace="f52ce015-02f8-4e99-8462-fdb982391849"/>
    <xsd:import namespace="84971d18-4b95-4693-83a1-64989a2574a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2ce015-02f8-4e99-8462-fdb9823918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252e0e7-1b3d-496a-a5d6-b30809b243b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4971d18-4b95-4693-83a1-64989a2574a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d52d101-3eef-485c-b9a6-5a5aa7a1b9aa}" ma:internalName="TaxCatchAll" ma:showField="CatchAllData" ma:web="84971d18-4b95-4693-83a1-64989a2574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950A3C-EC55-4D58-92BF-0F007BD4EF12}">
  <ds:schemaRefs>
    <ds:schemaRef ds:uri="http://schemas.microsoft.com/office/2006/metadata/properties"/>
    <ds:schemaRef ds:uri="http://schemas.microsoft.com/office/infopath/2007/PartnerControls"/>
    <ds:schemaRef ds:uri="84971d18-4b95-4693-83a1-64989a2574ae"/>
    <ds:schemaRef ds:uri="f52ce015-02f8-4e99-8462-fdb982391849"/>
  </ds:schemaRefs>
</ds:datastoreItem>
</file>

<file path=customXml/itemProps2.xml><?xml version="1.0" encoding="utf-8"?>
<ds:datastoreItem xmlns:ds="http://schemas.openxmlformats.org/officeDocument/2006/customXml" ds:itemID="{D4C5AB21-5DD6-4BB0-84B3-AF397933DB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2ce015-02f8-4e99-8462-fdb982391849"/>
    <ds:schemaRef ds:uri="84971d18-4b95-4693-83a1-64989a257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CE8E928-11EE-41D6-90E4-3865C4A02F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MHA Template 1</Template>
  <TotalTime>1632</TotalTime>
  <Words>3177</Words>
  <Application>Microsoft Office PowerPoint</Application>
  <PresentationFormat>On-screen Show (4:3)</PresentationFormat>
  <Paragraphs>278</Paragraphs>
  <Slides>40</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ArialMT</vt:lpstr>
      <vt:lpstr>Calibri</vt:lpstr>
      <vt:lpstr>Lora</vt:lpstr>
      <vt:lpstr>OpenSans-Bold</vt:lpstr>
      <vt:lpstr>OpenSans-Regular</vt:lpstr>
      <vt:lpstr>Symbol</vt:lpstr>
      <vt:lpstr>Office Theme</vt:lpstr>
      <vt:lpstr>Title  Joe Schindler Vice President of Finance Minnesota Hospital Association</vt:lpstr>
      <vt:lpstr>Minnesota Hospital Association</vt:lpstr>
      <vt:lpstr>Workforce Shortage</vt:lpstr>
      <vt:lpstr>PowerPoint Presentation</vt:lpstr>
      <vt:lpstr>Top Line Numbers</vt:lpstr>
      <vt:lpstr>Vacancies</vt:lpstr>
      <vt:lpstr>Staff Turnover</vt:lpstr>
      <vt:lpstr>Recruitment and Retention</vt:lpstr>
      <vt:lpstr>Transition to part time</vt:lpstr>
      <vt:lpstr>Retirements</vt:lpstr>
      <vt:lpstr>Racial and Ethnic Diversity Rate</vt:lpstr>
      <vt:lpstr>Age Composition</vt:lpstr>
      <vt:lpstr>Financial State of Hospitals and Health Systems</vt:lpstr>
      <vt:lpstr>PowerPoint Presentation</vt:lpstr>
      <vt:lpstr>Operating Margin</vt:lpstr>
      <vt:lpstr>Operating Margin</vt:lpstr>
      <vt:lpstr>Operating Margin</vt:lpstr>
      <vt:lpstr>Medicare and Medicaid </vt:lpstr>
      <vt:lpstr>Operating Revenue and Costs</vt:lpstr>
      <vt:lpstr>Advocacy</vt:lpstr>
      <vt:lpstr>MHA’s Advocacy Priorities</vt:lpstr>
      <vt:lpstr>2022 Elections on Nov. 8 </vt:lpstr>
      <vt:lpstr>2022 State Session Overview</vt:lpstr>
      <vt:lpstr>MHA Priority: Frontline Worker Pay</vt:lpstr>
      <vt:lpstr>MHA Priority: Health Licensing Improvements</vt:lpstr>
      <vt:lpstr>MHA Priority: Mental Health Funding</vt:lpstr>
      <vt:lpstr>Other Provisions of Interest</vt:lpstr>
      <vt:lpstr>Bad Provisions that Didn’t Pass</vt:lpstr>
      <vt:lpstr>Budget Disappointments</vt:lpstr>
      <vt:lpstr>Looking to 2023 session and beyond…</vt:lpstr>
      <vt:lpstr>Recently Enacted Federal Laws</vt:lpstr>
      <vt:lpstr>Lame Duck Priorities</vt:lpstr>
      <vt:lpstr>Looking to 2023 and beyond…</vt:lpstr>
      <vt:lpstr>Medicare Inpatient Final Rule FY2023</vt:lpstr>
      <vt:lpstr>Outpatient and Physician Fee Schedule</vt:lpstr>
      <vt:lpstr>Medicare Rural Emergency Hospital (REH) provider type</vt:lpstr>
      <vt:lpstr>Profile of Minnesota REH potential hospitals</vt:lpstr>
      <vt:lpstr>MHA Federal Priorities</vt:lpstr>
      <vt:lpstr>MedPac topics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Joe Schindler Vice President of Finance Minnesota Hospital Association</dc:title>
  <dc:creator>Jenna Sheldon</dc:creator>
  <cp:lastModifiedBy>Joe Schindler</cp:lastModifiedBy>
  <cp:revision>20</cp:revision>
  <dcterms:created xsi:type="dcterms:W3CDTF">2022-10-26T20:55:26Z</dcterms:created>
  <dcterms:modified xsi:type="dcterms:W3CDTF">2022-11-02T15:49:04Z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0x0101003D0E7AF51931874EB8D60DE17FCB351D</vt:lpwstr>
  </property>
  <property fmtid="{D5CDD505-2E9C-101B-9397-08002B2CF9AE}" pid="3" name="MediaServiceImageTags">
    <vt:lpwstr/>
  </property>
</Properties>
</file>