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A32C22"/>
                </a:solidFill>
                <a:latin typeface="Ebrima"/>
                <a:cs typeface="Ebri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A32C22"/>
                </a:solidFill>
                <a:latin typeface="Ebrima"/>
                <a:cs typeface="Ebri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A32C22"/>
                </a:solidFill>
                <a:latin typeface="Ebrima"/>
                <a:cs typeface="Ebri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099277" y="5922102"/>
            <a:ext cx="846354" cy="6844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65442" y="290775"/>
            <a:ext cx="9261115" cy="10013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A32C22"/>
                </a:solidFill>
                <a:latin typeface="Ebrima"/>
                <a:cs typeface="Ebri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jp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 indent="241935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20"/>
              <a:t> </a:t>
            </a:r>
            <a:r>
              <a:rPr dirty="0"/>
              <a:t>Role</a:t>
            </a:r>
            <a:r>
              <a:rPr dirty="0" spc="15"/>
              <a:t> </a:t>
            </a:r>
            <a:r>
              <a:rPr dirty="0"/>
              <a:t>of Data and Analytics</a:t>
            </a:r>
            <a:r>
              <a:rPr dirty="0" spc="-20"/>
              <a:t> </a:t>
            </a:r>
            <a:r>
              <a:rPr dirty="0"/>
              <a:t>in</a:t>
            </a:r>
            <a:r>
              <a:rPr dirty="0" spc="5"/>
              <a:t> </a:t>
            </a:r>
            <a:r>
              <a:rPr dirty="0" spc="-10"/>
              <a:t>Healthcare: </a:t>
            </a:r>
            <a:r>
              <a:rPr dirty="0"/>
              <a:t>Using</a:t>
            </a:r>
            <a:r>
              <a:rPr dirty="0" spc="-15"/>
              <a:t> </a:t>
            </a:r>
            <a:r>
              <a:rPr dirty="0"/>
              <a:t>and</a:t>
            </a:r>
            <a:r>
              <a:rPr dirty="0" spc="-5"/>
              <a:t> </a:t>
            </a:r>
            <a:r>
              <a:rPr dirty="0"/>
              <a:t>Acting</a:t>
            </a:r>
            <a:r>
              <a:rPr dirty="0" spc="-5"/>
              <a:t> </a:t>
            </a:r>
            <a:r>
              <a:rPr dirty="0"/>
              <a:t>on</a:t>
            </a:r>
            <a:r>
              <a:rPr dirty="0" spc="5"/>
              <a:t> </a:t>
            </a:r>
            <a:r>
              <a:rPr dirty="0"/>
              <a:t>Data to</a:t>
            </a:r>
            <a:r>
              <a:rPr dirty="0" spc="-5"/>
              <a:t> </a:t>
            </a:r>
            <a:r>
              <a:rPr dirty="0"/>
              <a:t>Grow Market </a:t>
            </a:r>
            <a:r>
              <a:rPr dirty="0" spc="-10"/>
              <a:t>Share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347662" y="2191704"/>
            <a:ext cx="1773555" cy="394335"/>
            <a:chOff x="347662" y="2191704"/>
            <a:chExt cx="1773555" cy="394335"/>
          </a:xfrm>
        </p:grpSpPr>
        <p:sp>
          <p:nvSpPr>
            <p:cNvPr id="4" name="object 4" descr=""/>
            <p:cNvSpPr/>
            <p:nvPr/>
          </p:nvSpPr>
          <p:spPr>
            <a:xfrm>
              <a:off x="361950" y="2205992"/>
              <a:ext cx="1744980" cy="365760"/>
            </a:xfrm>
            <a:custGeom>
              <a:avLst/>
              <a:gdLst/>
              <a:ahLst/>
              <a:cxnLst/>
              <a:rect l="l" t="t" r="r" b="b"/>
              <a:pathLst>
                <a:path w="1744980" h="365760">
                  <a:moveTo>
                    <a:pt x="1684020" y="0"/>
                  </a:moveTo>
                  <a:lnTo>
                    <a:pt x="60960" y="0"/>
                  </a:lnTo>
                  <a:lnTo>
                    <a:pt x="37231" y="4790"/>
                  </a:lnTo>
                  <a:lnTo>
                    <a:pt x="17854" y="17854"/>
                  </a:lnTo>
                  <a:lnTo>
                    <a:pt x="4790" y="37231"/>
                  </a:lnTo>
                  <a:lnTo>
                    <a:pt x="0" y="60960"/>
                  </a:lnTo>
                  <a:lnTo>
                    <a:pt x="0" y="304800"/>
                  </a:lnTo>
                  <a:lnTo>
                    <a:pt x="4790" y="328528"/>
                  </a:lnTo>
                  <a:lnTo>
                    <a:pt x="17854" y="347905"/>
                  </a:lnTo>
                  <a:lnTo>
                    <a:pt x="37231" y="360969"/>
                  </a:lnTo>
                  <a:lnTo>
                    <a:pt x="60960" y="365760"/>
                  </a:lnTo>
                  <a:lnTo>
                    <a:pt x="1684020" y="365760"/>
                  </a:lnTo>
                  <a:lnTo>
                    <a:pt x="1707748" y="360969"/>
                  </a:lnTo>
                  <a:lnTo>
                    <a:pt x="1727125" y="347905"/>
                  </a:lnTo>
                  <a:lnTo>
                    <a:pt x="1740189" y="328528"/>
                  </a:lnTo>
                  <a:lnTo>
                    <a:pt x="1744980" y="304800"/>
                  </a:lnTo>
                  <a:lnTo>
                    <a:pt x="1744980" y="60960"/>
                  </a:lnTo>
                  <a:lnTo>
                    <a:pt x="1740189" y="37231"/>
                  </a:lnTo>
                  <a:lnTo>
                    <a:pt x="1727125" y="17854"/>
                  </a:lnTo>
                  <a:lnTo>
                    <a:pt x="1707748" y="4790"/>
                  </a:lnTo>
                  <a:lnTo>
                    <a:pt x="168402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61950" y="2205992"/>
              <a:ext cx="1744980" cy="365760"/>
            </a:xfrm>
            <a:custGeom>
              <a:avLst/>
              <a:gdLst/>
              <a:ahLst/>
              <a:cxnLst/>
              <a:rect l="l" t="t" r="r" b="b"/>
              <a:pathLst>
                <a:path w="1744980" h="365760">
                  <a:moveTo>
                    <a:pt x="0" y="60960"/>
                  </a:moveTo>
                  <a:lnTo>
                    <a:pt x="4790" y="37231"/>
                  </a:lnTo>
                  <a:lnTo>
                    <a:pt x="17854" y="17854"/>
                  </a:lnTo>
                  <a:lnTo>
                    <a:pt x="37231" y="4790"/>
                  </a:lnTo>
                  <a:lnTo>
                    <a:pt x="60960" y="0"/>
                  </a:lnTo>
                  <a:lnTo>
                    <a:pt x="1684020" y="0"/>
                  </a:lnTo>
                  <a:lnTo>
                    <a:pt x="1707748" y="4790"/>
                  </a:lnTo>
                  <a:lnTo>
                    <a:pt x="1727125" y="17854"/>
                  </a:lnTo>
                  <a:lnTo>
                    <a:pt x="1740189" y="37231"/>
                  </a:lnTo>
                  <a:lnTo>
                    <a:pt x="1744980" y="60960"/>
                  </a:lnTo>
                  <a:lnTo>
                    <a:pt x="1744980" y="304800"/>
                  </a:lnTo>
                  <a:lnTo>
                    <a:pt x="1740189" y="328528"/>
                  </a:lnTo>
                  <a:lnTo>
                    <a:pt x="1727125" y="347905"/>
                  </a:lnTo>
                  <a:lnTo>
                    <a:pt x="1707748" y="360969"/>
                  </a:lnTo>
                  <a:lnTo>
                    <a:pt x="1684020" y="365760"/>
                  </a:lnTo>
                  <a:lnTo>
                    <a:pt x="60960" y="365760"/>
                  </a:lnTo>
                  <a:lnTo>
                    <a:pt x="37231" y="360969"/>
                  </a:lnTo>
                  <a:lnTo>
                    <a:pt x="17854" y="347905"/>
                  </a:lnTo>
                  <a:lnTo>
                    <a:pt x="4790" y="328528"/>
                  </a:lnTo>
                  <a:lnTo>
                    <a:pt x="0" y="304800"/>
                  </a:lnTo>
                  <a:lnTo>
                    <a:pt x="0" y="60960"/>
                  </a:lnTo>
                  <a:close/>
                </a:path>
              </a:pathLst>
            </a:custGeom>
            <a:ln w="28575">
              <a:solidFill>
                <a:srgbClr val="A32C2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2865310" y="2191704"/>
            <a:ext cx="9030970" cy="394335"/>
            <a:chOff x="2865310" y="2191704"/>
            <a:chExt cx="9030970" cy="394335"/>
          </a:xfrm>
        </p:grpSpPr>
        <p:sp>
          <p:nvSpPr>
            <p:cNvPr id="7" name="object 7" descr=""/>
            <p:cNvSpPr/>
            <p:nvPr/>
          </p:nvSpPr>
          <p:spPr>
            <a:xfrm>
              <a:off x="2879598" y="2205992"/>
              <a:ext cx="9002395" cy="365760"/>
            </a:xfrm>
            <a:custGeom>
              <a:avLst/>
              <a:gdLst/>
              <a:ahLst/>
              <a:cxnLst/>
              <a:rect l="l" t="t" r="r" b="b"/>
              <a:pathLst>
                <a:path w="9002395" h="365760">
                  <a:moveTo>
                    <a:pt x="8941308" y="0"/>
                  </a:moveTo>
                  <a:lnTo>
                    <a:pt x="60960" y="0"/>
                  </a:lnTo>
                  <a:lnTo>
                    <a:pt x="37231" y="4790"/>
                  </a:lnTo>
                  <a:lnTo>
                    <a:pt x="17854" y="17854"/>
                  </a:lnTo>
                  <a:lnTo>
                    <a:pt x="4790" y="37231"/>
                  </a:lnTo>
                  <a:lnTo>
                    <a:pt x="0" y="60960"/>
                  </a:lnTo>
                  <a:lnTo>
                    <a:pt x="0" y="304800"/>
                  </a:lnTo>
                  <a:lnTo>
                    <a:pt x="4790" y="328528"/>
                  </a:lnTo>
                  <a:lnTo>
                    <a:pt x="17854" y="347905"/>
                  </a:lnTo>
                  <a:lnTo>
                    <a:pt x="37231" y="360969"/>
                  </a:lnTo>
                  <a:lnTo>
                    <a:pt x="60960" y="365760"/>
                  </a:lnTo>
                  <a:lnTo>
                    <a:pt x="8941308" y="365760"/>
                  </a:lnTo>
                  <a:lnTo>
                    <a:pt x="8965036" y="360969"/>
                  </a:lnTo>
                  <a:lnTo>
                    <a:pt x="8984413" y="347905"/>
                  </a:lnTo>
                  <a:lnTo>
                    <a:pt x="8997477" y="328528"/>
                  </a:lnTo>
                  <a:lnTo>
                    <a:pt x="9002268" y="304800"/>
                  </a:lnTo>
                  <a:lnTo>
                    <a:pt x="9002268" y="60960"/>
                  </a:lnTo>
                  <a:lnTo>
                    <a:pt x="8997477" y="37231"/>
                  </a:lnTo>
                  <a:lnTo>
                    <a:pt x="8984413" y="17854"/>
                  </a:lnTo>
                  <a:lnTo>
                    <a:pt x="8965036" y="4790"/>
                  </a:lnTo>
                  <a:lnTo>
                    <a:pt x="8941308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879598" y="2205992"/>
              <a:ext cx="9002395" cy="365760"/>
            </a:xfrm>
            <a:custGeom>
              <a:avLst/>
              <a:gdLst/>
              <a:ahLst/>
              <a:cxnLst/>
              <a:rect l="l" t="t" r="r" b="b"/>
              <a:pathLst>
                <a:path w="9002395" h="365760">
                  <a:moveTo>
                    <a:pt x="0" y="60960"/>
                  </a:moveTo>
                  <a:lnTo>
                    <a:pt x="4790" y="37231"/>
                  </a:lnTo>
                  <a:lnTo>
                    <a:pt x="17854" y="17854"/>
                  </a:lnTo>
                  <a:lnTo>
                    <a:pt x="37231" y="4790"/>
                  </a:lnTo>
                  <a:lnTo>
                    <a:pt x="60960" y="0"/>
                  </a:lnTo>
                  <a:lnTo>
                    <a:pt x="8941308" y="0"/>
                  </a:lnTo>
                  <a:lnTo>
                    <a:pt x="8965036" y="4790"/>
                  </a:lnTo>
                  <a:lnTo>
                    <a:pt x="8984413" y="17854"/>
                  </a:lnTo>
                  <a:lnTo>
                    <a:pt x="8997477" y="37231"/>
                  </a:lnTo>
                  <a:lnTo>
                    <a:pt x="9002268" y="60960"/>
                  </a:lnTo>
                  <a:lnTo>
                    <a:pt x="9002268" y="304800"/>
                  </a:lnTo>
                  <a:lnTo>
                    <a:pt x="8997477" y="328528"/>
                  </a:lnTo>
                  <a:lnTo>
                    <a:pt x="8984413" y="347905"/>
                  </a:lnTo>
                  <a:lnTo>
                    <a:pt x="8965036" y="360969"/>
                  </a:lnTo>
                  <a:lnTo>
                    <a:pt x="8941308" y="365760"/>
                  </a:lnTo>
                  <a:lnTo>
                    <a:pt x="60960" y="365760"/>
                  </a:lnTo>
                  <a:lnTo>
                    <a:pt x="37231" y="360969"/>
                  </a:lnTo>
                  <a:lnTo>
                    <a:pt x="17854" y="347905"/>
                  </a:lnTo>
                  <a:lnTo>
                    <a:pt x="4790" y="328528"/>
                  </a:lnTo>
                  <a:lnTo>
                    <a:pt x="0" y="304800"/>
                  </a:lnTo>
                  <a:lnTo>
                    <a:pt x="0" y="60960"/>
                  </a:lnTo>
                  <a:close/>
                </a:path>
              </a:pathLst>
            </a:custGeom>
            <a:ln w="28575">
              <a:solidFill>
                <a:srgbClr val="A32C22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577903" y="1393703"/>
            <a:ext cx="8054975" cy="115189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3444875" marR="5080" indent="-836930">
              <a:lnSpc>
                <a:spcPts val="2170"/>
              </a:lnSpc>
              <a:spcBef>
                <a:spcPts val="260"/>
              </a:spcBef>
            </a:pPr>
            <a:r>
              <a:rPr dirty="0" sz="1900" spc="-55" b="1" i="1">
                <a:latin typeface="Ebrima"/>
                <a:cs typeface="Ebrima"/>
              </a:rPr>
              <a:t>Thursday,</a:t>
            </a:r>
            <a:r>
              <a:rPr dirty="0" sz="1900" spc="-80" b="1" i="1">
                <a:latin typeface="Ebrima"/>
                <a:cs typeface="Ebrima"/>
              </a:rPr>
              <a:t> </a:t>
            </a:r>
            <a:r>
              <a:rPr dirty="0" sz="1900" spc="-60" b="1" i="1">
                <a:latin typeface="Ebrima"/>
                <a:cs typeface="Ebrima"/>
              </a:rPr>
              <a:t>October</a:t>
            </a:r>
            <a:r>
              <a:rPr dirty="0" sz="1900" spc="-70" b="1" i="1">
                <a:latin typeface="Ebrima"/>
                <a:cs typeface="Ebrima"/>
              </a:rPr>
              <a:t> </a:t>
            </a:r>
            <a:r>
              <a:rPr dirty="0" sz="1900" spc="-45" b="1" i="1">
                <a:latin typeface="Ebrima"/>
                <a:cs typeface="Ebrima"/>
              </a:rPr>
              <a:t>6th,</a:t>
            </a:r>
            <a:r>
              <a:rPr dirty="0" sz="1900" spc="-55" b="1" i="1">
                <a:latin typeface="Ebrima"/>
                <a:cs typeface="Ebrima"/>
              </a:rPr>
              <a:t> </a:t>
            </a:r>
            <a:r>
              <a:rPr dirty="0" sz="1900" spc="-45" b="1" i="1">
                <a:latin typeface="Ebrima"/>
                <a:cs typeface="Ebrima"/>
              </a:rPr>
              <a:t>2022;</a:t>
            </a:r>
            <a:r>
              <a:rPr dirty="0" sz="1900" spc="-40" b="1" i="1">
                <a:latin typeface="Ebrima"/>
                <a:cs typeface="Ebrima"/>
              </a:rPr>
              <a:t> </a:t>
            </a:r>
            <a:r>
              <a:rPr dirty="0" sz="1900" spc="-50" b="1" i="1">
                <a:latin typeface="Ebrima"/>
                <a:cs typeface="Ebrima"/>
              </a:rPr>
              <a:t>9:50am</a:t>
            </a:r>
            <a:r>
              <a:rPr dirty="0" sz="1900" spc="-40" b="1" i="1">
                <a:latin typeface="Ebrima"/>
                <a:cs typeface="Ebrima"/>
              </a:rPr>
              <a:t> </a:t>
            </a:r>
            <a:r>
              <a:rPr dirty="0" sz="1900" b="1" i="1">
                <a:latin typeface="Ebrima"/>
                <a:cs typeface="Ebrima"/>
              </a:rPr>
              <a:t>–</a:t>
            </a:r>
            <a:r>
              <a:rPr dirty="0" sz="1900" spc="-130" b="1" i="1">
                <a:latin typeface="Ebrima"/>
                <a:cs typeface="Ebrima"/>
              </a:rPr>
              <a:t> </a:t>
            </a:r>
            <a:r>
              <a:rPr dirty="0" sz="1900" spc="-60" b="1" i="1">
                <a:latin typeface="Ebrima"/>
                <a:cs typeface="Ebrima"/>
              </a:rPr>
              <a:t>10:50am</a:t>
            </a:r>
            <a:r>
              <a:rPr dirty="0" sz="1900" spc="-45" b="1" i="1">
                <a:latin typeface="Ebrima"/>
                <a:cs typeface="Ebrima"/>
              </a:rPr>
              <a:t> </a:t>
            </a:r>
            <a:r>
              <a:rPr dirty="0" sz="1900" spc="-25" b="1" i="1">
                <a:latin typeface="Ebrima"/>
                <a:cs typeface="Ebrima"/>
              </a:rPr>
              <a:t>ET </a:t>
            </a:r>
            <a:r>
              <a:rPr dirty="0" sz="1900" spc="-55" i="1">
                <a:latin typeface="Ebrima"/>
                <a:cs typeface="Ebrima"/>
              </a:rPr>
              <a:t>Kentucky</a:t>
            </a:r>
            <a:r>
              <a:rPr dirty="0" sz="1900" spc="-70" i="1">
                <a:latin typeface="Ebrima"/>
                <a:cs typeface="Ebrima"/>
              </a:rPr>
              <a:t> </a:t>
            </a:r>
            <a:r>
              <a:rPr dirty="0" sz="1900" spc="-80" i="1">
                <a:latin typeface="Ebrima"/>
                <a:cs typeface="Ebrima"/>
              </a:rPr>
              <a:t>HFMA</a:t>
            </a:r>
            <a:r>
              <a:rPr dirty="0" sz="1900" spc="-50" i="1">
                <a:latin typeface="Ebrima"/>
                <a:cs typeface="Ebrima"/>
              </a:rPr>
              <a:t> </a:t>
            </a:r>
            <a:r>
              <a:rPr dirty="0" sz="1900" spc="-55" i="1">
                <a:latin typeface="Ebrima"/>
                <a:cs typeface="Ebrima"/>
              </a:rPr>
              <a:t>2022</a:t>
            </a:r>
            <a:r>
              <a:rPr dirty="0" sz="1900" spc="-60" i="1">
                <a:latin typeface="Ebrima"/>
                <a:cs typeface="Ebrima"/>
              </a:rPr>
              <a:t> </a:t>
            </a:r>
            <a:r>
              <a:rPr dirty="0" sz="1900" spc="-35" i="1">
                <a:latin typeface="Ebrima"/>
                <a:cs typeface="Ebrima"/>
              </a:rPr>
              <a:t>Fall</a:t>
            </a:r>
            <a:r>
              <a:rPr dirty="0" sz="1900" spc="-55" i="1">
                <a:latin typeface="Ebrima"/>
                <a:cs typeface="Ebrima"/>
              </a:rPr>
              <a:t> </a:t>
            </a:r>
            <a:r>
              <a:rPr dirty="0" sz="1900" spc="-10" i="1">
                <a:latin typeface="Ebrima"/>
                <a:cs typeface="Ebrima"/>
              </a:rPr>
              <a:t>Conference</a:t>
            </a:r>
            <a:endParaRPr sz="1900">
              <a:latin typeface="Ebrima"/>
              <a:cs typeface="Ebrima"/>
            </a:endParaRPr>
          </a:p>
          <a:p>
            <a:pPr marL="12700">
              <a:lnSpc>
                <a:spcPct val="100000"/>
              </a:lnSpc>
              <a:spcBef>
                <a:spcPts val="1964"/>
              </a:spcBef>
              <a:tabLst>
                <a:tab pos="6276340" algn="l"/>
              </a:tabLst>
            </a:pPr>
            <a:r>
              <a:rPr dirty="0" sz="2000" spc="-10" b="1">
                <a:latin typeface="Ebrima"/>
                <a:cs typeface="Ebrima"/>
              </a:rPr>
              <a:t>Moderator</a:t>
            </a:r>
            <a:r>
              <a:rPr dirty="0" sz="2000" b="1">
                <a:latin typeface="Ebrima"/>
                <a:cs typeface="Ebrima"/>
              </a:rPr>
              <a:t>	</a:t>
            </a:r>
            <a:r>
              <a:rPr dirty="0" sz="2000" spc="-10" b="1">
                <a:latin typeface="Ebrima"/>
                <a:cs typeface="Ebrima"/>
              </a:rPr>
              <a:t>Panelists</a:t>
            </a:r>
            <a:endParaRPr sz="2000">
              <a:latin typeface="Ebrima"/>
              <a:cs typeface="Ebrima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2541270" y="2205989"/>
            <a:ext cx="0" cy="4290695"/>
          </a:xfrm>
          <a:custGeom>
            <a:avLst/>
            <a:gdLst/>
            <a:ahLst/>
            <a:cxnLst/>
            <a:rect l="l" t="t" r="r" b="b"/>
            <a:pathLst>
              <a:path w="0" h="4290695">
                <a:moveTo>
                  <a:pt x="0" y="0"/>
                </a:moveTo>
                <a:lnTo>
                  <a:pt x="0" y="4290275"/>
                </a:lnTo>
              </a:path>
            </a:pathLst>
          </a:custGeom>
          <a:ln w="38100">
            <a:solidFill>
              <a:srgbClr val="2C6B87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1" name="object 11" descr=""/>
          <p:cNvGrpSpPr/>
          <p:nvPr/>
        </p:nvGrpSpPr>
        <p:grpSpPr>
          <a:xfrm>
            <a:off x="571112" y="2919597"/>
            <a:ext cx="1325245" cy="1324610"/>
            <a:chOff x="571112" y="2919597"/>
            <a:chExt cx="1325245" cy="1324610"/>
          </a:xfrm>
        </p:grpSpPr>
        <p:pic>
          <p:nvPicPr>
            <p:cNvPr id="12" name="object 12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0644" y="2929128"/>
              <a:ext cx="1306067" cy="1304544"/>
            </a:xfrm>
            <a:prstGeom prst="rect">
              <a:avLst/>
            </a:prstGeom>
          </p:spPr>
        </p:pic>
        <p:sp>
          <p:nvSpPr>
            <p:cNvPr id="13" name="object 13" descr=""/>
            <p:cNvSpPr/>
            <p:nvPr/>
          </p:nvSpPr>
          <p:spPr>
            <a:xfrm>
              <a:off x="575875" y="2924360"/>
              <a:ext cx="1315720" cy="1315085"/>
            </a:xfrm>
            <a:custGeom>
              <a:avLst/>
              <a:gdLst/>
              <a:ahLst/>
              <a:cxnLst/>
              <a:rect l="l" t="t" r="r" b="b"/>
              <a:pathLst>
                <a:path w="1315720" h="1315085">
                  <a:moveTo>
                    <a:pt x="658025" y="0"/>
                  </a:moveTo>
                  <a:lnTo>
                    <a:pt x="725170" y="3200"/>
                  </a:lnTo>
                  <a:lnTo>
                    <a:pt x="790752" y="13195"/>
                  </a:lnTo>
                  <a:lnTo>
                    <a:pt x="853516" y="29578"/>
                  </a:lnTo>
                  <a:lnTo>
                    <a:pt x="914273" y="51574"/>
                  </a:lnTo>
                  <a:lnTo>
                    <a:pt x="971461" y="79159"/>
                  </a:lnTo>
                  <a:lnTo>
                    <a:pt x="1025817" y="112331"/>
                  </a:lnTo>
                  <a:lnTo>
                    <a:pt x="1076591" y="149923"/>
                  </a:lnTo>
                  <a:lnTo>
                    <a:pt x="1122959" y="192697"/>
                  </a:lnTo>
                  <a:lnTo>
                    <a:pt x="1165733" y="239064"/>
                  </a:lnTo>
                  <a:lnTo>
                    <a:pt x="1203312" y="289839"/>
                  </a:lnTo>
                  <a:lnTo>
                    <a:pt x="1236484" y="343801"/>
                  </a:lnTo>
                  <a:lnTo>
                    <a:pt x="1264081" y="401383"/>
                  </a:lnTo>
                  <a:lnTo>
                    <a:pt x="1286065" y="461746"/>
                  </a:lnTo>
                  <a:lnTo>
                    <a:pt x="1302461" y="524903"/>
                  </a:lnTo>
                  <a:lnTo>
                    <a:pt x="1312456" y="590080"/>
                  </a:lnTo>
                  <a:lnTo>
                    <a:pt x="1315656" y="657225"/>
                  </a:lnTo>
                  <a:lnTo>
                    <a:pt x="1312456" y="724382"/>
                  </a:lnTo>
                  <a:lnTo>
                    <a:pt x="1302461" y="789559"/>
                  </a:lnTo>
                  <a:lnTo>
                    <a:pt x="1286065" y="852716"/>
                  </a:lnTo>
                  <a:lnTo>
                    <a:pt x="1264081" y="913079"/>
                  </a:lnTo>
                  <a:lnTo>
                    <a:pt x="1236484" y="970661"/>
                  </a:lnTo>
                  <a:lnTo>
                    <a:pt x="1203312" y="1024623"/>
                  </a:lnTo>
                  <a:lnTo>
                    <a:pt x="1165733" y="1075397"/>
                  </a:lnTo>
                  <a:lnTo>
                    <a:pt x="1122959" y="1122172"/>
                  </a:lnTo>
                  <a:lnTo>
                    <a:pt x="1076579" y="1164551"/>
                  </a:lnTo>
                  <a:lnTo>
                    <a:pt x="1025817" y="1202131"/>
                  </a:lnTo>
                  <a:lnTo>
                    <a:pt x="971461" y="1235303"/>
                  </a:lnTo>
                  <a:lnTo>
                    <a:pt x="914273" y="1262888"/>
                  </a:lnTo>
                  <a:lnTo>
                    <a:pt x="853516" y="1284871"/>
                  </a:lnTo>
                  <a:lnTo>
                    <a:pt x="790752" y="1301267"/>
                  </a:lnTo>
                  <a:lnTo>
                    <a:pt x="725170" y="1311262"/>
                  </a:lnTo>
                  <a:lnTo>
                    <a:pt x="658025" y="1314462"/>
                  </a:lnTo>
                  <a:lnTo>
                    <a:pt x="590880" y="1311262"/>
                  </a:lnTo>
                  <a:lnTo>
                    <a:pt x="525297" y="1301267"/>
                  </a:lnTo>
                  <a:lnTo>
                    <a:pt x="462534" y="1284871"/>
                  </a:lnTo>
                  <a:lnTo>
                    <a:pt x="401789" y="1262888"/>
                  </a:lnTo>
                  <a:lnTo>
                    <a:pt x="344195" y="1235303"/>
                  </a:lnTo>
                  <a:lnTo>
                    <a:pt x="290233" y="1202118"/>
                  </a:lnTo>
                  <a:lnTo>
                    <a:pt x="239471" y="1164551"/>
                  </a:lnTo>
                  <a:lnTo>
                    <a:pt x="192697" y="1122172"/>
                  </a:lnTo>
                  <a:lnTo>
                    <a:pt x="150317" y="1075397"/>
                  </a:lnTo>
                  <a:lnTo>
                    <a:pt x="112344" y="1024623"/>
                  </a:lnTo>
                  <a:lnTo>
                    <a:pt x="79565" y="970661"/>
                  </a:lnTo>
                  <a:lnTo>
                    <a:pt x="51574" y="913091"/>
                  </a:lnTo>
                  <a:lnTo>
                    <a:pt x="29591" y="852716"/>
                  </a:lnTo>
                  <a:lnTo>
                    <a:pt x="13195" y="789559"/>
                  </a:lnTo>
                  <a:lnTo>
                    <a:pt x="3200" y="724382"/>
                  </a:lnTo>
                  <a:lnTo>
                    <a:pt x="0" y="657034"/>
                  </a:lnTo>
                  <a:lnTo>
                    <a:pt x="3200" y="590080"/>
                  </a:lnTo>
                  <a:lnTo>
                    <a:pt x="13195" y="524903"/>
                  </a:lnTo>
                  <a:lnTo>
                    <a:pt x="29591" y="461746"/>
                  </a:lnTo>
                  <a:lnTo>
                    <a:pt x="51574" y="401370"/>
                  </a:lnTo>
                  <a:lnTo>
                    <a:pt x="79565" y="343801"/>
                  </a:lnTo>
                  <a:lnTo>
                    <a:pt x="112344" y="289839"/>
                  </a:lnTo>
                  <a:lnTo>
                    <a:pt x="150317" y="239064"/>
                  </a:lnTo>
                  <a:lnTo>
                    <a:pt x="192697" y="192697"/>
                  </a:lnTo>
                  <a:lnTo>
                    <a:pt x="239471" y="149910"/>
                  </a:lnTo>
                  <a:lnTo>
                    <a:pt x="290233" y="112344"/>
                  </a:lnTo>
                  <a:lnTo>
                    <a:pt x="344195" y="79159"/>
                  </a:lnTo>
                  <a:lnTo>
                    <a:pt x="401789" y="51561"/>
                  </a:lnTo>
                  <a:lnTo>
                    <a:pt x="462534" y="29578"/>
                  </a:lnTo>
                  <a:lnTo>
                    <a:pt x="525297" y="13195"/>
                  </a:lnTo>
                  <a:lnTo>
                    <a:pt x="590880" y="3200"/>
                  </a:lnTo>
                  <a:lnTo>
                    <a:pt x="658025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361188" y="4384547"/>
            <a:ext cx="1744980" cy="530860"/>
          </a:xfrm>
          <a:prstGeom prst="rect">
            <a:avLst/>
          </a:prstGeom>
          <a:solidFill>
            <a:srgbClr val="2C6B87"/>
          </a:solidFill>
          <a:ln w="12700">
            <a:solidFill>
              <a:srgbClr val="1E4D61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560705">
              <a:lnSpc>
                <a:spcPts val="2025"/>
              </a:lnSpc>
            </a:pPr>
            <a:r>
              <a:rPr dirty="0" sz="1800" spc="-10" b="1">
                <a:solidFill>
                  <a:srgbClr val="FFFFFF"/>
                </a:solidFill>
                <a:latin typeface="Ebrima"/>
                <a:cs typeface="Ebrima"/>
              </a:rPr>
              <a:t>David</a:t>
            </a:r>
            <a:endParaRPr sz="1800">
              <a:latin typeface="Ebrima"/>
              <a:cs typeface="Ebrima"/>
            </a:endParaRPr>
          </a:p>
          <a:p>
            <a:pPr marL="556260">
              <a:lnSpc>
                <a:spcPts val="2150"/>
              </a:lnSpc>
            </a:pPr>
            <a:r>
              <a:rPr dirty="0" sz="1800" spc="-10" b="1">
                <a:solidFill>
                  <a:srgbClr val="FFFFFF"/>
                </a:solidFill>
                <a:latin typeface="Ebrima"/>
                <a:cs typeface="Ebrima"/>
              </a:rPr>
              <a:t>Miller</a:t>
            </a:r>
            <a:endParaRPr sz="1800">
              <a:latin typeface="Ebrima"/>
              <a:cs typeface="Ebri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769197" y="5033712"/>
            <a:ext cx="928369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09855" marR="5080" indent="-97790">
              <a:lnSpc>
                <a:spcPct val="100000"/>
              </a:lnSpc>
              <a:spcBef>
                <a:spcPts val="95"/>
              </a:spcBef>
            </a:pPr>
            <a:r>
              <a:rPr dirty="0" sz="1600" spc="-10" b="1">
                <a:latin typeface="Ebrima"/>
                <a:cs typeface="Ebrima"/>
              </a:rPr>
              <a:t>Founding Partner</a:t>
            </a:r>
            <a:endParaRPr sz="1600">
              <a:latin typeface="Ebrima"/>
              <a:cs typeface="Ebri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569208" y="4379976"/>
            <a:ext cx="1746885" cy="535305"/>
          </a:xfrm>
          <a:prstGeom prst="rect">
            <a:avLst/>
          </a:prstGeom>
          <a:solidFill>
            <a:srgbClr val="2C6B87"/>
          </a:solidFill>
          <a:ln w="12700">
            <a:solidFill>
              <a:srgbClr val="1E4D61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441959">
              <a:lnSpc>
                <a:spcPts val="2050"/>
              </a:lnSpc>
            </a:pPr>
            <a:r>
              <a:rPr dirty="0" sz="1800" spc="-10" b="1">
                <a:solidFill>
                  <a:srgbClr val="FFFFFF"/>
                </a:solidFill>
                <a:latin typeface="Ebrima"/>
                <a:cs typeface="Ebrima"/>
              </a:rPr>
              <a:t>Melanie</a:t>
            </a:r>
            <a:endParaRPr sz="1800">
              <a:latin typeface="Ebrima"/>
              <a:cs typeface="Ebrima"/>
            </a:endParaRPr>
          </a:p>
          <a:p>
            <a:pPr marL="391795">
              <a:lnSpc>
                <a:spcPct val="100000"/>
              </a:lnSpc>
            </a:pPr>
            <a:r>
              <a:rPr dirty="0" sz="1800" spc="-10" b="1">
                <a:solidFill>
                  <a:srgbClr val="FFFFFF"/>
                </a:solidFill>
                <a:latin typeface="Ebrima"/>
                <a:cs typeface="Ebrima"/>
              </a:rPr>
              <a:t>Landrum</a:t>
            </a:r>
            <a:endParaRPr sz="1800">
              <a:latin typeface="Ebrima"/>
              <a:cs typeface="Ebri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468622" y="5115194"/>
            <a:ext cx="1947545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38455" marR="5080" indent="-32639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latin typeface="Ebrima"/>
                <a:cs typeface="Ebrima"/>
              </a:rPr>
              <a:t>VP,</a:t>
            </a:r>
            <a:r>
              <a:rPr dirty="0" sz="1600" spc="-35" b="1">
                <a:latin typeface="Ebrima"/>
                <a:cs typeface="Ebrima"/>
              </a:rPr>
              <a:t> </a:t>
            </a:r>
            <a:r>
              <a:rPr dirty="0" sz="1600" b="1">
                <a:latin typeface="Ebrima"/>
                <a:cs typeface="Ebrima"/>
              </a:rPr>
              <a:t>Data</a:t>
            </a:r>
            <a:r>
              <a:rPr dirty="0" sz="1600" spc="-35" b="1">
                <a:latin typeface="Ebrima"/>
                <a:cs typeface="Ebrima"/>
              </a:rPr>
              <a:t> </a:t>
            </a:r>
            <a:r>
              <a:rPr dirty="0" sz="1600" b="1">
                <a:latin typeface="Ebrima"/>
                <a:cs typeface="Ebrima"/>
              </a:rPr>
              <a:t>and</a:t>
            </a:r>
            <a:r>
              <a:rPr dirty="0" sz="1600" spc="-35" b="1">
                <a:latin typeface="Ebrima"/>
                <a:cs typeface="Ebrima"/>
              </a:rPr>
              <a:t> </a:t>
            </a:r>
            <a:r>
              <a:rPr dirty="0" sz="1600" spc="-10" b="1">
                <a:latin typeface="Ebrima"/>
                <a:cs typeface="Ebrima"/>
              </a:rPr>
              <a:t>Health </a:t>
            </a:r>
            <a:r>
              <a:rPr dirty="0" sz="1600" b="1">
                <a:latin typeface="Ebrima"/>
                <a:cs typeface="Ebrima"/>
              </a:rPr>
              <a:t>Info.</a:t>
            </a:r>
            <a:r>
              <a:rPr dirty="0" sz="1600" spc="-45" b="1">
                <a:latin typeface="Ebrima"/>
                <a:cs typeface="Ebrima"/>
              </a:rPr>
              <a:t> </a:t>
            </a:r>
            <a:r>
              <a:rPr dirty="0" sz="1600" spc="-10" b="1">
                <a:latin typeface="Ebrima"/>
                <a:cs typeface="Ebrima"/>
              </a:rPr>
              <a:t>Services</a:t>
            </a:r>
            <a:endParaRPr sz="1600">
              <a:latin typeface="Ebrima"/>
              <a:cs typeface="Ebrim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603492" y="4379976"/>
            <a:ext cx="1746885" cy="542925"/>
          </a:xfrm>
          <a:prstGeom prst="rect">
            <a:avLst/>
          </a:prstGeom>
          <a:solidFill>
            <a:srgbClr val="2C6B87"/>
          </a:solidFill>
          <a:ln w="12700">
            <a:solidFill>
              <a:srgbClr val="1E4D61"/>
            </a:solidFill>
          </a:ln>
        </p:spPr>
        <p:txBody>
          <a:bodyPr wrap="square" lIns="0" tIns="127000" rIns="0" bIns="0" rtlCol="0" vert="horz">
            <a:spAutoFit/>
          </a:bodyPr>
          <a:lstStyle/>
          <a:p>
            <a:pPr marL="199390">
              <a:lnSpc>
                <a:spcPct val="100000"/>
              </a:lnSpc>
              <a:spcBef>
                <a:spcPts val="1000"/>
              </a:spcBef>
            </a:pPr>
            <a:r>
              <a:rPr dirty="0" sz="1800" b="1">
                <a:solidFill>
                  <a:srgbClr val="FFFFFF"/>
                </a:solidFill>
                <a:latin typeface="Ebrima"/>
                <a:cs typeface="Ebrima"/>
              </a:rPr>
              <a:t>Travis</a:t>
            </a:r>
            <a:r>
              <a:rPr dirty="0" sz="1800" spc="-35" b="1">
                <a:solidFill>
                  <a:srgbClr val="FFFFFF"/>
                </a:solidFill>
                <a:latin typeface="Ebrima"/>
                <a:cs typeface="Ebrima"/>
              </a:rPr>
              <a:t> </a:t>
            </a:r>
            <a:r>
              <a:rPr dirty="0" sz="1800" spc="-10" b="1">
                <a:solidFill>
                  <a:srgbClr val="FFFFFF"/>
                </a:solidFill>
                <a:latin typeface="Ebrima"/>
                <a:cs typeface="Ebrima"/>
              </a:rPr>
              <a:t>Bailey</a:t>
            </a:r>
            <a:endParaRPr sz="1800">
              <a:latin typeface="Ebrima"/>
              <a:cs typeface="Ebrim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502910" y="5115194"/>
            <a:ext cx="1946910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2065" marR="508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171717"/>
                </a:solidFill>
                <a:latin typeface="Ebrima"/>
                <a:cs typeface="Ebrima"/>
              </a:rPr>
              <a:t>SVP,</a:t>
            </a:r>
            <a:r>
              <a:rPr dirty="0" sz="1600" spc="-30" b="1">
                <a:solidFill>
                  <a:srgbClr val="171717"/>
                </a:solidFill>
                <a:latin typeface="Ebrima"/>
                <a:cs typeface="Ebrima"/>
              </a:rPr>
              <a:t> </a:t>
            </a:r>
            <a:r>
              <a:rPr dirty="0" sz="1600" spc="-10" b="1">
                <a:solidFill>
                  <a:srgbClr val="171717"/>
                </a:solidFill>
                <a:latin typeface="Ebrima"/>
                <a:cs typeface="Ebrima"/>
              </a:rPr>
              <a:t>Administration </a:t>
            </a:r>
            <a:r>
              <a:rPr dirty="0" sz="1600" b="1">
                <a:solidFill>
                  <a:srgbClr val="171717"/>
                </a:solidFill>
                <a:latin typeface="Ebrima"/>
                <a:cs typeface="Ebrima"/>
              </a:rPr>
              <a:t>&amp;</a:t>
            </a:r>
            <a:r>
              <a:rPr dirty="0" sz="1600" spc="-30" b="1">
                <a:solidFill>
                  <a:srgbClr val="171717"/>
                </a:solidFill>
                <a:latin typeface="Ebrima"/>
                <a:cs typeface="Ebrima"/>
              </a:rPr>
              <a:t> </a:t>
            </a:r>
            <a:r>
              <a:rPr dirty="0" sz="1600" b="1">
                <a:solidFill>
                  <a:srgbClr val="171717"/>
                </a:solidFill>
                <a:latin typeface="Ebrima"/>
                <a:cs typeface="Ebrima"/>
              </a:rPr>
              <a:t>Chief</a:t>
            </a:r>
            <a:r>
              <a:rPr dirty="0" sz="1600" spc="-40" b="1">
                <a:solidFill>
                  <a:srgbClr val="171717"/>
                </a:solidFill>
                <a:latin typeface="Ebrima"/>
                <a:cs typeface="Ebrima"/>
              </a:rPr>
              <a:t> </a:t>
            </a:r>
            <a:r>
              <a:rPr dirty="0" sz="1600" spc="-10" b="1">
                <a:solidFill>
                  <a:srgbClr val="171717"/>
                </a:solidFill>
                <a:latin typeface="Ebrima"/>
                <a:cs typeface="Ebrima"/>
              </a:rPr>
              <a:t>Strategy Officer</a:t>
            </a:r>
            <a:endParaRPr sz="1600">
              <a:latin typeface="Ebrima"/>
              <a:cs typeface="Ebrim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9646919" y="4373879"/>
            <a:ext cx="1744980" cy="535305"/>
          </a:xfrm>
          <a:prstGeom prst="rect">
            <a:avLst/>
          </a:prstGeom>
          <a:solidFill>
            <a:srgbClr val="2C6B87"/>
          </a:solidFill>
          <a:ln w="12700">
            <a:solidFill>
              <a:srgbClr val="1E4D61"/>
            </a:solidFill>
          </a:ln>
        </p:spPr>
        <p:txBody>
          <a:bodyPr wrap="square" lIns="0" tIns="121920" rIns="0" bIns="0" rtlCol="0" vert="horz">
            <a:spAutoFit/>
          </a:bodyPr>
          <a:lstStyle/>
          <a:p>
            <a:pPr marL="95885">
              <a:lnSpc>
                <a:spcPct val="100000"/>
              </a:lnSpc>
              <a:spcBef>
                <a:spcPts val="960"/>
              </a:spcBef>
            </a:pPr>
            <a:r>
              <a:rPr dirty="0" sz="1800" b="1">
                <a:solidFill>
                  <a:srgbClr val="FFFFFF"/>
                </a:solidFill>
                <a:latin typeface="Ebrima"/>
                <a:cs typeface="Ebrima"/>
              </a:rPr>
              <a:t>Dorian</a:t>
            </a:r>
            <a:r>
              <a:rPr dirty="0" sz="1800" spc="-25" b="1">
                <a:solidFill>
                  <a:srgbClr val="FFFFFF"/>
                </a:solidFill>
                <a:latin typeface="Ebrima"/>
                <a:cs typeface="Ebrima"/>
              </a:rPr>
              <a:t> </a:t>
            </a:r>
            <a:r>
              <a:rPr dirty="0" sz="1800" spc="-10" b="1">
                <a:solidFill>
                  <a:srgbClr val="FFFFFF"/>
                </a:solidFill>
                <a:latin typeface="Ebrima"/>
                <a:cs typeface="Ebrima"/>
              </a:rPr>
              <a:t>Herceg</a:t>
            </a:r>
            <a:endParaRPr sz="1800">
              <a:latin typeface="Ebrima"/>
              <a:cs typeface="Ebrim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9735553" y="5115926"/>
            <a:ext cx="1544320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36195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383942"/>
                </a:solidFill>
                <a:latin typeface="Ebrima"/>
                <a:cs typeface="Ebrima"/>
              </a:rPr>
              <a:t>Associate</a:t>
            </a:r>
            <a:r>
              <a:rPr dirty="0" sz="1600" spc="-95" b="1">
                <a:solidFill>
                  <a:srgbClr val="383942"/>
                </a:solidFill>
                <a:latin typeface="Ebrima"/>
                <a:cs typeface="Ebrima"/>
              </a:rPr>
              <a:t> </a:t>
            </a:r>
            <a:r>
              <a:rPr dirty="0" sz="1600" spc="-20" b="1">
                <a:solidFill>
                  <a:srgbClr val="383942"/>
                </a:solidFill>
                <a:latin typeface="Ebrima"/>
                <a:cs typeface="Ebrima"/>
              </a:rPr>
              <a:t>Chief </a:t>
            </a:r>
            <a:r>
              <a:rPr dirty="0" sz="1600" b="1">
                <a:solidFill>
                  <a:srgbClr val="383942"/>
                </a:solidFill>
                <a:latin typeface="Ebrima"/>
                <a:cs typeface="Ebrima"/>
              </a:rPr>
              <a:t>Strategy</a:t>
            </a:r>
            <a:r>
              <a:rPr dirty="0" sz="1600" spc="-55" b="1">
                <a:solidFill>
                  <a:srgbClr val="383942"/>
                </a:solidFill>
                <a:latin typeface="Ebrima"/>
                <a:cs typeface="Ebrima"/>
              </a:rPr>
              <a:t> </a:t>
            </a:r>
            <a:r>
              <a:rPr dirty="0" sz="1600" spc="-10" b="1">
                <a:solidFill>
                  <a:srgbClr val="383942"/>
                </a:solidFill>
                <a:latin typeface="Ebrima"/>
                <a:cs typeface="Ebrima"/>
              </a:rPr>
              <a:t>Officer</a:t>
            </a:r>
            <a:endParaRPr sz="1600">
              <a:latin typeface="Ebrima"/>
              <a:cs typeface="Ebrima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3780650" y="2887591"/>
            <a:ext cx="1327150" cy="1327150"/>
            <a:chOff x="3780650" y="2887591"/>
            <a:chExt cx="1327150" cy="1327150"/>
          </a:xfrm>
        </p:grpSpPr>
        <p:pic>
          <p:nvPicPr>
            <p:cNvPr id="23" name="object 2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90187" y="2897124"/>
              <a:ext cx="1307591" cy="1307591"/>
            </a:xfrm>
            <a:prstGeom prst="rect">
              <a:avLst/>
            </a:prstGeom>
          </p:spPr>
        </p:pic>
        <p:sp>
          <p:nvSpPr>
            <p:cNvPr id="24" name="object 24" descr=""/>
            <p:cNvSpPr/>
            <p:nvPr/>
          </p:nvSpPr>
          <p:spPr>
            <a:xfrm>
              <a:off x="3785412" y="2892353"/>
              <a:ext cx="1317625" cy="1317625"/>
            </a:xfrm>
            <a:custGeom>
              <a:avLst/>
              <a:gdLst/>
              <a:ahLst/>
              <a:cxnLst/>
              <a:rect l="l" t="t" r="r" b="b"/>
              <a:pathLst>
                <a:path w="1317625" h="1317625">
                  <a:moveTo>
                    <a:pt x="658825" y="0"/>
                  </a:moveTo>
                  <a:lnTo>
                    <a:pt x="725970" y="3594"/>
                  </a:lnTo>
                  <a:lnTo>
                    <a:pt x="791527" y="13195"/>
                  </a:lnTo>
                  <a:lnTo>
                    <a:pt x="854722" y="29591"/>
                  </a:lnTo>
                  <a:lnTo>
                    <a:pt x="915085" y="51968"/>
                  </a:lnTo>
                  <a:lnTo>
                    <a:pt x="972642" y="79552"/>
                  </a:lnTo>
                  <a:lnTo>
                    <a:pt x="1027010" y="112331"/>
                  </a:lnTo>
                  <a:lnTo>
                    <a:pt x="1077785" y="150317"/>
                  </a:lnTo>
                  <a:lnTo>
                    <a:pt x="1124559" y="193090"/>
                  </a:lnTo>
                  <a:lnTo>
                    <a:pt x="1166926" y="239864"/>
                  </a:lnTo>
                  <a:lnTo>
                    <a:pt x="1204912" y="290639"/>
                  </a:lnTo>
                  <a:lnTo>
                    <a:pt x="1237691" y="344995"/>
                  </a:lnTo>
                  <a:lnTo>
                    <a:pt x="1265669" y="402564"/>
                  </a:lnTo>
                  <a:lnTo>
                    <a:pt x="1287665" y="462940"/>
                  </a:lnTo>
                  <a:lnTo>
                    <a:pt x="1304048" y="526097"/>
                  </a:lnTo>
                  <a:lnTo>
                    <a:pt x="1314043" y="591667"/>
                  </a:lnTo>
                  <a:lnTo>
                    <a:pt x="1317243" y="658825"/>
                  </a:lnTo>
                  <a:lnTo>
                    <a:pt x="1314043" y="725970"/>
                  </a:lnTo>
                  <a:lnTo>
                    <a:pt x="1304048" y="791540"/>
                  </a:lnTo>
                  <a:lnTo>
                    <a:pt x="1287665" y="854710"/>
                  </a:lnTo>
                  <a:lnTo>
                    <a:pt x="1265669" y="915073"/>
                  </a:lnTo>
                  <a:lnTo>
                    <a:pt x="1237691" y="972642"/>
                  </a:lnTo>
                  <a:lnTo>
                    <a:pt x="1204912" y="1026998"/>
                  </a:lnTo>
                  <a:lnTo>
                    <a:pt x="1166926" y="1077772"/>
                  </a:lnTo>
                  <a:lnTo>
                    <a:pt x="1124559" y="1124546"/>
                  </a:lnTo>
                  <a:lnTo>
                    <a:pt x="1077785" y="1166926"/>
                  </a:lnTo>
                  <a:lnTo>
                    <a:pt x="1027010" y="1204912"/>
                  </a:lnTo>
                  <a:lnTo>
                    <a:pt x="972642" y="1237678"/>
                  </a:lnTo>
                  <a:lnTo>
                    <a:pt x="915085" y="1265669"/>
                  </a:lnTo>
                  <a:lnTo>
                    <a:pt x="854709" y="1287653"/>
                  </a:lnTo>
                  <a:lnTo>
                    <a:pt x="791552" y="1304048"/>
                  </a:lnTo>
                  <a:lnTo>
                    <a:pt x="725970" y="1314043"/>
                  </a:lnTo>
                  <a:lnTo>
                    <a:pt x="658825" y="1317244"/>
                  </a:lnTo>
                  <a:lnTo>
                    <a:pt x="591680" y="1314043"/>
                  </a:lnTo>
                  <a:lnTo>
                    <a:pt x="526097" y="1304048"/>
                  </a:lnTo>
                  <a:lnTo>
                    <a:pt x="462940" y="1287653"/>
                  </a:lnTo>
                  <a:lnTo>
                    <a:pt x="402564" y="1265669"/>
                  </a:lnTo>
                  <a:lnTo>
                    <a:pt x="345008" y="1237678"/>
                  </a:lnTo>
                  <a:lnTo>
                    <a:pt x="290639" y="1204912"/>
                  </a:lnTo>
                  <a:lnTo>
                    <a:pt x="239864" y="1166926"/>
                  </a:lnTo>
                  <a:lnTo>
                    <a:pt x="193103" y="1124559"/>
                  </a:lnTo>
                  <a:lnTo>
                    <a:pt x="150329" y="1077785"/>
                  </a:lnTo>
                  <a:lnTo>
                    <a:pt x="112344" y="1026998"/>
                  </a:lnTo>
                  <a:lnTo>
                    <a:pt x="79552" y="972629"/>
                  </a:lnTo>
                  <a:lnTo>
                    <a:pt x="51981" y="915073"/>
                  </a:lnTo>
                  <a:lnTo>
                    <a:pt x="29590" y="854722"/>
                  </a:lnTo>
                  <a:lnTo>
                    <a:pt x="13195" y="791527"/>
                  </a:lnTo>
                  <a:lnTo>
                    <a:pt x="3606" y="725970"/>
                  </a:lnTo>
                  <a:lnTo>
                    <a:pt x="0" y="658558"/>
                  </a:lnTo>
                  <a:lnTo>
                    <a:pt x="3606" y="591667"/>
                  </a:lnTo>
                  <a:lnTo>
                    <a:pt x="13195" y="526110"/>
                  </a:lnTo>
                  <a:lnTo>
                    <a:pt x="29590" y="462915"/>
                  </a:lnTo>
                  <a:lnTo>
                    <a:pt x="51981" y="402564"/>
                  </a:lnTo>
                  <a:lnTo>
                    <a:pt x="79552" y="345008"/>
                  </a:lnTo>
                  <a:lnTo>
                    <a:pt x="112344" y="290639"/>
                  </a:lnTo>
                  <a:lnTo>
                    <a:pt x="150329" y="239852"/>
                  </a:lnTo>
                  <a:lnTo>
                    <a:pt x="193090" y="193090"/>
                  </a:lnTo>
                  <a:lnTo>
                    <a:pt x="239864" y="150317"/>
                  </a:lnTo>
                  <a:lnTo>
                    <a:pt x="290639" y="112331"/>
                  </a:lnTo>
                  <a:lnTo>
                    <a:pt x="345008" y="79552"/>
                  </a:lnTo>
                  <a:lnTo>
                    <a:pt x="402564" y="51968"/>
                  </a:lnTo>
                  <a:lnTo>
                    <a:pt x="462927" y="29591"/>
                  </a:lnTo>
                  <a:lnTo>
                    <a:pt x="526122" y="13195"/>
                  </a:lnTo>
                  <a:lnTo>
                    <a:pt x="591680" y="3594"/>
                  </a:lnTo>
                  <a:lnTo>
                    <a:pt x="658825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25" name="object 2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5112" y="5957315"/>
            <a:ext cx="1437131" cy="539495"/>
          </a:xfrm>
          <a:prstGeom prst="rect">
            <a:avLst/>
          </a:prstGeom>
        </p:spPr>
      </p:pic>
      <p:pic>
        <p:nvPicPr>
          <p:cNvPr id="26" name="object 2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834384" y="5972555"/>
            <a:ext cx="1214615" cy="539495"/>
          </a:xfrm>
          <a:prstGeom prst="rect">
            <a:avLst/>
          </a:prstGeom>
        </p:spPr>
      </p:pic>
      <p:grpSp>
        <p:nvGrpSpPr>
          <p:cNvPr id="27" name="object 27"/>
          <p:cNvGrpSpPr/>
          <p:nvPr/>
        </p:nvGrpSpPr>
        <p:grpSpPr>
          <a:xfrm>
            <a:off x="6813410" y="2892163"/>
            <a:ext cx="1327150" cy="1339215"/>
            <a:chOff x="6813410" y="2892163"/>
            <a:chExt cx="1327150" cy="1339215"/>
          </a:xfrm>
        </p:grpSpPr>
        <p:pic>
          <p:nvPicPr>
            <p:cNvPr id="28" name="object 2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822948" y="2901696"/>
              <a:ext cx="1307591" cy="1319783"/>
            </a:xfrm>
            <a:prstGeom prst="rect">
              <a:avLst/>
            </a:prstGeom>
          </p:spPr>
        </p:pic>
        <p:sp>
          <p:nvSpPr>
            <p:cNvPr id="29" name="object 29" descr=""/>
            <p:cNvSpPr/>
            <p:nvPr/>
          </p:nvSpPr>
          <p:spPr>
            <a:xfrm>
              <a:off x="6818172" y="2896925"/>
              <a:ext cx="1317625" cy="1329690"/>
            </a:xfrm>
            <a:custGeom>
              <a:avLst/>
              <a:gdLst/>
              <a:ahLst/>
              <a:cxnLst/>
              <a:rect l="l" t="t" r="r" b="b"/>
              <a:pathLst>
                <a:path w="1317625" h="1329689">
                  <a:moveTo>
                    <a:pt x="658825" y="0"/>
                  </a:moveTo>
                  <a:lnTo>
                    <a:pt x="725982" y="3594"/>
                  </a:lnTo>
                  <a:lnTo>
                    <a:pt x="791552" y="13589"/>
                  </a:lnTo>
                  <a:lnTo>
                    <a:pt x="854722" y="29984"/>
                  </a:lnTo>
                  <a:lnTo>
                    <a:pt x="915098" y="52374"/>
                  </a:lnTo>
                  <a:lnTo>
                    <a:pt x="972654" y="80352"/>
                  </a:lnTo>
                  <a:lnTo>
                    <a:pt x="1027023" y="113538"/>
                  </a:lnTo>
                  <a:lnTo>
                    <a:pt x="1077798" y="151917"/>
                  </a:lnTo>
                  <a:lnTo>
                    <a:pt x="1124572" y="194691"/>
                  </a:lnTo>
                  <a:lnTo>
                    <a:pt x="1166939" y="241858"/>
                  </a:lnTo>
                  <a:lnTo>
                    <a:pt x="1204925" y="293039"/>
                  </a:lnTo>
                  <a:lnTo>
                    <a:pt x="1237703" y="348195"/>
                  </a:lnTo>
                  <a:lnTo>
                    <a:pt x="1265681" y="406146"/>
                  </a:lnTo>
                  <a:lnTo>
                    <a:pt x="1287665" y="467309"/>
                  </a:lnTo>
                  <a:lnTo>
                    <a:pt x="1304048" y="530860"/>
                  </a:lnTo>
                  <a:lnTo>
                    <a:pt x="1314043" y="596836"/>
                  </a:lnTo>
                  <a:lnTo>
                    <a:pt x="1317243" y="664768"/>
                  </a:lnTo>
                  <a:lnTo>
                    <a:pt x="1314043" y="732713"/>
                  </a:lnTo>
                  <a:lnTo>
                    <a:pt x="1304048" y="798677"/>
                  </a:lnTo>
                  <a:lnTo>
                    <a:pt x="1287665" y="862228"/>
                  </a:lnTo>
                  <a:lnTo>
                    <a:pt x="1265681" y="923391"/>
                  </a:lnTo>
                  <a:lnTo>
                    <a:pt x="1237703" y="981354"/>
                  </a:lnTo>
                  <a:lnTo>
                    <a:pt x="1204925" y="1036510"/>
                  </a:lnTo>
                  <a:lnTo>
                    <a:pt x="1166939" y="1087678"/>
                  </a:lnTo>
                  <a:lnTo>
                    <a:pt x="1124572" y="1134859"/>
                  </a:lnTo>
                  <a:lnTo>
                    <a:pt x="1077798" y="1177632"/>
                  </a:lnTo>
                  <a:lnTo>
                    <a:pt x="1027023" y="1215999"/>
                  </a:lnTo>
                  <a:lnTo>
                    <a:pt x="972654" y="1249184"/>
                  </a:lnTo>
                  <a:lnTo>
                    <a:pt x="915098" y="1277175"/>
                  </a:lnTo>
                  <a:lnTo>
                    <a:pt x="854722" y="1299565"/>
                  </a:lnTo>
                  <a:lnTo>
                    <a:pt x="791552" y="1315948"/>
                  </a:lnTo>
                  <a:lnTo>
                    <a:pt x="725982" y="1325943"/>
                  </a:lnTo>
                  <a:lnTo>
                    <a:pt x="658825" y="1329550"/>
                  </a:lnTo>
                  <a:lnTo>
                    <a:pt x="591667" y="1325943"/>
                  </a:lnTo>
                  <a:lnTo>
                    <a:pt x="526097" y="1315948"/>
                  </a:lnTo>
                  <a:lnTo>
                    <a:pt x="462927" y="1299565"/>
                  </a:lnTo>
                  <a:lnTo>
                    <a:pt x="402551" y="1277175"/>
                  </a:lnTo>
                  <a:lnTo>
                    <a:pt x="344995" y="1249184"/>
                  </a:lnTo>
                  <a:lnTo>
                    <a:pt x="290626" y="1215999"/>
                  </a:lnTo>
                  <a:lnTo>
                    <a:pt x="239852" y="1177632"/>
                  </a:lnTo>
                  <a:lnTo>
                    <a:pt x="193090" y="1134859"/>
                  </a:lnTo>
                  <a:lnTo>
                    <a:pt x="150317" y="1087691"/>
                  </a:lnTo>
                  <a:lnTo>
                    <a:pt x="112331" y="1036510"/>
                  </a:lnTo>
                  <a:lnTo>
                    <a:pt x="79552" y="981341"/>
                  </a:lnTo>
                  <a:lnTo>
                    <a:pt x="51968" y="923391"/>
                  </a:lnTo>
                  <a:lnTo>
                    <a:pt x="29590" y="862241"/>
                  </a:lnTo>
                  <a:lnTo>
                    <a:pt x="13195" y="798664"/>
                  </a:lnTo>
                  <a:lnTo>
                    <a:pt x="3606" y="732713"/>
                  </a:lnTo>
                  <a:lnTo>
                    <a:pt x="0" y="664667"/>
                  </a:lnTo>
                  <a:lnTo>
                    <a:pt x="3606" y="596836"/>
                  </a:lnTo>
                  <a:lnTo>
                    <a:pt x="13195" y="530885"/>
                  </a:lnTo>
                  <a:lnTo>
                    <a:pt x="29590" y="467296"/>
                  </a:lnTo>
                  <a:lnTo>
                    <a:pt x="51968" y="406146"/>
                  </a:lnTo>
                  <a:lnTo>
                    <a:pt x="79552" y="348208"/>
                  </a:lnTo>
                  <a:lnTo>
                    <a:pt x="112331" y="293039"/>
                  </a:lnTo>
                  <a:lnTo>
                    <a:pt x="150317" y="241858"/>
                  </a:lnTo>
                  <a:lnTo>
                    <a:pt x="193090" y="194678"/>
                  </a:lnTo>
                  <a:lnTo>
                    <a:pt x="239852" y="151917"/>
                  </a:lnTo>
                  <a:lnTo>
                    <a:pt x="290626" y="113538"/>
                  </a:lnTo>
                  <a:lnTo>
                    <a:pt x="344995" y="80352"/>
                  </a:lnTo>
                  <a:lnTo>
                    <a:pt x="402551" y="52374"/>
                  </a:lnTo>
                  <a:lnTo>
                    <a:pt x="462927" y="29984"/>
                  </a:lnTo>
                  <a:lnTo>
                    <a:pt x="526097" y="13589"/>
                  </a:lnTo>
                  <a:lnTo>
                    <a:pt x="591667" y="3594"/>
                  </a:lnTo>
                  <a:lnTo>
                    <a:pt x="658825" y="0"/>
                  </a:lnTo>
                  <a:close/>
                </a:path>
              </a:pathLst>
            </a:custGeom>
            <a:ln w="9525">
              <a:solidFill>
                <a:srgbClr val="25466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0" name="object 30"/>
          <p:cNvGrpSpPr/>
          <p:nvPr/>
        </p:nvGrpSpPr>
        <p:grpSpPr>
          <a:xfrm>
            <a:off x="9844646" y="2905879"/>
            <a:ext cx="1327150" cy="1327150"/>
            <a:chOff x="9844646" y="2905879"/>
            <a:chExt cx="1327150" cy="1327150"/>
          </a:xfrm>
        </p:grpSpPr>
        <p:pic>
          <p:nvPicPr>
            <p:cNvPr id="31" name="object 3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854184" y="2915412"/>
              <a:ext cx="1307590" cy="1307591"/>
            </a:xfrm>
            <a:prstGeom prst="rect">
              <a:avLst/>
            </a:prstGeom>
          </p:spPr>
        </p:pic>
        <p:sp>
          <p:nvSpPr>
            <p:cNvPr id="32" name="object 32" descr=""/>
            <p:cNvSpPr/>
            <p:nvPr/>
          </p:nvSpPr>
          <p:spPr>
            <a:xfrm>
              <a:off x="9849408" y="2910641"/>
              <a:ext cx="1317625" cy="1317625"/>
            </a:xfrm>
            <a:custGeom>
              <a:avLst/>
              <a:gdLst/>
              <a:ahLst/>
              <a:cxnLst/>
              <a:rect l="l" t="t" r="r" b="b"/>
              <a:pathLst>
                <a:path w="1317625" h="1317625">
                  <a:moveTo>
                    <a:pt x="658825" y="0"/>
                  </a:moveTo>
                  <a:lnTo>
                    <a:pt x="725970" y="3594"/>
                  </a:lnTo>
                  <a:lnTo>
                    <a:pt x="791527" y="13195"/>
                  </a:lnTo>
                  <a:lnTo>
                    <a:pt x="854722" y="29591"/>
                  </a:lnTo>
                  <a:lnTo>
                    <a:pt x="915085" y="51968"/>
                  </a:lnTo>
                  <a:lnTo>
                    <a:pt x="972629" y="79552"/>
                  </a:lnTo>
                  <a:lnTo>
                    <a:pt x="1027010" y="112331"/>
                  </a:lnTo>
                  <a:lnTo>
                    <a:pt x="1077785" y="150317"/>
                  </a:lnTo>
                  <a:lnTo>
                    <a:pt x="1124559" y="193090"/>
                  </a:lnTo>
                  <a:lnTo>
                    <a:pt x="1166926" y="239864"/>
                  </a:lnTo>
                  <a:lnTo>
                    <a:pt x="1204912" y="290639"/>
                  </a:lnTo>
                  <a:lnTo>
                    <a:pt x="1237691" y="344995"/>
                  </a:lnTo>
                  <a:lnTo>
                    <a:pt x="1265669" y="402564"/>
                  </a:lnTo>
                  <a:lnTo>
                    <a:pt x="1287665" y="462940"/>
                  </a:lnTo>
                  <a:lnTo>
                    <a:pt x="1304048" y="526097"/>
                  </a:lnTo>
                  <a:lnTo>
                    <a:pt x="1314043" y="591667"/>
                  </a:lnTo>
                  <a:lnTo>
                    <a:pt x="1317243" y="658825"/>
                  </a:lnTo>
                  <a:lnTo>
                    <a:pt x="1314043" y="725970"/>
                  </a:lnTo>
                  <a:lnTo>
                    <a:pt x="1304048" y="791540"/>
                  </a:lnTo>
                  <a:lnTo>
                    <a:pt x="1287665" y="854710"/>
                  </a:lnTo>
                  <a:lnTo>
                    <a:pt x="1265669" y="915073"/>
                  </a:lnTo>
                  <a:lnTo>
                    <a:pt x="1237691" y="972642"/>
                  </a:lnTo>
                  <a:lnTo>
                    <a:pt x="1204912" y="1026998"/>
                  </a:lnTo>
                  <a:lnTo>
                    <a:pt x="1166926" y="1077772"/>
                  </a:lnTo>
                  <a:lnTo>
                    <a:pt x="1124559" y="1124546"/>
                  </a:lnTo>
                  <a:lnTo>
                    <a:pt x="1077785" y="1166926"/>
                  </a:lnTo>
                  <a:lnTo>
                    <a:pt x="1027010" y="1204912"/>
                  </a:lnTo>
                  <a:lnTo>
                    <a:pt x="972642" y="1237678"/>
                  </a:lnTo>
                  <a:lnTo>
                    <a:pt x="915085" y="1265669"/>
                  </a:lnTo>
                  <a:lnTo>
                    <a:pt x="854709" y="1287653"/>
                  </a:lnTo>
                  <a:lnTo>
                    <a:pt x="791552" y="1304048"/>
                  </a:lnTo>
                  <a:lnTo>
                    <a:pt x="725970" y="1314043"/>
                  </a:lnTo>
                  <a:lnTo>
                    <a:pt x="658825" y="1317244"/>
                  </a:lnTo>
                  <a:lnTo>
                    <a:pt x="591680" y="1314043"/>
                  </a:lnTo>
                  <a:lnTo>
                    <a:pt x="526097" y="1304048"/>
                  </a:lnTo>
                  <a:lnTo>
                    <a:pt x="462940" y="1287653"/>
                  </a:lnTo>
                  <a:lnTo>
                    <a:pt x="402564" y="1265669"/>
                  </a:lnTo>
                  <a:lnTo>
                    <a:pt x="345008" y="1237678"/>
                  </a:lnTo>
                  <a:lnTo>
                    <a:pt x="290639" y="1204912"/>
                  </a:lnTo>
                  <a:lnTo>
                    <a:pt x="239864" y="1166926"/>
                  </a:lnTo>
                  <a:lnTo>
                    <a:pt x="193103" y="1124559"/>
                  </a:lnTo>
                  <a:lnTo>
                    <a:pt x="150329" y="1077785"/>
                  </a:lnTo>
                  <a:lnTo>
                    <a:pt x="112344" y="1026998"/>
                  </a:lnTo>
                  <a:lnTo>
                    <a:pt x="79552" y="972629"/>
                  </a:lnTo>
                  <a:lnTo>
                    <a:pt x="51981" y="915073"/>
                  </a:lnTo>
                  <a:lnTo>
                    <a:pt x="29590" y="854722"/>
                  </a:lnTo>
                  <a:lnTo>
                    <a:pt x="13195" y="791527"/>
                  </a:lnTo>
                  <a:lnTo>
                    <a:pt x="3606" y="725970"/>
                  </a:lnTo>
                  <a:lnTo>
                    <a:pt x="0" y="658558"/>
                  </a:lnTo>
                  <a:lnTo>
                    <a:pt x="3606" y="591667"/>
                  </a:lnTo>
                  <a:lnTo>
                    <a:pt x="13195" y="526110"/>
                  </a:lnTo>
                  <a:lnTo>
                    <a:pt x="29590" y="462915"/>
                  </a:lnTo>
                  <a:lnTo>
                    <a:pt x="51981" y="402564"/>
                  </a:lnTo>
                  <a:lnTo>
                    <a:pt x="79552" y="345008"/>
                  </a:lnTo>
                  <a:lnTo>
                    <a:pt x="112344" y="290639"/>
                  </a:lnTo>
                  <a:lnTo>
                    <a:pt x="150329" y="239852"/>
                  </a:lnTo>
                  <a:lnTo>
                    <a:pt x="193090" y="193090"/>
                  </a:lnTo>
                  <a:lnTo>
                    <a:pt x="239864" y="150317"/>
                  </a:lnTo>
                  <a:lnTo>
                    <a:pt x="290639" y="112331"/>
                  </a:lnTo>
                  <a:lnTo>
                    <a:pt x="345020" y="79552"/>
                  </a:lnTo>
                  <a:lnTo>
                    <a:pt x="402564" y="51968"/>
                  </a:lnTo>
                  <a:lnTo>
                    <a:pt x="462927" y="29591"/>
                  </a:lnTo>
                  <a:lnTo>
                    <a:pt x="526122" y="13195"/>
                  </a:lnTo>
                  <a:lnTo>
                    <a:pt x="591680" y="3594"/>
                  </a:lnTo>
                  <a:lnTo>
                    <a:pt x="658825" y="0"/>
                  </a:lnTo>
                  <a:close/>
                </a:path>
              </a:pathLst>
            </a:custGeom>
            <a:ln w="9525">
              <a:solidFill>
                <a:srgbClr val="25466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33" name="object 3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091171" y="5911595"/>
            <a:ext cx="771143" cy="7711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DJ Sullivan</dc:creator>
  <dc:title>PowerPoint Presentation</dc:title>
  <dcterms:created xsi:type="dcterms:W3CDTF">2022-10-10T15:38:29Z</dcterms:created>
  <dcterms:modified xsi:type="dcterms:W3CDTF">2022-10-10T15:38:29Z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2022-10-10T00:00:00Z</vt:filetime>
  </property>
  <property fmtid="{D5CDD505-2E9C-101B-9397-08002B2CF9AE}" pid="3" name="Creator">
    <vt:lpwstr>Acrobat PDFMaker 22 for PowerPoint</vt:lpwstr>
  </property>
  <property fmtid="{D5CDD505-2E9C-101B-9397-08002B2CF9AE}" pid="4" name="LastSaved">
    <vt:filetime>2022-10-10T00:00:00Z</vt:filetime>
  </property>
  <property fmtid="{D5CDD505-2E9C-101B-9397-08002B2CF9AE}" pid="5" name="Producer">
    <vt:lpwstr>Adobe PDF Library 22.2.244</vt:lpwstr>
  </property>
</Properties>
</file>