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7" r:id="rId4"/>
    <p:sldId id="259" r:id="rId5"/>
    <p:sldId id="261" r:id="rId6"/>
    <p:sldId id="290" r:id="rId7"/>
    <p:sldId id="291" r:id="rId8"/>
    <p:sldId id="292" r:id="rId9"/>
    <p:sldId id="263" r:id="rId10"/>
    <p:sldId id="262" r:id="rId11"/>
    <p:sldId id="289" r:id="rId12"/>
    <p:sldId id="281" r:id="rId13"/>
    <p:sldId id="283" r:id="rId14"/>
    <p:sldId id="286" r:id="rId15"/>
    <p:sldId id="284" r:id="rId16"/>
    <p:sldId id="28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0031"/>
    <a:srgbClr val="9810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26"/>
  </p:normalViewPr>
  <p:slideViewPr>
    <p:cSldViewPr snapToGrid="0" snapToObjects="1">
      <p:cViewPr varScale="1">
        <p:scale>
          <a:sx n="108" d="100"/>
          <a:sy n="108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798DBB-0AFD-C548-8834-40E3A90EE91D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E80623-964B-7240-9E40-9DE3E3319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872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80623-964B-7240-9E40-9DE3E3319FD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253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DBAA57FE-7452-E847-8A74-8FBEA9BD9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480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64D2121-8C83-DD45-B1FD-8043B38B0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08167"/>
            <a:ext cx="10515600" cy="995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008519E-D22E-474E-BF03-3D571165C7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633" y="6429214"/>
            <a:ext cx="3829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6C0031"/>
                </a:solidFill>
              </a:defRPr>
            </a:lvl1pPr>
          </a:lstStyle>
          <a:p>
            <a:fld id="{C7F0036F-E59D-634C-9CA0-A14D977A64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125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5FCAFECD-359A-7B43-8801-9EA5BC16AA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01" y="0"/>
            <a:ext cx="12186397" cy="685800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041E9DB-ABC0-1E4F-9B45-D735E35035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5567" y="6429214"/>
            <a:ext cx="3829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C7F0036F-E59D-634C-9CA0-A14D977A64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EAE528F-7DF5-D84F-BEE9-E3C0A78930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2668" y="1307557"/>
            <a:ext cx="10397924" cy="972655"/>
          </a:xfrm>
        </p:spPr>
        <p:txBody>
          <a:bodyPr anchor="b"/>
          <a:lstStyle>
            <a:lvl1pPr algn="ctr">
              <a:defRPr sz="6000">
                <a:solidFill>
                  <a:srgbClr val="6C003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21C1035-CD8A-8347-9576-B72011A0A7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2667" y="2513988"/>
            <a:ext cx="10397923" cy="83109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792061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1E61B4E-D44F-E349-ABBB-2565806D53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515276"/>
            <a:ext cx="12192000" cy="13462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10734D3-156C-B344-B404-E0676D0693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2668" y="856145"/>
            <a:ext cx="8916365" cy="972655"/>
          </a:xfrm>
        </p:spPr>
        <p:txBody>
          <a:bodyPr anchor="b"/>
          <a:lstStyle>
            <a:lvl1pPr algn="l">
              <a:defRPr sz="6000">
                <a:solidFill>
                  <a:srgbClr val="6C003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CB55FD6-1A64-0D4A-8F1C-09C043D46F2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2668" y="2016276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6CB348E-A509-7F43-B886-6C315B72EB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633" y="6429214"/>
            <a:ext cx="3829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C7F0036F-E59D-634C-9CA0-A14D977A64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10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1F7C9C6-538E-A441-9F7A-9E250D4DA1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01" y="0"/>
            <a:ext cx="12186397" cy="68580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232C36-FEDF-0442-AAF8-D33776E8C8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633" y="6429214"/>
            <a:ext cx="3829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6C0031"/>
                </a:solidFill>
              </a:defRPr>
            </a:lvl1pPr>
          </a:lstStyle>
          <a:p>
            <a:fld id="{C7F0036F-E59D-634C-9CA0-A14D977A64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6B1B566-3F7A-DC4F-98CF-786EF4E8A8E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2668" y="254001"/>
            <a:ext cx="5816330" cy="972655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5237A85-8F11-504A-9DD5-DA4BBB2A37E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2668" y="1912104"/>
            <a:ext cx="6867646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415355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C057238-2998-9D4E-8937-3E3DEA6B1C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57279" y="0"/>
            <a:ext cx="2134721" cy="68580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C13E926-6AF3-F941-84F4-CD176131F2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633" y="6429214"/>
            <a:ext cx="3829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6C0031"/>
                </a:solidFill>
              </a:defRPr>
            </a:lvl1pPr>
          </a:lstStyle>
          <a:p>
            <a:fld id="{C7F0036F-E59D-634C-9CA0-A14D977A64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020FD47-3215-0649-B936-7F5A6CB5B88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2668" y="1307557"/>
            <a:ext cx="5816330" cy="972655"/>
          </a:xfrm>
        </p:spPr>
        <p:txBody>
          <a:bodyPr anchor="b"/>
          <a:lstStyle>
            <a:lvl1pPr algn="l">
              <a:defRPr sz="6000">
                <a:solidFill>
                  <a:srgbClr val="6C003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2641573-7797-2D4F-ABC0-AB670DDC0CD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2668" y="2710757"/>
            <a:ext cx="6867646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35080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2532163-FD8E-5F4A-8D51-932394F6094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01" y="0"/>
            <a:ext cx="12186397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E7FFDE-5087-8A47-99F5-84E106D0F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480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8DFCED-693A-1648-AEF8-4D401DB35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808167"/>
            <a:ext cx="10515600" cy="995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SUBTITLE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5FE089-6F58-5F4F-B713-011A6C1C51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633" y="6429214"/>
            <a:ext cx="3829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6C0031"/>
                </a:solidFill>
              </a:defRPr>
            </a:lvl1pPr>
          </a:lstStyle>
          <a:p>
            <a:fld id="{C7F0036F-E59D-634C-9CA0-A14D977A64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270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0" r:id="rId3"/>
    <p:sldLayoutId id="2147483655" r:id="rId4"/>
    <p:sldLayoutId id="2147483651" r:id="rId5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BE31B-80DE-7249-83E0-80BB01780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1630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5300" dirty="0">
                <a:latin typeface="Georgia" panose="02040502050405020303" pitchFamily="18" charset="0"/>
              </a:rPr>
              <a:t>ARH</a:t>
            </a:r>
            <a:br>
              <a:rPr lang="en-US" dirty="0">
                <a:latin typeface="Georgia" panose="02040502050405020303" pitchFamily="18" charset="0"/>
              </a:rPr>
            </a:br>
            <a:r>
              <a:rPr lang="en-US" sz="4400" dirty="0">
                <a:latin typeface="Georgia" panose="02040502050405020303" pitchFamily="18" charset="0"/>
              </a:rPr>
              <a:t>Rural Home Hospital</a:t>
            </a:r>
            <a:br>
              <a:rPr lang="en-US" sz="4400" dirty="0">
                <a:latin typeface="Georgia" panose="02040502050405020303" pitchFamily="18" charset="0"/>
              </a:rPr>
            </a:br>
            <a:br>
              <a:rPr lang="en-US" sz="4400" dirty="0">
                <a:latin typeface="Georgia" panose="02040502050405020303" pitchFamily="18" charset="0"/>
              </a:rPr>
            </a:br>
            <a:endParaRPr lang="en-US" sz="1800" dirty="0">
              <a:latin typeface="Georgia" panose="02040502050405020303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1E3BEF-D399-FF45-8B15-EB4107AB51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F0036F-E59D-634C-9CA0-A14D977A64C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386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F0036F-E59D-634C-9CA0-A14D977A64C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91633" y="155765"/>
            <a:ext cx="7830236" cy="406943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latin typeface="Georgia" panose="02040502050405020303" pitchFamily="18" charset="0"/>
              </a:rPr>
              <a:t>Rural Home Hospital Screening Criteria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77" y="703384"/>
            <a:ext cx="4630615" cy="572583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1614" y="703384"/>
            <a:ext cx="4870940" cy="572583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907962" y="6532685"/>
            <a:ext cx="2427145" cy="24622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Georgia" panose="02040502050405020303" pitchFamily="18" charset="0"/>
              </a:rPr>
              <a:t>ADMIT TO HOME HOSPITAL</a:t>
            </a:r>
          </a:p>
        </p:txBody>
      </p:sp>
    </p:spTree>
    <p:extLst>
      <p:ext uri="{BB962C8B-B14F-4D97-AF65-F5344CB8AC3E}">
        <p14:creationId xmlns:p14="http://schemas.microsoft.com/office/powerpoint/2010/main" val="3885802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F0036F-E59D-634C-9CA0-A14D977A64C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lowchart: Connector 4"/>
          <p:cNvSpPr/>
          <p:nvPr/>
        </p:nvSpPr>
        <p:spPr>
          <a:xfrm>
            <a:off x="326020" y="969352"/>
            <a:ext cx="2489298" cy="2448659"/>
          </a:xfrm>
          <a:prstGeom prst="flowChartConnector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ARH</a:t>
            </a:r>
          </a:p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Rural Home Hospital</a:t>
            </a:r>
          </a:p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Program </a:t>
            </a:r>
          </a:p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993799" y="2110153"/>
            <a:ext cx="474785" cy="307730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3647065" y="1538655"/>
            <a:ext cx="1266093" cy="1310054"/>
          </a:xfrm>
          <a:prstGeom prst="flowChartConnector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Georgia" panose="02040502050405020303" pitchFamily="18" charset="0"/>
              </a:rPr>
              <a:t>24/7 Availability and  Remote Monitoring</a:t>
            </a:r>
          </a:p>
        </p:txBody>
      </p:sp>
      <p:sp>
        <p:nvSpPr>
          <p:cNvPr id="8" name="Right Arrow 7"/>
          <p:cNvSpPr/>
          <p:nvPr/>
        </p:nvSpPr>
        <p:spPr>
          <a:xfrm>
            <a:off x="5169972" y="2070589"/>
            <a:ext cx="474785" cy="307730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5817059" y="1560636"/>
            <a:ext cx="1266093" cy="1310054"/>
          </a:xfrm>
          <a:prstGeom prst="flowChartConnector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Georgia" panose="02040502050405020303" pitchFamily="18" charset="0"/>
              </a:rPr>
              <a:t>2 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  <a:latin typeface="Georgia" panose="02040502050405020303" pitchFamily="18" charset="0"/>
              </a:rPr>
              <a:t>Daily Nurse Visits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7258998" y="2061799"/>
            <a:ext cx="474785" cy="307730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7872717" y="1560636"/>
            <a:ext cx="1266093" cy="1310054"/>
          </a:xfrm>
          <a:prstGeom prst="flowChartConnector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Georgia" panose="02040502050405020303" pitchFamily="18" charset="0"/>
              </a:rPr>
              <a:t>1 Daily Doctor Visit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9432480" y="2039817"/>
            <a:ext cx="474785" cy="307730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/>
          <p:cNvSpPr/>
          <p:nvPr/>
        </p:nvSpPr>
        <p:spPr>
          <a:xfrm>
            <a:off x="10046199" y="1538655"/>
            <a:ext cx="1266093" cy="1310054"/>
          </a:xfrm>
          <a:prstGeom prst="flowChartConnector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Georgia" panose="02040502050405020303" pitchFamily="18" charset="0"/>
              </a:rPr>
              <a:t>Seamless Inpatient Care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93799" y="395654"/>
            <a:ext cx="4265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6C0031"/>
                </a:solidFill>
              </a:rPr>
              <a:t>CMS Waiver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9950" y="3589297"/>
            <a:ext cx="393016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C0031"/>
                </a:solidFill>
              </a:rPr>
              <a:t>Application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C0031"/>
                </a:solidFill>
              </a:rPr>
              <a:t>Interview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C0031"/>
                </a:solidFill>
              </a:rPr>
              <a:t>Determination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C0031"/>
                </a:solidFill>
              </a:rPr>
              <a:t>Reporting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982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F0036F-E59D-634C-9CA0-A14D977A64C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52667" y="254001"/>
            <a:ext cx="9232109" cy="97265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Georgia" panose="02040502050405020303" pitchFamily="18" charset="0"/>
              </a:rPr>
              <a:t>Caring for Our Patients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59" y="1570142"/>
            <a:ext cx="7398726" cy="44683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81192" y="1570142"/>
            <a:ext cx="4079631" cy="411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sz="1600" dirty="0">
                <a:latin typeface="Georgia" panose="02040502050405020303" pitchFamily="18" charset="0"/>
              </a:rPr>
              <a:t>The patient will be equipped with a </a:t>
            </a:r>
            <a:r>
              <a:rPr lang="en-US" sz="1600" dirty="0" err="1">
                <a:latin typeface="Georgia" panose="02040502050405020303" pitchFamily="18" charset="0"/>
              </a:rPr>
              <a:t>Biofourmis</a:t>
            </a:r>
            <a:r>
              <a:rPr lang="en-US" sz="1600" dirty="0">
                <a:latin typeface="Georgia" panose="02040502050405020303" pitchFamily="18" charset="0"/>
              </a:rPr>
              <a:t> Virtual Bed which will include: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Georgia" panose="02040502050405020303" pitchFamily="18" charset="0"/>
              </a:rPr>
              <a:t>MDM Locked down cellular Samsung Tablet with patient app  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Georgia" panose="02040502050405020303" pitchFamily="18" charset="0"/>
              </a:rPr>
              <a:t>FDA Cleared Vital Patch Sensor (See attached) Continuous Vitals Monitoring 24/7  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Georgia" panose="02040502050405020303" pitchFamily="18" charset="0"/>
              </a:rPr>
              <a:t>FDA Cleared Peripheral Devices 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Georgia" panose="02040502050405020303" pitchFamily="18" charset="0"/>
              </a:rPr>
              <a:t>Omron Blood Pressure 7000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Georgia" panose="02040502050405020303" pitchFamily="18" charset="0"/>
              </a:rPr>
              <a:t>Welch Allen Home Scale RPM-Scale100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latin typeface="Georgia" panose="02040502050405020303" pitchFamily="18" charset="0"/>
              </a:rPr>
              <a:t>Nonin</a:t>
            </a:r>
            <a:r>
              <a:rPr lang="en-US" sz="1600" dirty="0">
                <a:latin typeface="Georgia" panose="02040502050405020303" pitchFamily="18" charset="0"/>
              </a:rPr>
              <a:t> 3230 Pulse Ox</a:t>
            </a:r>
          </a:p>
        </p:txBody>
      </p:sp>
    </p:spTree>
    <p:extLst>
      <p:ext uri="{BB962C8B-B14F-4D97-AF65-F5344CB8AC3E}">
        <p14:creationId xmlns:p14="http://schemas.microsoft.com/office/powerpoint/2010/main" val="2309253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F0036F-E59D-634C-9CA0-A14D977A64C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52668" y="254001"/>
            <a:ext cx="8563894" cy="97265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Georgia" panose="02040502050405020303" pitchFamily="18" charset="0"/>
              </a:rPr>
              <a:t>Caring for Our Patients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927" y="1558436"/>
            <a:ext cx="10585665" cy="441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339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F0036F-E59D-634C-9CA0-A14D977A64C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52668" y="254001"/>
            <a:ext cx="8563894" cy="97265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Georgia" panose="02040502050405020303" pitchFamily="18" charset="0"/>
              </a:rPr>
              <a:t>Caring for Our Patients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62" y="1698465"/>
            <a:ext cx="10399469" cy="423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501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F0036F-E59D-634C-9CA0-A14D977A64C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52668" y="254001"/>
            <a:ext cx="8563894" cy="97265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Georgia" panose="02040502050405020303" pitchFamily="18" charset="0"/>
              </a:rPr>
              <a:t>Caring for Our Patients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" y="1547446"/>
            <a:ext cx="9981467" cy="420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373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F0036F-E59D-634C-9CA0-A14D977A64C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380346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02C27-3482-A143-A869-9ACC430B16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2667" y="856145"/>
            <a:ext cx="10674047" cy="972655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Georgia" panose="02040502050405020303" pitchFamily="18" charset="0"/>
              </a:rPr>
              <a:t>Appalachian Regional Healthcare (ARH)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D3F07F-D1E9-D34E-873D-2A780A2764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2668" y="2016276"/>
            <a:ext cx="9144000" cy="2397462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Top 10 Employer in Kentucky by Forbes Magazine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Not-for-Profit Health System Operating 14 Hospitals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Offers Multi-Specialty Physician Practices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Home Health Agencies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Home Medical Equipment Stores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Retail Pharmacies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526601-85B8-AA4A-BADF-5D8E1B6D68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F0036F-E59D-634C-9CA0-A14D977A64C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235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DD5D0F5-8941-5649-B4B3-E270BA4EE5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8496" y="835269"/>
            <a:ext cx="10397923" cy="2866292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ARH Mission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To improve health and promote well-being of all people in Central Appalachia in partnership with our communities.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ARH Vision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ARH will be the premier destination for quality care, a driver of advancement and development, and a leader in health for the communities we serve.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ARH Values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Trust – Innovation – Collaboration – Compassion – Service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436FC9-3448-A542-9A90-D79C3E1D3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F0036F-E59D-634C-9CA0-A14D977A64C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672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0A164-84CE-B44F-B8BE-E37D04E342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223" y="254001"/>
            <a:ext cx="11799277" cy="972655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Georgia" panose="02040502050405020303" pitchFamily="18" charset="0"/>
              </a:rPr>
              <a:t>Why Start a Rural Home Hospital Program?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0FE55B-8FC5-2447-B976-09E5A4C307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2668" y="1912103"/>
            <a:ext cx="6867646" cy="468212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Improves Outcomes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Lower Rates of Mortality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Lower Readmission Rates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Reduces Health Care Costs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Lower Average Length of Stay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Increases Bed Availability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Enhances the Patient Experience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Better Satisfaction of Patient and Family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Less Caregiver Stress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F16FE7-B984-0041-952E-A184C321B1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F0036F-E59D-634C-9CA0-A14D977A64C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509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F0036F-E59D-634C-9CA0-A14D977A64C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91633" y="254001"/>
            <a:ext cx="11874697" cy="972655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Georgia" panose="02040502050405020303" pitchFamily="18" charset="0"/>
              </a:rPr>
              <a:t>Rural Home Hospital Heat Maps</a:t>
            </a:r>
          </a:p>
        </p:txBody>
      </p:sp>
      <p:pic>
        <p:nvPicPr>
          <p:cNvPr id="5" name="Picture 4" descr="Image pre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857" y="1644162"/>
            <a:ext cx="5621460" cy="432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pr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0" y="1644162"/>
            <a:ext cx="5551285" cy="428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600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F0036F-E59D-634C-9CA0-A14D977A64C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91633" y="164557"/>
            <a:ext cx="5816330" cy="972655"/>
          </a:xfrm>
        </p:spPr>
        <p:txBody>
          <a:bodyPr>
            <a:normAutofit/>
          </a:bodyPr>
          <a:lstStyle/>
          <a:p>
            <a:r>
              <a:rPr lang="en-US" dirty="0"/>
              <a:t>Staffing 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91633" y="1137213"/>
            <a:ext cx="9702998" cy="520204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70000"/>
              </a:lnSpc>
            </a:pPr>
            <a:r>
              <a:rPr lang="en-US" b="1" dirty="0">
                <a:solidFill>
                  <a:srgbClr val="6C0031"/>
                </a:solidFill>
              </a:rPr>
              <a:t>Co Investigator – </a:t>
            </a:r>
            <a:r>
              <a:rPr lang="en-US" dirty="0">
                <a:solidFill>
                  <a:srgbClr val="6C0031"/>
                </a:solidFill>
              </a:rPr>
              <a:t>Team Lead for Study</a:t>
            </a:r>
          </a:p>
          <a:p>
            <a:pPr>
              <a:lnSpc>
                <a:spcPct val="170000"/>
              </a:lnSpc>
            </a:pPr>
            <a:r>
              <a:rPr lang="en-US" b="1" dirty="0">
                <a:solidFill>
                  <a:srgbClr val="6C0031"/>
                </a:solidFill>
              </a:rPr>
              <a:t>Attending Physicians – </a:t>
            </a:r>
            <a:r>
              <a:rPr lang="en-US" dirty="0">
                <a:solidFill>
                  <a:srgbClr val="6C0031"/>
                </a:solidFill>
              </a:rPr>
              <a:t>Physician Groups with Admitting Privileges</a:t>
            </a:r>
          </a:p>
          <a:p>
            <a:pPr>
              <a:lnSpc>
                <a:spcPct val="170000"/>
              </a:lnSpc>
            </a:pPr>
            <a:r>
              <a:rPr lang="en-US" b="1" dirty="0">
                <a:solidFill>
                  <a:srgbClr val="6C0031"/>
                </a:solidFill>
              </a:rPr>
              <a:t>Nurse Practitioner – </a:t>
            </a:r>
            <a:r>
              <a:rPr lang="en-US" dirty="0">
                <a:solidFill>
                  <a:srgbClr val="6C0031"/>
                </a:solidFill>
              </a:rPr>
              <a:t>Assisting with Admissions, Daily Tele-Health Visits, and Discharges</a:t>
            </a:r>
          </a:p>
          <a:p>
            <a:pPr>
              <a:lnSpc>
                <a:spcPct val="170000"/>
              </a:lnSpc>
            </a:pPr>
            <a:r>
              <a:rPr lang="en-US" b="1" dirty="0">
                <a:solidFill>
                  <a:srgbClr val="6C0031"/>
                </a:solidFill>
              </a:rPr>
              <a:t>Nursing Director – </a:t>
            </a:r>
            <a:r>
              <a:rPr lang="en-US" dirty="0">
                <a:solidFill>
                  <a:srgbClr val="6C0031"/>
                </a:solidFill>
              </a:rPr>
              <a:t>Maintaining Oversight of Program and Staffing Requirements</a:t>
            </a:r>
          </a:p>
          <a:p>
            <a:pPr>
              <a:lnSpc>
                <a:spcPct val="170000"/>
              </a:lnSpc>
            </a:pPr>
            <a:r>
              <a:rPr lang="en-US" b="1" dirty="0">
                <a:solidFill>
                  <a:srgbClr val="6C0031"/>
                </a:solidFill>
              </a:rPr>
              <a:t>Clinical Nurses – </a:t>
            </a:r>
            <a:r>
              <a:rPr lang="en-US" dirty="0">
                <a:solidFill>
                  <a:srgbClr val="6C0031"/>
                </a:solidFill>
              </a:rPr>
              <a:t>Providing Direct Care a Minimum of Twice Daily</a:t>
            </a:r>
          </a:p>
          <a:p>
            <a:pPr>
              <a:lnSpc>
                <a:spcPct val="170000"/>
              </a:lnSpc>
            </a:pPr>
            <a:r>
              <a:rPr lang="en-US" b="1" dirty="0">
                <a:solidFill>
                  <a:srgbClr val="6C0031"/>
                </a:solidFill>
              </a:rPr>
              <a:t>Site Coordinator – </a:t>
            </a:r>
            <a:r>
              <a:rPr lang="en-US" dirty="0">
                <a:solidFill>
                  <a:srgbClr val="6C0031"/>
                </a:solidFill>
              </a:rPr>
              <a:t>Assisting with Identifying Patients who Meet the Criteria, Enrolling, Maintaining Data and Follow Ups </a:t>
            </a:r>
          </a:p>
          <a:p>
            <a:pPr>
              <a:lnSpc>
                <a:spcPct val="170000"/>
              </a:lnSpc>
            </a:pPr>
            <a:r>
              <a:rPr lang="en-US" b="1" dirty="0">
                <a:solidFill>
                  <a:srgbClr val="6C0031"/>
                </a:solidFill>
              </a:rPr>
              <a:t>On-Call Staff – </a:t>
            </a:r>
            <a:r>
              <a:rPr lang="en-US" dirty="0">
                <a:solidFill>
                  <a:srgbClr val="6C0031"/>
                </a:solidFill>
              </a:rPr>
              <a:t>Paramedic or Nurse who can go to the Home 24/7 as Needed</a:t>
            </a:r>
          </a:p>
        </p:txBody>
      </p:sp>
    </p:spTree>
    <p:extLst>
      <p:ext uri="{BB962C8B-B14F-4D97-AF65-F5344CB8AC3E}">
        <p14:creationId xmlns:p14="http://schemas.microsoft.com/office/powerpoint/2010/main" val="1609262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F0036F-E59D-634C-9CA0-A14D977A64C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91633" y="129388"/>
            <a:ext cx="5816330" cy="972655"/>
          </a:xfrm>
        </p:spPr>
        <p:txBody>
          <a:bodyPr/>
          <a:lstStyle/>
          <a:p>
            <a:r>
              <a:rPr lang="en-US" dirty="0"/>
              <a:t>Equipment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91632" y="1180896"/>
            <a:ext cx="9905221" cy="5334204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dirty="0">
                <a:solidFill>
                  <a:srgbClr val="6C0031"/>
                </a:solidFill>
              </a:rPr>
              <a:t>Communication &amp; Connectivity, Essential Startup Supplies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C0031"/>
                </a:solidFill>
              </a:rPr>
              <a:t>Remote Monitoring Service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C0031"/>
                </a:solidFill>
              </a:rPr>
              <a:t>Cellular Phones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C0031"/>
                </a:solidFill>
              </a:rPr>
              <a:t>Laptops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C0031"/>
                </a:solidFill>
              </a:rPr>
              <a:t>Tablet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C0031"/>
                </a:solidFill>
              </a:rPr>
              <a:t>Cradlepoints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C0031"/>
                </a:solidFill>
              </a:rPr>
              <a:t>Satellite Terminal / Data Service 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C0031"/>
                </a:solidFill>
              </a:rPr>
              <a:t>Portable Printer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C0031"/>
                </a:solidFill>
              </a:rPr>
              <a:t>IV Pumps and Supplies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C0031"/>
                </a:solidFill>
              </a:rPr>
              <a:t>iStat Machine and Cartridges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C0031"/>
                </a:solidFill>
              </a:rPr>
              <a:t>AED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C0031"/>
                </a:solidFill>
              </a:rPr>
              <a:t>Oxygen Concentrators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C0031"/>
                </a:solidFill>
              </a:rPr>
              <a:t>EKG Machine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C0031"/>
                </a:solidFill>
              </a:rPr>
              <a:t>Glucometer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6C00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290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F0036F-E59D-634C-9CA0-A14D977A64C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91633" y="129388"/>
            <a:ext cx="5816330" cy="972655"/>
          </a:xfrm>
        </p:spPr>
        <p:txBody>
          <a:bodyPr/>
          <a:lstStyle/>
          <a:p>
            <a:r>
              <a:rPr lang="en-US" dirty="0"/>
              <a:t>Flowcharts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91632" y="1180896"/>
            <a:ext cx="9905221" cy="5334204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C0031"/>
                </a:solidFill>
              </a:rPr>
              <a:t>Criteria / Eligibility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C0031"/>
                </a:solidFill>
              </a:rPr>
              <a:t>Admission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C0031"/>
                </a:solidFill>
              </a:rPr>
              <a:t>Transportation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C0031"/>
                </a:solidFill>
              </a:rPr>
              <a:t>Initial Visit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C0031"/>
                </a:solidFill>
              </a:rPr>
              <a:t>Documentation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C0031"/>
                </a:solidFill>
              </a:rPr>
              <a:t>Daily Visit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C0031"/>
                </a:solidFill>
              </a:rPr>
              <a:t>Decline / Decompensates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C0031"/>
                </a:solidFill>
              </a:rPr>
              <a:t>IV / Wound Vac Issues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C0031"/>
                </a:solidFill>
              </a:rPr>
              <a:t>Food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C0031"/>
                </a:solidFill>
              </a:rPr>
              <a:t>Lab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C0031"/>
                </a:solidFill>
              </a:rPr>
              <a:t>Pharmacy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C0031"/>
                </a:solidFill>
              </a:rPr>
              <a:t>Radiology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C0031"/>
                </a:solidFill>
              </a:rPr>
              <a:t>PT/OT/Speech</a:t>
            </a:r>
          </a:p>
        </p:txBody>
      </p:sp>
    </p:spTree>
    <p:extLst>
      <p:ext uri="{BB962C8B-B14F-4D97-AF65-F5344CB8AC3E}">
        <p14:creationId xmlns:p14="http://schemas.microsoft.com/office/powerpoint/2010/main" val="1224327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F0036F-E59D-634C-9CA0-A14D977A64CC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33" y="114301"/>
            <a:ext cx="11997790" cy="5310554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24232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RH 1">
      <a:dk1>
        <a:srgbClr val="000000"/>
      </a:dk1>
      <a:lt1>
        <a:srgbClr val="FFFFFF"/>
      </a:lt1>
      <a:dk2>
        <a:srgbClr val="6C0B38"/>
      </a:dk2>
      <a:lt2>
        <a:srgbClr val="FFFFFF"/>
      </a:lt2>
      <a:accent1>
        <a:srgbClr val="FBFFFF"/>
      </a:accent1>
      <a:accent2>
        <a:srgbClr val="84364E"/>
      </a:accent2>
      <a:accent3>
        <a:srgbClr val="A5A5A5"/>
      </a:accent3>
      <a:accent4>
        <a:srgbClr val="FEFFFF"/>
      </a:accent4>
      <a:accent5>
        <a:srgbClr val="852C54"/>
      </a:accent5>
      <a:accent6>
        <a:srgbClr val="A4A5A4"/>
      </a:accent6>
      <a:hlink>
        <a:srgbClr val="AD5672"/>
      </a:hlink>
      <a:folHlink>
        <a:srgbClr val="D973A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423</Words>
  <Application>Microsoft Office PowerPoint</Application>
  <PresentationFormat>Widescreen</PresentationFormat>
  <Paragraphs>106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Georgia</vt:lpstr>
      <vt:lpstr>Office Theme</vt:lpstr>
      <vt:lpstr>ARH Rural Home Hospital  </vt:lpstr>
      <vt:lpstr>Appalachian Regional Healthcare (ARH)</vt:lpstr>
      <vt:lpstr>PowerPoint Presentation</vt:lpstr>
      <vt:lpstr>Why Start a Rural Home Hospital Program?</vt:lpstr>
      <vt:lpstr>Rural Home Hospital Heat Maps</vt:lpstr>
      <vt:lpstr>Staffing </vt:lpstr>
      <vt:lpstr>Equipment</vt:lpstr>
      <vt:lpstr>Flowcharts</vt:lpstr>
      <vt:lpstr>PowerPoint Presentation</vt:lpstr>
      <vt:lpstr>Rural Home Hospital Screening Criteria</vt:lpstr>
      <vt:lpstr>PowerPoint Presentation</vt:lpstr>
      <vt:lpstr>Caring for Our Patients</vt:lpstr>
      <vt:lpstr>Caring for Our Patients</vt:lpstr>
      <vt:lpstr>Caring for Our Patients</vt:lpstr>
      <vt:lpstr>Caring for Our Patients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Wiley</dc:creator>
  <cp:lastModifiedBy>Vicki Virgin</cp:lastModifiedBy>
  <cp:revision>46</cp:revision>
  <dcterms:created xsi:type="dcterms:W3CDTF">2019-12-12T15:54:50Z</dcterms:created>
  <dcterms:modified xsi:type="dcterms:W3CDTF">2022-09-27T15:19:20Z</dcterms:modified>
</cp:coreProperties>
</file>