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82" r:id="rId5"/>
  </p:sldMasterIdLst>
  <p:notesMasterIdLst>
    <p:notesMasterId r:id="rId27"/>
  </p:notesMasterIdLst>
  <p:handoutMasterIdLst>
    <p:handoutMasterId r:id="rId28"/>
  </p:handoutMasterIdLst>
  <p:sldIdLst>
    <p:sldId id="288" r:id="rId6"/>
    <p:sldId id="355" r:id="rId7"/>
    <p:sldId id="257" r:id="rId8"/>
    <p:sldId id="258" r:id="rId9"/>
    <p:sldId id="418" r:id="rId10"/>
    <p:sldId id="311" r:id="rId11"/>
    <p:sldId id="312" r:id="rId12"/>
    <p:sldId id="415" r:id="rId13"/>
    <p:sldId id="416" r:id="rId14"/>
    <p:sldId id="344" r:id="rId15"/>
    <p:sldId id="341" r:id="rId16"/>
    <p:sldId id="409" r:id="rId17"/>
    <p:sldId id="339" r:id="rId18"/>
    <p:sldId id="412" r:id="rId19"/>
    <p:sldId id="420" r:id="rId20"/>
    <p:sldId id="421" r:id="rId21"/>
    <p:sldId id="422" r:id="rId22"/>
    <p:sldId id="419" r:id="rId23"/>
    <p:sldId id="423" r:id="rId24"/>
    <p:sldId id="425" r:id="rId25"/>
    <p:sldId id="41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>
          <p15:clr>
            <a:srgbClr val="A4A3A4"/>
          </p15:clr>
        </p15:guide>
        <p15:guide id="2" pos="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31" autoAdjust="0"/>
    <p:restoredTop sz="66098" autoAdjust="0"/>
  </p:normalViewPr>
  <p:slideViewPr>
    <p:cSldViewPr snapToObjects="1">
      <p:cViewPr varScale="1">
        <p:scale>
          <a:sx n="48" d="100"/>
          <a:sy n="48" d="100"/>
        </p:scale>
        <p:origin x="1350" y="42"/>
      </p:cViewPr>
      <p:guideLst>
        <p:guide orient="horz" pos="1207"/>
        <p:guide pos="2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389750998207821E-3"/>
          <c:y val="5.1085694663183849E-2"/>
          <c:w val="1"/>
          <c:h val="0.7544686135012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Wish Kids per 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2.5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4</c:v>
                </c:pt>
                <c:pt idx="1">
                  <c:v>22</c:v>
                </c:pt>
                <c:pt idx="2">
                  <c:v>25</c:v>
                </c:pt>
                <c:pt idx="3">
                  <c:v>34</c:v>
                </c:pt>
                <c:pt idx="4">
                  <c:v>27</c:v>
                </c:pt>
                <c:pt idx="5">
                  <c:v>26</c:v>
                </c:pt>
                <c:pt idx="6">
                  <c:v>21</c:v>
                </c:pt>
                <c:pt idx="7">
                  <c:v>14</c:v>
                </c:pt>
                <c:pt idx="8">
                  <c:v>15</c:v>
                </c:pt>
                <c:pt idx="9">
                  <c:v>14</c:v>
                </c:pt>
                <c:pt idx="10">
                  <c:v>6</c:v>
                </c:pt>
                <c:pt idx="11">
                  <c:v>17</c:v>
                </c:pt>
                <c:pt idx="12">
                  <c:v>28</c:v>
                </c:pt>
                <c:pt idx="13">
                  <c:v>16</c:v>
                </c:pt>
                <c:pt idx="14">
                  <c:v>21</c:v>
                </c:pt>
                <c:pt idx="15">
                  <c:v>18</c:v>
                </c:pt>
                <c:pt idx="16">
                  <c:v>19</c:v>
                </c:pt>
                <c:pt idx="17">
                  <c:v>12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6-B54B-A95A-74B206251E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3432008"/>
        <c:axId val="373432400"/>
      </c:barChart>
      <c:catAx>
        <c:axId val="37343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373432400"/>
        <c:crosses val="autoZero"/>
        <c:auto val="1"/>
        <c:lblAlgn val="ctr"/>
        <c:lblOffset val="100"/>
        <c:noMultiLvlLbl val="0"/>
      </c:catAx>
      <c:valAx>
        <c:axId val="37343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432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45656891313816"/>
          <c:y val="0.11973239383954798"/>
          <c:w val="0.34364027528055124"/>
          <c:h val="0.76194208850040335"/>
        </c:manualLayout>
      </c:layout>
      <c:pieChart>
        <c:varyColors val="1"/>
        <c:ser>
          <c:idx val="0"/>
          <c:order val="0"/>
          <c:tx>
            <c:strRef>
              <c:f>Tabelle1!$A$2</c:f>
              <c:strCache>
                <c:ptCount val="1"/>
                <c:pt idx="0">
                  <c:v>B</c:v>
                </c:pt>
              </c:strCache>
            </c:strRef>
          </c:tx>
          <c:spPr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B-3147-BEE4-FFBE3A24B7B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BB-3147-BEE4-FFBE3A24B7B0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6BB-3147-BEE4-FFBE3A24B7B0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6BB-3147-BEE4-FFBE3A24B7B0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6BB-3147-BEE4-FFBE3A24B7B0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6BB-3147-BEE4-FFBE3A24B7B0}"/>
              </c:ext>
            </c:extLst>
          </c:dPt>
          <c:dLbls>
            <c:dLbl>
              <c:idx val="2"/>
              <c:layout>
                <c:manualLayout>
                  <c:x val="1.515696004427987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40945174876471"/>
                      <c:h val="4.32404332010550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6BB-3147-BEE4-FFBE3A24B7B0}"/>
                </c:ext>
              </c:extLst>
            </c:dLbl>
            <c:dLbl>
              <c:idx val="7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031032115508524"/>
                      <c:h val="5.53582566109723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76BB-3147-BEE4-FFBE3A24B7B0}"/>
                </c:ext>
              </c:extLst>
            </c:dLbl>
            <c:dLbl>
              <c:idx val="9"/>
              <c:layout>
                <c:manualLayout>
                  <c:x val="0"/>
                  <c:y val="6.058911704958596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6BB-3147-BEE4-FFBE3A24B7B0}"/>
                </c:ext>
              </c:extLst>
            </c:dLbl>
            <c:dLbl>
              <c:idx val="10"/>
              <c:layout>
                <c:manualLayout>
                  <c:x val="0"/>
                  <c:y val="1.2117823409917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13519935956488"/>
                      <c:h val="3.9201158731082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76BB-3147-BEE4-FFBE3A24B7B0}"/>
                </c:ext>
              </c:extLst>
            </c:dLbl>
            <c:dLbl>
              <c:idx val="11"/>
              <c:layout>
                <c:manualLayout>
                  <c:x val="0"/>
                  <c:y val="6.058911704958670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6BB-3147-BEE4-FFBE3A24B7B0}"/>
                </c:ext>
              </c:extLst>
            </c:dLbl>
            <c:dLbl>
              <c:idx val="13"/>
              <c:layout>
                <c:manualLayout>
                  <c:x val="1.1788695132011475E-2"/>
                  <c:y val="-1.00981861749311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6BB-3147-BEE4-FFBE3A24B7B0}"/>
                </c:ext>
              </c:extLst>
            </c:dLbl>
            <c:dLbl>
              <c:idx val="14"/>
              <c:layout>
                <c:manualLayout>
                  <c:x val="4.5470681223472878E-2"/>
                  <c:y val="-2.827492128980712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000">
                        <a:solidFill>
                          <a:schemeClr val="tx2"/>
                        </a:solidFill>
                      </a:defRPr>
                    </a:pPr>
                    <a:r>
                      <a:rPr lang="en-US" baseline="0" dirty="0">
                        <a:solidFill>
                          <a:schemeClr val="tx2"/>
                        </a:solidFill>
                      </a:rPr>
                      <a:t>Other </a:t>
                    </a:r>
                    <a:fld id="{9A691123-F8AF-404F-8DF3-6E0BA297BDF6}" type="PERCENTAGE">
                      <a:rPr lang="en-US" baseline="0" smtClean="0">
                        <a:solidFill>
                          <a:schemeClr val="tx2"/>
                        </a:solidFill>
                      </a:rPr>
                      <a:pPr>
                        <a:defRPr sz="1000">
                          <a:solidFill>
                            <a:schemeClr val="tx2"/>
                          </a:solidFill>
                        </a:defRPr>
                      </a:pPr>
                      <a:t>[PERCENTAGE]</a:t>
                    </a:fld>
                    <a:r>
                      <a:rPr lang="en-US" baseline="0" dirty="0">
                        <a:solidFill>
                          <a:schemeClr val="tx2"/>
                        </a:solidFill>
                      </a:rPr>
                      <a:t> </a:t>
                    </a:r>
                  </a:p>
                  <a:p>
                    <a:pPr>
                      <a:defRPr sz="1000">
                        <a:solidFill>
                          <a:schemeClr val="tx2"/>
                        </a:solidFill>
                      </a:defRPr>
                    </a:pPr>
                    <a:r>
                      <a:rPr lang="en-US" baseline="0" dirty="0">
                        <a:solidFill>
                          <a:schemeClr val="tx2"/>
                        </a:solidFill>
                      </a:rPr>
                      <a:t>(16 conditions with less than 5 kids per)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01619559845397"/>
                      <c:h val="7.192945963731131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6BB-3147-BEE4-FFBE3A24B7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Tabelle1!$B$1:$P$1</c:f>
              <c:strCache>
                <c:ptCount val="15"/>
                <c:pt idx="0">
                  <c:v>Cancer</c:v>
                </c:pt>
                <c:pt idx="1">
                  <c:v>Leukemia</c:v>
                </c:pt>
                <c:pt idx="2">
                  <c:v>Nervous System Disorder</c:v>
                </c:pt>
                <c:pt idx="3">
                  <c:v>Brain Tumor</c:v>
                </c:pt>
                <c:pt idx="4">
                  <c:v>Cystic Fibrosis</c:v>
                </c:pt>
                <c:pt idx="5">
                  <c:v>Genetic Disorder</c:v>
                </c:pt>
                <c:pt idx="6">
                  <c:v>Lymphoma</c:v>
                </c:pt>
                <c:pt idx="7">
                  <c:v>Congenital Heart Disease</c:v>
                </c:pt>
                <c:pt idx="8">
                  <c:v>Blood Disorder</c:v>
                </c:pt>
                <c:pt idx="9">
                  <c:v>Kidney Transplant</c:v>
                </c:pt>
                <c:pt idx="10">
                  <c:v>Neuromuscular Disorder</c:v>
                </c:pt>
                <c:pt idx="11">
                  <c:v>Endocrine Disorder</c:v>
                </c:pt>
                <c:pt idx="12">
                  <c:v>Heart Condition</c:v>
                </c:pt>
                <c:pt idx="13">
                  <c:v>Respiratory Condition</c:v>
                </c:pt>
                <c:pt idx="14">
                  <c:v>Other Conditions</c:v>
                </c:pt>
              </c:strCache>
            </c:strRef>
          </c:cat>
          <c:val>
            <c:numRef>
              <c:f>Tabelle1!$B$2:$P$2</c:f>
              <c:numCache>
                <c:formatCode>General</c:formatCode>
                <c:ptCount val="15"/>
                <c:pt idx="0">
                  <c:v>68</c:v>
                </c:pt>
                <c:pt idx="1">
                  <c:v>64</c:v>
                </c:pt>
                <c:pt idx="2">
                  <c:v>34</c:v>
                </c:pt>
                <c:pt idx="3">
                  <c:v>30</c:v>
                </c:pt>
                <c:pt idx="4">
                  <c:v>16</c:v>
                </c:pt>
                <c:pt idx="5">
                  <c:v>13</c:v>
                </c:pt>
                <c:pt idx="6">
                  <c:v>13</c:v>
                </c:pt>
                <c:pt idx="7">
                  <c:v>12</c:v>
                </c:pt>
                <c:pt idx="8">
                  <c:v>12</c:v>
                </c:pt>
                <c:pt idx="9">
                  <c:v>8</c:v>
                </c:pt>
                <c:pt idx="10">
                  <c:v>8</c:v>
                </c:pt>
                <c:pt idx="11">
                  <c:v>7</c:v>
                </c:pt>
                <c:pt idx="12">
                  <c:v>7</c:v>
                </c:pt>
                <c:pt idx="13">
                  <c:v>5</c:v>
                </c:pt>
                <c:pt idx="1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6BB-3147-BEE4-FFBE3A24B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200">
          <a:solidFill>
            <a:schemeClr val="tx1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6BFDB-4B48-A14C-98B2-ABA78DD94E7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86034-D0DB-4C42-AB06-6912681F3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4CA2A-A977-564A-891A-140953F0B35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C8FA8-B021-9945-9B71-D4D8264DA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00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this orientation video, we will explore the background of Make-A-Wish, including our mission, vision, and values, as well as our history. You’ll also learn about the impact of a wish on the wish child, the wish child’s family, volunteers and the community at large. Additionally, you will understand the eligibility criteria and the referral process. Finally, you’ll have a chance to explore some of the many volunteer roles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C8FA8-B021-9945-9B71-D4D8264DA9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8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C8FA8-B021-9945-9B71-D4D8264DA9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1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C8FA8-B021-9945-9B71-D4D8264DA9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03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Volunteering as wish granters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C8FA8-B021-9945-9B71-D4D8264DA9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8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this orientation video, we will explore the background of Make-A-Wish, including our mission, vision, and values, as well as our history. You’ll also learn about the impact of a wish on the wish child, the wish child’s family, volunteers and the community at large. Additionally, you will understand the eligibility criteria and the referral process. Finally, you’ll have a chance to explore some of the many volunteer roles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C8FA8-B021-9945-9B71-D4D8264DA9A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8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78667"/>
            <a:ext cx="37465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0919" y="661045"/>
            <a:ext cx="2051624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4000" cy="6873735"/>
            <a:chOff x="0" y="0"/>
            <a:chExt cx="9144000" cy="6873735"/>
          </a:xfrm>
        </p:grpSpPr>
        <p:pic>
          <p:nvPicPr>
            <p:cNvPr id="21" name="Picture 20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89"/>
            <a:stretch/>
          </p:blipFill>
          <p:spPr>
            <a:xfrm>
              <a:off x="0" y="0"/>
              <a:ext cx="9144000" cy="3657600"/>
            </a:xfrm>
            <a:prstGeom prst="rect">
              <a:avLst/>
            </a:prstGeom>
          </p:spPr>
        </p:pic>
        <p:pic>
          <p:nvPicPr>
            <p:cNvPr id="22" name="Picture 21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72" b="-1"/>
            <a:stretch/>
          </p:blipFill>
          <p:spPr>
            <a:xfrm>
              <a:off x="0" y="3657600"/>
              <a:ext cx="9144000" cy="321613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rgbClr val="75787B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0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Orang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Picture 28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rgbClr val="75787B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27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pg-number-star-rev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Light Blu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rgbClr val="75787B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6" name="Picture 25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8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8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pg-number-star-rev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Tea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pg-number-star-rev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Orang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rgbClr val="75787B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Picture 26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7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6" name="Picture 15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7" name="Picture 16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pg-number-star-rev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4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Droid Serif"/>
                <a:ea typeface="+mj-ea"/>
                <a:cs typeface="Droid Serif"/>
              </a:defRPr>
            </a:lvl1pPr>
          </a:lstStyle>
          <a:p>
            <a:r>
              <a:rPr lang="en-US" sz="4800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" y="2523067"/>
            <a:ext cx="8229600" cy="541867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200" y="3166534"/>
            <a:ext cx="82296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9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 (Light Blu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988733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rgbClr val="0057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 spc="150">
                <a:solidFill>
                  <a:srgbClr val="75787B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1049867"/>
            <a:ext cx="8229600" cy="1871133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3166534"/>
            <a:ext cx="8229600" cy="288713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00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lue-sta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20625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rgbClr val="FFFFFF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218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75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lue-sta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20625"/>
            <a:ext cx="8229600" cy="2438400"/>
          </a:xfrm>
        </p:spPr>
        <p:txBody>
          <a:bodyPr anchor="t" anchorCtr="0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905000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rgbClr val="FFFFFF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200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944028"/>
          </a:xfrm>
          <a:prstGeom prst="rect">
            <a:avLst/>
          </a:prstGeom>
        </p:spPr>
      </p:pic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" y="2523067"/>
            <a:ext cx="82296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200" y="3166534"/>
            <a:ext cx="82296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3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6C65AC-E50D-CE43-9B03-58F90066A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11"/>
          <a:stretch/>
        </p:blipFill>
        <p:spPr>
          <a:xfrm>
            <a:off x="1828799" y="-1"/>
            <a:ext cx="7315199" cy="6857999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2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9" name="Picture 8" descr="MAW-logo.png">
            <a:extLst>
              <a:ext uri="{FF2B5EF4-FFF2-40B4-BE49-F238E27FC236}">
                <a16:creationId xmlns:a16="http://schemas.microsoft.com/office/drawing/2014/main" id="{2DE83E53-8ED1-EC46-B956-F0D58B45E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FEAA37E-60CB-0F4D-8179-7B119F8FE617}"/>
              </a:ext>
            </a:extLst>
          </p:cNvPr>
          <p:cNvSpPr/>
          <p:nvPr userDrawn="1"/>
        </p:nvSpPr>
        <p:spPr>
          <a:xfrm>
            <a:off x="3870030" y="481228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CD1AF5B-F8AA-1644-9B54-0314CA939EA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239736" y="783588"/>
            <a:ext cx="773293" cy="8729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have a white fluffy puppy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Jade, 7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genetic disorder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58401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EE9DF5-EC2D-7141-B821-68E5340AE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330" r="36606" b="659"/>
          <a:stretch/>
        </p:blipFill>
        <p:spPr>
          <a:xfrm>
            <a:off x="1984743" y="0"/>
            <a:ext cx="7159255" cy="6852092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2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</a:t>
            </a:r>
            <a:r>
              <a:rPr lang="en-US"/>
              <a:t>of Presentation</a:t>
            </a:r>
            <a:endParaRPr lang="en-US" dirty="0"/>
          </a:p>
        </p:txBody>
      </p:sp>
      <p:pic>
        <p:nvPicPr>
          <p:cNvPr id="8" name="Picture 7" descr="MAW-logo.png">
            <a:extLst>
              <a:ext uri="{FF2B5EF4-FFF2-40B4-BE49-F238E27FC236}">
                <a16:creationId xmlns:a16="http://schemas.microsoft.com/office/drawing/2014/main" id="{A6802D0B-0F99-2D45-BA93-8110C57F1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08EBC82-179B-664E-A02B-DBB4DB252881}"/>
              </a:ext>
            </a:extLst>
          </p:cNvPr>
          <p:cNvSpPr/>
          <p:nvPr userDrawn="1"/>
        </p:nvSpPr>
        <p:spPr>
          <a:xfrm>
            <a:off x="4082460" y="405810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DF51A3F-4D56-594E-A53D-F5062DBB9A3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452167" y="754605"/>
            <a:ext cx="773293" cy="67414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be </a:t>
            </a:r>
            <a:br>
              <a:rPr lang="en-US" sz="900" dirty="0">
                <a:solidFill>
                  <a:schemeClr val="accent3"/>
                </a:solidFill>
              </a:rPr>
            </a:br>
            <a:r>
              <a:rPr lang="en-US" sz="900" dirty="0">
                <a:solidFill>
                  <a:schemeClr val="accent3"/>
                </a:solidFill>
              </a:rPr>
              <a:t>a firefighter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Samuel, 11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cystic fibrosis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28699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21EBF3-1243-904B-97E9-3E21FE1F6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26"/>
          <a:stretch/>
        </p:blipFill>
        <p:spPr>
          <a:xfrm>
            <a:off x="2177905" y="-1"/>
            <a:ext cx="6966093" cy="6859906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2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</a:t>
            </a:r>
            <a:r>
              <a:rPr lang="en-US"/>
              <a:t>of Presentation</a:t>
            </a:r>
            <a:endParaRPr lang="en-US" dirty="0"/>
          </a:p>
        </p:txBody>
      </p:sp>
      <p:pic>
        <p:nvPicPr>
          <p:cNvPr id="8" name="Picture 7" descr="MAW-logo.png">
            <a:extLst>
              <a:ext uri="{FF2B5EF4-FFF2-40B4-BE49-F238E27FC236}">
                <a16:creationId xmlns:a16="http://schemas.microsoft.com/office/drawing/2014/main" id="{8E242816-2CA2-1347-9350-A103CABC46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C60E369-A447-2743-BDA1-0A47CA2ECE88}"/>
              </a:ext>
            </a:extLst>
          </p:cNvPr>
          <p:cNvSpPr/>
          <p:nvPr userDrawn="1"/>
        </p:nvSpPr>
        <p:spPr>
          <a:xfrm>
            <a:off x="3657601" y="383573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99A21A2C-0A94-1B48-BA48-7E3D043809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027307" y="685933"/>
            <a:ext cx="773293" cy="8729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have an outdoor</a:t>
            </a:r>
            <a:br>
              <a:rPr lang="en-US" sz="900" dirty="0">
                <a:solidFill>
                  <a:schemeClr val="accent3"/>
                </a:solidFill>
              </a:rPr>
            </a:br>
            <a:r>
              <a:rPr lang="en-US" sz="900" dirty="0">
                <a:solidFill>
                  <a:schemeClr val="accent3"/>
                </a:solidFill>
              </a:rPr>
              <a:t>experience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Sabrina, 5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leukemia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50015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EDF0BD-776E-E449-BEED-8E0954120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6" r="15625"/>
          <a:stretch/>
        </p:blipFill>
        <p:spPr>
          <a:xfrm>
            <a:off x="1257301" y="-2"/>
            <a:ext cx="7886700" cy="6858002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0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</a:t>
            </a:r>
            <a:r>
              <a:rPr lang="en-US"/>
              <a:t>of Presentation</a:t>
            </a:r>
            <a:endParaRPr lang="en-US" dirty="0"/>
          </a:p>
        </p:txBody>
      </p:sp>
      <p:pic>
        <p:nvPicPr>
          <p:cNvPr id="8" name="Picture 7" descr="MAW-logo.png">
            <a:extLst>
              <a:ext uri="{FF2B5EF4-FFF2-40B4-BE49-F238E27FC236}">
                <a16:creationId xmlns:a16="http://schemas.microsoft.com/office/drawing/2014/main" id="{D04756B3-D69E-CD4D-A2B0-49DE9D8E9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6D0346-D136-CA44-8BC7-658417388AE8}"/>
              </a:ext>
            </a:extLst>
          </p:cNvPr>
          <p:cNvSpPr/>
          <p:nvPr userDrawn="1"/>
        </p:nvSpPr>
        <p:spPr>
          <a:xfrm>
            <a:off x="3886200" y="292838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8876633-6F37-F84E-8B0D-322070F2087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297477" y="691439"/>
            <a:ext cx="664754" cy="73731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be</a:t>
            </a:r>
            <a:br>
              <a:rPr lang="en-US" sz="900" dirty="0">
                <a:solidFill>
                  <a:schemeClr val="accent3"/>
                </a:solidFill>
              </a:rPr>
            </a:br>
            <a:r>
              <a:rPr lang="en-US" sz="900" dirty="0">
                <a:solidFill>
                  <a:schemeClr val="accent3"/>
                </a:solidFill>
              </a:rPr>
              <a:t>a princess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Khushi, 9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cancer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1047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without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Droid Serif"/>
                <a:ea typeface="+mj-ea"/>
                <a:cs typeface="Droid Serif"/>
              </a:defRPr>
            </a:lvl1pPr>
          </a:lstStyle>
          <a:p>
            <a:r>
              <a:rPr lang="en-US" sz="4800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" y="2523067"/>
            <a:ext cx="82296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200" y="3166534"/>
            <a:ext cx="82296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63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128C0A-6909-B942-B554-C86D2B816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4" r="19964"/>
          <a:stretch/>
        </p:blipFill>
        <p:spPr>
          <a:xfrm>
            <a:off x="1451875" y="0"/>
            <a:ext cx="7692123" cy="6879782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2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</a:t>
            </a:r>
            <a:r>
              <a:rPr lang="en-US"/>
              <a:t>of Presentation</a:t>
            </a:r>
            <a:endParaRPr lang="en-US" dirty="0"/>
          </a:p>
        </p:txBody>
      </p:sp>
      <p:pic>
        <p:nvPicPr>
          <p:cNvPr id="8" name="Picture 7" descr="MAW-logo.png">
            <a:extLst>
              <a:ext uri="{FF2B5EF4-FFF2-40B4-BE49-F238E27FC236}">
                <a16:creationId xmlns:a16="http://schemas.microsoft.com/office/drawing/2014/main" id="{CE049276-71C6-0245-A409-A3761A8CB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A02BEA6-591C-4A41-BB67-9ACFB81064BD}"/>
              </a:ext>
            </a:extLst>
          </p:cNvPr>
          <p:cNvSpPr/>
          <p:nvPr userDrawn="1"/>
        </p:nvSpPr>
        <p:spPr>
          <a:xfrm>
            <a:off x="3733800" y="177210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98B6CBA-B016-5C44-8439-E87E0C4B2F1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091340" y="558301"/>
            <a:ext cx="773293" cy="65599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go to a dude ranch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 err="1">
                <a:solidFill>
                  <a:schemeClr val="bg1"/>
                </a:solidFill>
                <a:latin typeface="Lato Black"/>
                <a:cs typeface="Lato Black"/>
              </a:rPr>
              <a:t>Sayde</a:t>
            </a: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, 7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leukemia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934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7E5C74-69DA-294A-95CB-AD9D83609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3911"/>
          <a:stretch/>
        </p:blipFill>
        <p:spPr>
          <a:xfrm>
            <a:off x="2345446" y="0"/>
            <a:ext cx="6798554" cy="6857999"/>
          </a:xfrm>
          <a:prstGeom prst="rect">
            <a:avLst/>
          </a:prstGeom>
        </p:spPr>
      </p:pic>
      <p:sp>
        <p:nvSpPr>
          <p:cNvPr id="10" name="Rectangle 11"/>
          <p:cNvSpPr/>
          <p:nvPr userDrawn="1"/>
        </p:nvSpPr>
        <p:spPr>
          <a:xfrm>
            <a:off x="2" y="0"/>
            <a:ext cx="7315199" cy="6858000"/>
          </a:xfrm>
          <a:custGeom>
            <a:avLst/>
            <a:gdLst/>
            <a:ahLst/>
            <a:cxnLst/>
            <a:rect l="l" t="t" r="r" b="b"/>
            <a:pathLst>
              <a:path w="6985483" h="5143500">
                <a:moveTo>
                  <a:pt x="0" y="0"/>
                </a:moveTo>
                <a:lnTo>
                  <a:pt x="2879953" y="0"/>
                </a:lnTo>
                <a:lnTo>
                  <a:pt x="2903347" y="117735"/>
                </a:lnTo>
                <a:cubicBezTo>
                  <a:pt x="3376146" y="2194297"/>
                  <a:pt x="4803094" y="3958489"/>
                  <a:pt x="6754526" y="5024149"/>
                </a:cubicBezTo>
                <a:lnTo>
                  <a:pt x="698548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-512711" y="2587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500" y="2814108"/>
            <a:ext cx="3746500" cy="18340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 </a:t>
            </a:r>
            <a:r>
              <a:rPr lang="en-US"/>
              <a:t>of Presentation</a:t>
            </a:r>
            <a:endParaRPr lang="en-US" dirty="0"/>
          </a:p>
        </p:txBody>
      </p:sp>
      <p:pic>
        <p:nvPicPr>
          <p:cNvPr id="8" name="Picture 7" descr="MAW-logo.png">
            <a:extLst>
              <a:ext uri="{FF2B5EF4-FFF2-40B4-BE49-F238E27FC236}">
                <a16:creationId xmlns:a16="http://schemas.microsoft.com/office/drawing/2014/main" id="{04E3BD0A-9B2F-5742-9516-EEF3099B3E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364592"/>
            <a:ext cx="1917701" cy="396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D37918C-76B4-6C49-A8BD-8E87CB673D1A}"/>
              </a:ext>
            </a:extLst>
          </p:cNvPr>
          <p:cNvSpPr/>
          <p:nvPr userDrawn="1"/>
        </p:nvSpPr>
        <p:spPr>
          <a:xfrm>
            <a:off x="7451430" y="285750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3C85B0D9-7C24-6349-A487-ACFB937C010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821136" y="671609"/>
            <a:ext cx="773293" cy="71328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go </a:t>
            </a:r>
            <a:br>
              <a:rPr lang="en-US" sz="900" dirty="0">
                <a:solidFill>
                  <a:schemeClr val="accent3"/>
                </a:solidFill>
              </a:rPr>
            </a:br>
            <a:r>
              <a:rPr lang="en-US" sz="900" dirty="0">
                <a:solidFill>
                  <a:schemeClr val="accent3"/>
                </a:solidFill>
              </a:rPr>
              <a:t>to Hawaii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Maksim, 6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kidney transplant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97848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CC5A25-B43C-5A4D-9B02-CAA119ED3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604"/>
          <a:stretch/>
        </p:blipFill>
        <p:spPr>
          <a:xfrm>
            <a:off x="4392083" y="0"/>
            <a:ext cx="4751917" cy="6857998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185B631-EC12-3C4B-B21A-F696A7D45D59}"/>
              </a:ext>
            </a:extLst>
          </p:cNvPr>
          <p:cNvSpPr/>
          <p:nvPr userDrawn="1"/>
        </p:nvSpPr>
        <p:spPr>
          <a:xfrm>
            <a:off x="5854413" y="5263824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8B9E63-1615-3247-9FF7-3563295B59B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224119" y="5566184"/>
            <a:ext cx="773293" cy="8729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go on an LA food tour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Joshua, 12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leukemia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1309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6AA609-7A3D-C243-9AB7-21910F08F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79" r="23574"/>
          <a:stretch/>
        </p:blipFill>
        <p:spPr>
          <a:xfrm>
            <a:off x="4143483" y="0"/>
            <a:ext cx="5000517" cy="6860573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7F00246-FDD9-5049-80D3-C99676BB54B3}"/>
              </a:ext>
            </a:extLst>
          </p:cNvPr>
          <p:cNvSpPr/>
          <p:nvPr userDrawn="1"/>
        </p:nvSpPr>
        <p:spPr>
          <a:xfrm>
            <a:off x="5921483" y="5077342"/>
            <a:ext cx="1524000" cy="152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16C2EA2-0E4B-E244-8D88-284AA6326F8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226283" y="5382142"/>
            <a:ext cx="1110434" cy="10253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take a horse ride on the beach while wearing a wedding dress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 err="1">
                <a:solidFill>
                  <a:schemeClr val="bg1"/>
                </a:solidFill>
                <a:latin typeface="Lato Black"/>
                <a:cs typeface="Lato Black"/>
              </a:rPr>
              <a:t>Atma</a:t>
            </a: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, 7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leukemia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D9BD3C3-D0C6-574B-AFB5-AFDE74D58E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33664DA-36BB-474E-8B5D-AE091049BE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15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E34049-8C98-2C45-AEDB-D6C868B8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86" r="3"/>
          <a:stretch/>
        </p:blipFill>
        <p:spPr>
          <a:xfrm>
            <a:off x="2540000" y="-1"/>
            <a:ext cx="6604000" cy="685992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2A752E2-B074-DD42-83E0-C080552AFAF0}"/>
              </a:ext>
            </a:extLst>
          </p:cNvPr>
          <p:cNvSpPr/>
          <p:nvPr userDrawn="1"/>
        </p:nvSpPr>
        <p:spPr>
          <a:xfrm>
            <a:off x="7604051" y="4842013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1C30644-6CA4-C345-A4D7-319F9721F3A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940569" y="5144373"/>
            <a:ext cx="825384" cy="8729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have a saxophone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Bradley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wish granted 1998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leukemia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8B13C75-91C0-4147-ABCB-D4A4CCBDF9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E2DC260E-FF93-C04C-801E-DA93280E01F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79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EB0598-9D34-C146-8C19-28ED6C93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38"/>
          <a:stretch/>
        </p:blipFill>
        <p:spPr>
          <a:xfrm>
            <a:off x="4224671" y="-1"/>
            <a:ext cx="4919330" cy="6858000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99CF327-9DB6-5043-B128-42801F92F05D}"/>
              </a:ext>
            </a:extLst>
          </p:cNvPr>
          <p:cNvSpPr/>
          <p:nvPr userDrawn="1"/>
        </p:nvSpPr>
        <p:spPr>
          <a:xfrm>
            <a:off x="7536558" y="195511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778001C-139C-2447-9656-443593B530E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906264" y="497871"/>
            <a:ext cx="773293" cy="87298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be a gymnast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Joseline, 6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gastrointestinal</a:t>
            </a:r>
            <a:b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disorder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5702BD0-DDC9-DD4A-9A15-91CFF531A0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C5B7815-4CCF-784B-BF5A-46C303115F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51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F2D56B-EB7A-EB40-9EF0-89A25CB0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98"/>
          <a:stretch/>
        </p:blipFill>
        <p:spPr>
          <a:xfrm>
            <a:off x="3449775" y="-1"/>
            <a:ext cx="5694225" cy="6851718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371616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6B404F4-17CA-3C43-82FC-0BD5B48F01A1}"/>
              </a:ext>
            </a:extLst>
          </p:cNvPr>
          <p:cNvSpPr/>
          <p:nvPr userDrawn="1"/>
        </p:nvSpPr>
        <p:spPr>
          <a:xfrm>
            <a:off x="5436781" y="361901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43658B4-BBC6-2948-A552-095A356A66C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741581" y="740461"/>
            <a:ext cx="838199" cy="6453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have an orange bike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Matt, 3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brain tumor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4271AC-39DB-5342-96F3-62A7ED0A4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6C6793C9-BCB0-E247-B943-81EACEE758C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87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(Image)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F94BC-2CBD-374F-82A2-EF8B2A40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80"/>
          <a:stretch/>
        </p:blipFill>
        <p:spPr>
          <a:xfrm>
            <a:off x="4425091" y="-1"/>
            <a:ext cx="4718909" cy="6857999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0" y="0"/>
            <a:ext cx="5901728" cy="6858000"/>
          </a:xfrm>
          <a:custGeom>
            <a:avLst/>
            <a:gdLst>
              <a:gd name="connsiteX0" fmla="*/ 0 w 5901728"/>
              <a:gd name="connsiteY0" fmla="*/ 0 h 6858000"/>
              <a:gd name="connsiteX1" fmla="*/ 825812 w 5901728"/>
              <a:gd name="connsiteY1" fmla="*/ 0 h 6858000"/>
              <a:gd name="connsiteX2" fmla="*/ 5075916 w 5901728"/>
              <a:gd name="connsiteY2" fmla="*/ 0 h 6858000"/>
              <a:gd name="connsiteX3" fmla="*/ 5135147 w 5901728"/>
              <a:gd name="connsiteY3" fmla="*/ 109891 h 6858000"/>
              <a:gd name="connsiteX4" fmla="*/ 5901728 w 5901728"/>
              <a:gd name="connsiteY4" fmla="*/ 3619500 h 6858000"/>
              <a:gd name="connsiteX5" fmla="*/ 5315496 w 5901728"/>
              <a:gd name="connsiteY5" fmla="*/ 6742530 h 6858000"/>
              <a:gd name="connsiteX6" fmla="*/ 5264197 w 5901728"/>
              <a:gd name="connsiteY6" fmla="*/ 6858000 h 6858000"/>
              <a:gd name="connsiteX7" fmla="*/ 637532 w 5901728"/>
              <a:gd name="connsiteY7" fmla="*/ 6858000 h 6858000"/>
              <a:gd name="connsiteX8" fmla="*/ 637531 w 5901728"/>
              <a:gd name="connsiteY8" fmla="*/ 6858000 h 6858000"/>
              <a:gd name="connsiteX9" fmla="*/ 1 w 5901728"/>
              <a:gd name="connsiteY9" fmla="*/ 6858000 h 6858000"/>
              <a:gd name="connsiteX10" fmla="*/ 1 w 5901728"/>
              <a:gd name="connsiteY10" fmla="*/ 3619538 h 6858000"/>
              <a:gd name="connsiteX11" fmla="*/ 0 w 5901728"/>
              <a:gd name="connsiteY11" fmla="*/ 3619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01728" h="6858000">
                <a:moveTo>
                  <a:pt x="0" y="0"/>
                </a:moveTo>
                <a:lnTo>
                  <a:pt x="825812" y="0"/>
                </a:lnTo>
                <a:lnTo>
                  <a:pt x="5075916" y="0"/>
                </a:lnTo>
                <a:lnTo>
                  <a:pt x="5135147" y="109891"/>
                </a:lnTo>
                <a:cubicBezTo>
                  <a:pt x="5611437" y="1036843"/>
                  <a:pt x="5901728" y="2268206"/>
                  <a:pt x="5901728" y="3619500"/>
                </a:cubicBezTo>
                <a:cubicBezTo>
                  <a:pt x="5901728" y="4790622"/>
                  <a:pt x="5683687" y="5871662"/>
                  <a:pt x="5315496" y="6742530"/>
                </a:cubicBezTo>
                <a:lnTo>
                  <a:pt x="5264197" y="6858000"/>
                </a:lnTo>
                <a:lnTo>
                  <a:pt x="637532" y="6858000"/>
                </a:lnTo>
                <a:lnTo>
                  <a:pt x="637531" y="6858000"/>
                </a:lnTo>
                <a:lnTo>
                  <a:pt x="1" y="6858000"/>
                </a:lnTo>
                <a:lnTo>
                  <a:pt x="1" y="3619538"/>
                </a:lnTo>
                <a:lnTo>
                  <a:pt x="0" y="3619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734F6CD-4864-604F-9AF4-83A44168B2A8}"/>
              </a:ext>
            </a:extLst>
          </p:cNvPr>
          <p:cNvSpPr/>
          <p:nvPr userDrawn="1"/>
        </p:nvSpPr>
        <p:spPr>
          <a:xfrm>
            <a:off x="5901728" y="5124876"/>
            <a:ext cx="1403940" cy="14039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1A88CA7-269A-214E-9DEC-74B64755AEE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194988" y="5427236"/>
            <a:ext cx="882080" cy="86082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200"/>
              </a:lnSpc>
            </a:pPr>
            <a:r>
              <a:rPr lang="en-US" sz="900" dirty="0">
                <a:solidFill>
                  <a:schemeClr val="accent3"/>
                </a:solidFill>
              </a:rPr>
              <a:t>I wish to have a Saint Bernard puppy</a:t>
            </a:r>
          </a:p>
          <a:p>
            <a:pPr algn="l">
              <a:lnSpc>
                <a:spcPts val="1000"/>
              </a:lnSpc>
              <a:spcAft>
                <a:spcPts val="0"/>
              </a:spcAft>
            </a:pPr>
            <a:r>
              <a:rPr lang="en-US" sz="750" i="0" dirty="0" err="1">
                <a:solidFill>
                  <a:schemeClr val="bg1"/>
                </a:solidFill>
                <a:latin typeface="Lato Black"/>
                <a:cs typeface="Lato Black"/>
              </a:rPr>
              <a:t>Kaelee</a:t>
            </a:r>
            <a: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  <a:t>, 8</a:t>
            </a:r>
            <a:br>
              <a:rPr lang="en-US" sz="75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750" i="0" dirty="0">
                <a:solidFill>
                  <a:schemeClr val="bg1"/>
                </a:solidFill>
                <a:latin typeface="Lato Regular"/>
                <a:cs typeface="Lato Black"/>
              </a:rPr>
              <a:t>cancer</a:t>
            </a:r>
            <a:endParaRPr lang="en-US" sz="750" i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1D7138D-39AA-7846-B54E-6BC20C0491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239536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4948527-7376-1645-8449-D864A20B51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2883003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36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457200" y="1920950"/>
            <a:ext cx="8229600" cy="4132718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dolar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865AB2A-BA39-F946-8B60-02854988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Agenda title</a:t>
            </a:r>
          </a:p>
        </p:txBody>
      </p:sp>
    </p:spTree>
    <p:extLst>
      <p:ext uri="{BB962C8B-B14F-4D97-AF65-F5344CB8AC3E}">
        <p14:creationId xmlns:p14="http://schemas.microsoft.com/office/powerpoint/2010/main" val="1493677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" y="1864421"/>
            <a:ext cx="8229600" cy="541867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200" y="2507888"/>
            <a:ext cx="82296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0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2523067"/>
            <a:ext cx="4495800" cy="541867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3166534"/>
            <a:ext cx="44958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50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without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" y="1864421"/>
            <a:ext cx="8229600" cy="541867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200" y="2507888"/>
            <a:ext cx="8229600" cy="2887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29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5EBF29-C54F-D745-9287-407501C22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6BA5B94-B9CD-E94C-9816-334DC50680F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1864420"/>
            <a:ext cx="8229600" cy="3530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7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199" y="1864421"/>
            <a:ext cx="4040519" cy="54186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8"/>
          </p:nvPr>
        </p:nvSpPr>
        <p:spPr>
          <a:xfrm>
            <a:off x="457199" y="2507888"/>
            <a:ext cx="4040519" cy="3467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3DB9D1E-4EDC-5940-AE93-F44A337C50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6281" y="1864421"/>
            <a:ext cx="4040519" cy="54186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4B11F35-C0C6-7349-BA82-AA0A9744F4B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46281" y="2507888"/>
            <a:ext cx="4040519" cy="3467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05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97EAA4FE-864C-B549-B709-063D1A2D3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827"/>
            <a:ext cx="9143999" cy="624804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1429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C955E572-84D4-2840-9BDF-1D2AA976C8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2339163"/>
            <a:ext cx="4040518" cy="378519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80ACE0E2-95E5-7D47-A648-A6EA2750D0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6281" y="2339163"/>
            <a:ext cx="4044063" cy="378519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B10F852-6727-384D-A405-51511A588C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1864422"/>
            <a:ext cx="4040519" cy="3345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67A5B1-1972-9248-965F-F041E8C56D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46281" y="1864422"/>
            <a:ext cx="4040519" cy="3345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0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637BABF9-9712-C24E-B14A-046BD4E6CA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64422"/>
            <a:ext cx="4040518" cy="425993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01C0C7B-DF9B-BD4F-849A-7C41FF440D9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46281" y="1864421"/>
            <a:ext cx="4040519" cy="4111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69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C955E572-84D4-2840-9BDF-1D2AA976C8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64422"/>
            <a:ext cx="4040518" cy="425993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80ACE0E2-95E5-7D47-A648-A6EA2750D0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6281" y="1864422"/>
            <a:ext cx="4044063" cy="425993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1376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C955E572-84D4-2840-9BDF-1D2AA976C8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64423"/>
            <a:ext cx="2645332" cy="3423503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80ACE0E2-95E5-7D47-A648-A6EA2750D0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48173" y="1864423"/>
            <a:ext cx="2647653" cy="3423503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DAFFDD63-D80B-7848-8042-A7E493F51D4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55168" y="1864423"/>
            <a:ext cx="2647653" cy="3423503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425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7B52A-AD09-B049-9FEE-549B6BD6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CA6FE74-403F-6D42-BCAF-B4A56DAB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3861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C955E572-84D4-2840-9BDF-1D2AA976C8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64422"/>
            <a:ext cx="4040518" cy="2097977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80ACE0E2-95E5-7D47-A648-A6EA2750D01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6281" y="1864422"/>
            <a:ext cx="4044063" cy="2097977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B464720E-2583-A74D-916C-5D00780F1B5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4090170"/>
            <a:ext cx="4040518" cy="2097977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6E8D7574-3CF5-2C43-B0A2-1C1CC92E4D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46281" y="4090170"/>
            <a:ext cx="4044063" cy="2097977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7974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235200"/>
            <a:ext cx="8229600" cy="3818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6858769"/>
            <a:chOff x="0" y="0"/>
            <a:chExt cx="9144000" cy="6858769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7"/>
            <a:stretch/>
          </p:blipFill>
          <p:spPr>
            <a:xfrm>
              <a:off x="0" y="5310908"/>
              <a:ext cx="9144000" cy="15478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2"/>
            <a:stretch/>
          </p:blipFill>
          <p:spPr>
            <a:xfrm>
              <a:off x="0" y="0"/>
              <a:ext cx="9144000" cy="349442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impact quote”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quote attribution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05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6858769"/>
            <a:chOff x="0" y="0"/>
            <a:chExt cx="9144000" cy="6858769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7"/>
            <a:stretch/>
          </p:blipFill>
          <p:spPr>
            <a:xfrm>
              <a:off x="0" y="5310908"/>
              <a:ext cx="9144000" cy="15478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2"/>
            <a:stretch/>
          </p:blipFill>
          <p:spPr>
            <a:xfrm>
              <a:off x="0" y="0"/>
              <a:ext cx="9144000" cy="349442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0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A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F330A80-C9BE-0447-8C21-4957238A8E9B}"/>
              </a:ext>
            </a:extLst>
          </p:cNvPr>
          <p:cNvGrpSpPr/>
          <p:nvPr userDrawn="1"/>
        </p:nvGrpSpPr>
        <p:grpSpPr>
          <a:xfrm>
            <a:off x="0" y="0"/>
            <a:ext cx="9144000" cy="6858769"/>
            <a:chOff x="0" y="0"/>
            <a:chExt cx="9144000" cy="68587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3590C2B-964A-A84E-9904-1B95CE2F3F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2"/>
            <a:stretch/>
          </p:blipFill>
          <p:spPr>
            <a:xfrm>
              <a:off x="0" y="0"/>
              <a:ext cx="9144000" cy="349442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7A22FD-7507-5346-B86B-BFD9B91795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7"/>
            <a:stretch/>
          </p:blipFill>
          <p:spPr>
            <a:xfrm>
              <a:off x="0" y="5310908"/>
              <a:ext cx="9144000" cy="1547861"/>
            </a:xfrm>
            <a:prstGeom prst="rect">
              <a:avLst/>
            </a:prstGeom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4" name="Picture 23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358B1-B52B-9343-855D-6DF0E9BDA5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70008"/>
            <a:ext cx="1493662" cy="2088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A91B9-DE5C-DF44-95F0-77823E65A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15" y="2170008"/>
            <a:ext cx="1493662" cy="2088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11DD41-F589-C841-8CB9-8A62D07AAE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72" y="2170008"/>
            <a:ext cx="1493662" cy="2088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D90B56-286B-2344-9EFB-C943965F266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86" y="2170008"/>
            <a:ext cx="1493662" cy="20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8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3" name="Picture 12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4" name="Picture 13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2" name="Picture 31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42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Tea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9" name="Picture 18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20" name="Picture 19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pic>
        <p:nvPicPr>
          <p:cNvPr id="13" name="Picture 12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57D524-03E5-CF48-ABA8-0485268E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115C81A-435B-094E-87C3-48338AB9E6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38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4000" cy="6873735"/>
            <a:chOff x="0" y="0"/>
            <a:chExt cx="9144000" cy="6873735"/>
          </a:xfrm>
        </p:grpSpPr>
        <p:pic>
          <p:nvPicPr>
            <p:cNvPr id="21" name="Picture 20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89"/>
            <a:stretch/>
          </p:blipFill>
          <p:spPr>
            <a:xfrm>
              <a:off x="0" y="0"/>
              <a:ext cx="9144000" cy="3657600"/>
            </a:xfrm>
            <a:prstGeom prst="rect">
              <a:avLst/>
            </a:prstGeom>
          </p:spPr>
        </p:pic>
        <p:pic>
          <p:nvPicPr>
            <p:cNvPr id="22" name="Picture 21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72" b="-1"/>
            <a:stretch/>
          </p:blipFill>
          <p:spPr>
            <a:xfrm>
              <a:off x="0" y="3657600"/>
              <a:ext cx="9144000" cy="3216135"/>
            </a:xfrm>
            <a:prstGeom prst="rect">
              <a:avLst/>
            </a:prstGeom>
          </p:spPr>
        </p:pic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0" name="Picture 19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DD0211-03B3-0D45-B55F-59DD80EC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A0FE3A3-C284-8942-9407-AD5DF6E6EC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959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Orang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31" name="Picture 30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32" name="Picture 31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75787B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9" name="Picture 28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79DEB5-B8F4-5B43-B37A-826BC67E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EC7E443-499E-2A40-9F2E-0BBB8E1056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64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4" name="Picture 13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5" name="Picture 14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pic>
        <p:nvPicPr>
          <p:cNvPr id="19" name="Picture 18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1B7312C-46C5-AD48-8D37-EE264ACD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A2CB4A6-8AE0-B54C-AC2F-ACCDCCDBF0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05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 (Light Blu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20" name="Picture 19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21" name="Picture 20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75787B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6" name="Picture 25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CDFBAC-3B03-0645-91B4-73EBB446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1991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7DE47CA-155E-EB42-9DA4-15C0AB1C0B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3725924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484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58769"/>
            <a:chOff x="0" y="0"/>
            <a:chExt cx="9144000" cy="6858769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7"/>
            <a:stretch/>
          </p:blipFill>
          <p:spPr>
            <a:xfrm>
              <a:off x="0" y="5310908"/>
              <a:ext cx="9144000" cy="15478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2"/>
            <a:stretch/>
          </p:blipFill>
          <p:spPr>
            <a:xfrm>
              <a:off x="0" y="0"/>
              <a:ext cx="9144000" cy="3494424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3" name="Picture 22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out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235200"/>
            <a:ext cx="8229600" cy="3818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8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4" name="Picture 13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5" name="Picture 14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pic>
        <p:nvPicPr>
          <p:cNvPr id="16" name="Picture 15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F27103-E608-0E4D-9E03-DC3B530A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53D7DB7-F3B5-1548-870F-298EE2C73D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20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Tea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6" name="Picture 15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7" name="Picture 16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pic>
        <p:nvPicPr>
          <p:cNvPr id="18" name="Picture 17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3CBA3E6-5036-8947-A520-26358C9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96C7276-41F9-C946-B0EC-CD1757A42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4638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0"/>
            <a:ext cx="9144000" cy="6873735"/>
            <a:chOff x="0" y="0"/>
            <a:chExt cx="9144000" cy="6873735"/>
          </a:xfrm>
        </p:grpSpPr>
        <p:pic>
          <p:nvPicPr>
            <p:cNvPr id="21" name="Picture 20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89"/>
            <a:stretch/>
          </p:blipFill>
          <p:spPr>
            <a:xfrm>
              <a:off x="0" y="0"/>
              <a:ext cx="9144000" cy="3657600"/>
            </a:xfrm>
            <a:prstGeom prst="rect">
              <a:avLst/>
            </a:prstGeom>
          </p:spPr>
        </p:pic>
        <p:pic>
          <p:nvPicPr>
            <p:cNvPr id="22" name="Picture 21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72" b="-1"/>
            <a:stretch/>
          </p:blipFill>
          <p:spPr>
            <a:xfrm>
              <a:off x="0" y="3657600"/>
              <a:ext cx="9144000" cy="3216135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9" name="Picture 18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4B3B158-7394-894B-B55E-8DF734FC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009135D-A54A-8845-957D-7DE44F744F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807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Orang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29" name="Picture 28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30" name="Picture 29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75787B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7" name="Picture 26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7F6810-8B1E-7848-A879-E5761D93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A2A68D1-F293-3B40-8196-967015AE4A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017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6" name="Picture 15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7" name="Picture 16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pic>
        <p:nvPicPr>
          <p:cNvPr id="18" name="Picture 17" descr="MAW-logo-rev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10" y="6443133"/>
            <a:ext cx="1077080" cy="228600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r>
              <a:rPr lang="en-US"/>
              <a:t>wish.org</a:t>
            </a:r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pg-number-star-rev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442C1A5-9934-6F46-BAF7-F2D3DFA90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61F6C9D-B19D-1641-B83E-CB1379F78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882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 (Light Blu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16" name="Picture 15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84"/>
            <a:stretch/>
          </p:blipFill>
          <p:spPr>
            <a:xfrm>
              <a:off x="0" y="0"/>
              <a:ext cx="9144000" cy="3117759"/>
            </a:xfrm>
            <a:prstGeom prst="rect">
              <a:avLst/>
            </a:prstGeom>
          </p:spPr>
        </p:pic>
        <p:pic>
          <p:nvPicPr>
            <p:cNvPr id="17" name="Picture 16" descr="divider-star-bg-1.png"/>
            <p:cNvPicPr>
              <a:picLocks noChangeAspect="1"/>
            </p:cNvPicPr>
            <p:nvPr userDrawn="1"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51"/>
            <a:stretch/>
          </p:blipFill>
          <p:spPr>
            <a:xfrm>
              <a:off x="0" y="3903132"/>
              <a:ext cx="9144000" cy="2954867"/>
            </a:xfrm>
            <a:prstGeom prst="rect">
              <a:avLst/>
            </a:prstGeom>
          </p:spPr>
        </p:pic>
      </p:grp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75787B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pPr/>
              <a:t>April 4, 2022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22" name="Picture 21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984F8C0-668A-B04A-BDD0-F8A22802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4"/>
            <a:ext cx="8229600" cy="2584696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8262F0F-DBE1-6B40-8C4D-3C7B214428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110557"/>
            <a:ext cx="8229600" cy="8128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spc="150">
                <a:solidFill>
                  <a:schemeClr val="tx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017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9144000" cy="6858769"/>
            <a:chOff x="0" y="0"/>
            <a:chExt cx="9144000" cy="6858769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2"/>
            <a:stretch/>
          </p:blipFill>
          <p:spPr>
            <a:xfrm>
              <a:off x="0" y="0"/>
              <a:ext cx="9144000" cy="34944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7"/>
            <a:stretch/>
          </p:blipFill>
          <p:spPr>
            <a:xfrm>
              <a:off x="0" y="5310908"/>
              <a:ext cx="9144000" cy="1547861"/>
            </a:xfrm>
            <a:prstGeom prst="rect">
              <a:avLst/>
            </a:prstGeom>
          </p:spPr>
        </p:pic>
      </p:grpSp>
      <p:sp>
        <p:nvSpPr>
          <p:cNvPr id="2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1049867"/>
            <a:ext cx="8229600" cy="1871133"/>
          </a:xfrm>
        </p:spPr>
        <p:txBody>
          <a:bodyPr anchor="b">
            <a:noAutofit/>
          </a:bodyPr>
          <a:lstStyle>
            <a:lvl1pPr marL="0" indent="0" algn="ctr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16"/>
          </p:nvPr>
        </p:nvSpPr>
        <p:spPr>
          <a:xfrm>
            <a:off x="457200" y="3166534"/>
            <a:ext cx="8229600" cy="288713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5" name="Picture 14" descr="pg-number-star-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1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235200"/>
            <a:ext cx="8229600" cy="3818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rgbClr val="FF585D"/>
                </a:solidFill>
                <a:latin typeface="Lato Regular"/>
                <a:cs typeface="Lato Regular"/>
              </a:defRPr>
            </a:lvl1pPr>
          </a:lstStyle>
          <a:p>
            <a:fld id="{EDDD2BB4-8BFD-1548-93BB-204175EE9433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00" y="6468533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" y="6445547"/>
            <a:ext cx="1077080" cy="226186"/>
          </a:xfrm>
          <a:prstGeom prst="rect">
            <a:avLst/>
          </a:prstGeom>
        </p:spPr>
      </p:pic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r="9524"/>
          <a:stretch/>
        </p:blipFill>
        <p:spPr>
          <a:xfrm>
            <a:off x="7696200" y="-1"/>
            <a:ext cx="1447800" cy="14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7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chemeClr val="accent1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pg-number-sta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400800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vider-star-bg-1.png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84"/>
          <a:stretch/>
        </p:blipFill>
        <p:spPr>
          <a:xfrm>
            <a:off x="0" y="0"/>
            <a:ext cx="9144000" cy="3117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2" name="Picture 31" descr="pg-number-star-rev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8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 (Tea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438400"/>
          </a:xfrm>
        </p:spPr>
        <p:txBody>
          <a:bodyPr anchor="b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3903133"/>
            <a:ext cx="8229600" cy="541867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solidFill>
                  <a:srgbClr val="FFFFFF"/>
                </a:solidFill>
                <a:latin typeface="Lato Black"/>
                <a:cs typeface="Lato Black"/>
              </a:defRPr>
            </a:lvl1pPr>
            <a:lvl2pPr marL="4572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 marL="9144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 marL="13716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 marL="1828800" indent="0">
              <a:buNone/>
              <a:defRPr b="0" i="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 b="0" i="0">
                <a:solidFill>
                  <a:srgbClr val="FFFFFF"/>
                </a:solidFill>
                <a:latin typeface="Lato Medium"/>
                <a:cs typeface="Lato Medium"/>
              </a:defRPr>
            </a:lvl1pPr>
          </a:lstStyle>
          <a:p>
            <a:fld id="{49B3830D-A6AE-B242-AD78-D8FCAB11FE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g-number-star-rev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6400800"/>
            <a:ext cx="128016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818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9" r:id="rId2"/>
    <p:sldLayoutId id="2147493476" r:id="rId3"/>
    <p:sldLayoutId id="2147493460" r:id="rId4"/>
    <p:sldLayoutId id="2147493457" r:id="rId5"/>
    <p:sldLayoutId id="2147493477" r:id="rId6"/>
    <p:sldLayoutId id="2147493473" r:id="rId7"/>
    <p:sldLayoutId id="2147493462" r:id="rId8"/>
    <p:sldLayoutId id="2147493461" r:id="rId9"/>
    <p:sldLayoutId id="2147493463" r:id="rId10"/>
    <p:sldLayoutId id="2147493465" r:id="rId11"/>
    <p:sldLayoutId id="2147493464" r:id="rId12"/>
    <p:sldLayoutId id="2147493466" r:id="rId13"/>
    <p:sldLayoutId id="2147493474" r:id="rId14"/>
    <p:sldLayoutId id="2147493467" r:id="rId15"/>
    <p:sldLayoutId id="2147493468" r:id="rId16"/>
    <p:sldLayoutId id="2147493469" r:id="rId17"/>
    <p:sldLayoutId id="2147493470" r:id="rId18"/>
    <p:sldLayoutId id="2147493471" r:id="rId19"/>
    <p:sldLayoutId id="2147493472" r:id="rId20"/>
    <p:sldLayoutId id="2147493475" r:id="rId21"/>
    <p:sldLayoutId id="2147493478" r:id="rId22"/>
    <p:sldLayoutId id="2147493479" r:id="rId23"/>
    <p:sldLayoutId id="2147493480" r:id="rId24"/>
    <p:sldLayoutId id="2147493481" r:id="rId2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Droid Serif"/>
          <a:ea typeface="+mj-ea"/>
          <a:cs typeface="Droid Serif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1200"/>
        </a:spcAft>
        <a:buClr>
          <a:schemeClr val="accent1"/>
        </a:buClr>
        <a:buFont typeface="Arial"/>
        <a:buChar char="•"/>
        <a:defRPr sz="2400" b="0" i="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b="0" i="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200" b="0" i="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b="0" i="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b="0" i="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625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fld id="{FDDDD1F4-ABF6-E64C-AADF-E983EB227817}" type="datetime4">
              <a:rPr lang="en-US" smtClean="0"/>
              <a:t>April 4, 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48400"/>
            <a:ext cx="1143000" cy="203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800" b="0" i="0">
                <a:solidFill>
                  <a:schemeClr val="accent1"/>
                </a:solidFill>
                <a:latin typeface="Lato Black"/>
                <a:cs typeface="Lato Black"/>
              </a:defRPr>
            </a:lvl1pPr>
          </a:lstStyle>
          <a:p>
            <a:r>
              <a:rPr lang="en-US" dirty="0" err="1"/>
              <a:t>wish.org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818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4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3" r:id="rId1"/>
    <p:sldLayoutId id="2147493484" r:id="rId2"/>
    <p:sldLayoutId id="2147493485" r:id="rId3"/>
    <p:sldLayoutId id="2147493486" r:id="rId4"/>
    <p:sldLayoutId id="2147493487" r:id="rId5"/>
    <p:sldLayoutId id="2147493488" r:id="rId6"/>
    <p:sldLayoutId id="2147493489" r:id="rId7"/>
    <p:sldLayoutId id="2147493490" r:id="rId8"/>
    <p:sldLayoutId id="2147493491" r:id="rId9"/>
    <p:sldLayoutId id="2147493492" r:id="rId10"/>
    <p:sldLayoutId id="2147493493" r:id="rId11"/>
    <p:sldLayoutId id="2147493494" r:id="rId12"/>
    <p:sldLayoutId id="2147493495" r:id="rId13"/>
    <p:sldLayoutId id="2147493496" r:id="rId14"/>
    <p:sldLayoutId id="2147493497" r:id="rId15"/>
    <p:sldLayoutId id="2147493498" r:id="rId16"/>
    <p:sldLayoutId id="2147493499" r:id="rId17"/>
    <p:sldLayoutId id="2147493500" r:id="rId18"/>
    <p:sldLayoutId id="2147493501" r:id="rId19"/>
    <p:sldLayoutId id="2147493502" r:id="rId20"/>
    <p:sldLayoutId id="2147493503" r:id="rId21"/>
    <p:sldLayoutId id="2147493504" r:id="rId22"/>
    <p:sldLayoutId id="2147493505" r:id="rId23"/>
    <p:sldLayoutId id="2147493506" r:id="rId24"/>
    <p:sldLayoutId id="2147493507" r:id="rId25"/>
    <p:sldLayoutId id="2147493508" r:id="rId26"/>
    <p:sldLayoutId id="2147493509" r:id="rId27"/>
    <p:sldLayoutId id="2147493510" r:id="rId28"/>
    <p:sldLayoutId id="2147493511" r:id="rId29"/>
    <p:sldLayoutId id="2147493512" r:id="rId30"/>
    <p:sldLayoutId id="2147493513" r:id="rId31"/>
    <p:sldLayoutId id="2147493514" r:id="rId32"/>
    <p:sldLayoutId id="2147493515" r:id="rId33"/>
    <p:sldLayoutId id="2147493516" r:id="rId34"/>
    <p:sldLayoutId id="2147493517" r:id="rId35"/>
    <p:sldLayoutId id="2147493518" r:id="rId36"/>
    <p:sldLayoutId id="2147493519" r:id="rId37"/>
    <p:sldLayoutId id="2147493520" r:id="rId38"/>
    <p:sldLayoutId id="2147493521" r:id="rId39"/>
    <p:sldLayoutId id="2147493522" r:id="rId40"/>
    <p:sldLayoutId id="2147493523" r:id="rId41"/>
    <p:sldLayoutId id="2147493524" r:id="rId42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Droid Serif"/>
          <a:ea typeface="+mj-ea"/>
          <a:cs typeface="Droid Serif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1200"/>
        </a:spcAft>
        <a:buClr>
          <a:schemeClr val="accent1"/>
        </a:buClr>
        <a:buFont typeface="Arial"/>
        <a:buChar char="•"/>
        <a:defRPr sz="2400" b="0" i="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b="0" i="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200" b="0" i="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b="0" i="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b="0" i="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ish.org/medical-referra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8Aw7lzmdg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80059" y="-34039"/>
            <a:ext cx="6885660" cy="683443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14473" y="-228600"/>
            <a:ext cx="7492181" cy="7584730"/>
          </a:xfrm>
          <a:prstGeom prst="ellipse">
            <a:avLst/>
          </a:prstGeom>
          <a:solidFill>
            <a:srgbClr val="0A58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2317719"/>
            <a:ext cx="453292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i="1" dirty="0">
                <a:solidFill>
                  <a:schemeClr val="bg1"/>
                </a:solidFill>
                <a:latin typeface="Lato Black"/>
                <a:cs typeface="Lato Black"/>
              </a:rPr>
              <a:t>Reaching every eligible child </a:t>
            </a:r>
          </a:p>
          <a:p>
            <a:pPr>
              <a:lnSpc>
                <a:spcPct val="90000"/>
              </a:lnSpc>
            </a:pPr>
            <a:r>
              <a:rPr lang="en-US" sz="4000" i="1" dirty="0">
                <a:solidFill>
                  <a:srgbClr val="7DCEF1"/>
                </a:solidFill>
                <a:latin typeface="Droid Serif"/>
                <a:cs typeface="Droid Serif"/>
              </a:rPr>
              <a:t>One Wish at </a:t>
            </a:r>
            <a:br>
              <a:rPr lang="en-US" sz="4000" i="1" dirty="0">
                <a:solidFill>
                  <a:srgbClr val="7DCEF1"/>
                </a:solidFill>
                <a:latin typeface="Droid Serif"/>
                <a:cs typeface="Droid Serif"/>
              </a:rPr>
            </a:br>
            <a:r>
              <a:rPr lang="en-US" sz="4000" i="1" dirty="0">
                <a:solidFill>
                  <a:srgbClr val="7DCEF1"/>
                </a:solidFill>
                <a:latin typeface="Droid Serif"/>
                <a:cs typeface="Droid Serif"/>
              </a:rPr>
              <a:t>a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1285">
            <a:off x="4021709" y="1157759"/>
            <a:ext cx="1100582" cy="105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8372">
            <a:off x="2764407" y="4746751"/>
            <a:ext cx="1464874" cy="1400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17" y="4223245"/>
            <a:ext cx="424323" cy="405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5647" y="5464405"/>
            <a:ext cx="19177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Droid Serif Italic"/>
                <a:cs typeface="Droid Serif Italic"/>
              </a:rPr>
              <a:t>I wish to have</a:t>
            </a:r>
            <a:br>
              <a:rPr lang="en-US" sz="1200" i="1" dirty="0">
                <a:solidFill>
                  <a:schemeClr val="bg1"/>
                </a:solidFill>
                <a:latin typeface="Droid Serif Italic"/>
                <a:cs typeface="Droid Serif Italic"/>
              </a:rPr>
            </a:br>
            <a:r>
              <a:rPr lang="en-US" sz="1200" i="1" dirty="0">
                <a:solidFill>
                  <a:schemeClr val="bg1"/>
                </a:solidFill>
                <a:latin typeface="Droid Serif Italic"/>
                <a:cs typeface="Droid Serif Italic"/>
              </a:rPr>
              <a:t>a shopping spree</a:t>
            </a:r>
          </a:p>
          <a:p>
            <a:b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1100" dirty="0" err="1">
                <a:solidFill>
                  <a:schemeClr val="bg1"/>
                </a:solidFill>
                <a:latin typeface="Lato Black"/>
                <a:cs typeface="Lato Black"/>
              </a:rPr>
              <a:t>Ahnna</a:t>
            </a:r>
            <a: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  <a:t>, 7</a:t>
            </a:r>
          </a:p>
          <a:p>
            <a:r>
              <a:rPr lang="en-US" sz="1100" dirty="0">
                <a:solidFill>
                  <a:schemeClr val="bg1"/>
                </a:solidFill>
                <a:latin typeface="Lato Regular"/>
                <a:cs typeface="Lato Regular"/>
              </a:rPr>
              <a:t>Heart transplant</a:t>
            </a:r>
          </a:p>
          <a:p>
            <a:endParaRPr lang="en-US" sz="1100" dirty="0">
              <a:solidFill>
                <a:srgbClr val="FFFFFF"/>
              </a:solidFill>
              <a:latin typeface="Lato Regular"/>
              <a:cs typeface="Lato Regular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2028">
            <a:off x="7492882" y="114274"/>
            <a:ext cx="1949747" cy="18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3E6F-5D6A-4CDF-B9E7-BAA1DFD0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Eligibility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36366-DDD3-4EBC-9CC9-2863B0DD6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B3830D-A6AE-B242-AD78-D8FCAB11FED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228C470-4EDE-4FA0-8132-F9EF5FBE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2772835"/>
            <a:ext cx="281940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31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1032619" y="1032617"/>
            <a:ext cx="6858000" cy="4792765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8D551F20-5A6B-8749-9F49-4E592329B2A5}"/>
              </a:ext>
            </a:extLst>
          </p:cNvPr>
          <p:cNvSpPr/>
          <p:nvPr/>
        </p:nvSpPr>
        <p:spPr>
          <a:xfrm rot="10800000">
            <a:off x="3612747" y="76200"/>
            <a:ext cx="6035917" cy="7010401"/>
          </a:xfrm>
          <a:custGeom>
            <a:avLst/>
            <a:gdLst/>
            <a:ahLst/>
            <a:cxnLst/>
            <a:rect l="l" t="t" r="r" b="b"/>
            <a:pathLst>
              <a:path w="4606328" h="5143500">
                <a:moveTo>
                  <a:pt x="0" y="0"/>
                </a:moveTo>
                <a:lnTo>
                  <a:pt x="1786928" y="0"/>
                </a:lnTo>
                <a:lnTo>
                  <a:pt x="2895600" y="0"/>
                </a:lnTo>
                <a:lnTo>
                  <a:pt x="3794511" y="0"/>
                </a:lnTo>
                <a:lnTo>
                  <a:pt x="3836341" y="53997"/>
                </a:lnTo>
                <a:cubicBezTo>
                  <a:pt x="4312078" y="729682"/>
                  <a:pt x="4606328" y="1663132"/>
                  <a:pt x="4606328" y="2694192"/>
                </a:cubicBezTo>
                <a:cubicBezTo>
                  <a:pt x="4606328" y="3596370"/>
                  <a:pt x="4381043" y="4423815"/>
                  <a:pt x="4006015" y="5069236"/>
                </a:cubicBezTo>
                <a:lnTo>
                  <a:pt x="3958492" y="5143500"/>
                </a:lnTo>
                <a:lnTo>
                  <a:pt x="1786928" y="5143500"/>
                </a:lnTo>
                <a:lnTo>
                  <a:pt x="1786928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507" y="5638800"/>
            <a:ext cx="19177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Droid Serif Italic"/>
                <a:cs typeface="Droid Serif Italic"/>
              </a:rPr>
              <a:t>I wish to have a gaming computer</a:t>
            </a:r>
          </a:p>
          <a:p>
            <a:b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  <a:t>Makenna, 13</a:t>
            </a:r>
          </a:p>
          <a:p>
            <a:r>
              <a:rPr lang="en-US" sz="1100" dirty="0">
                <a:solidFill>
                  <a:schemeClr val="bg1"/>
                </a:solidFill>
                <a:latin typeface="Lato Regular"/>
                <a:cs typeface="Lato Regular"/>
              </a:rPr>
              <a:t>leukemia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0715FB-935E-024C-845F-A1489FB0F168}"/>
              </a:ext>
            </a:extLst>
          </p:cNvPr>
          <p:cNvSpPr txBox="1">
            <a:spLocks/>
          </p:cNvSpPr>
          <p:nvPr/>
        </p:nvSpPr>
        <p:spPr>
          <a:xfrm>
            <a:off x="4420906" y="838200"/>
            <a:ext cx="4419600" cy="164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006FBA"/>
                </a:solidFill>
                <a:latin typeface="Droid Serif"/>
                <a:ea typeface="+mj-ea"/>
                <a:cs typeface="Droid Serif"/>
              </a:defRPr>
            </a:lvl1pPr>
          </a:lstStyle>
          <a:p>
            <a:endParaRPr lang="en-US" sz="4000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6135182-99F7-7D44-8F41-03EE57A11A07}"/>
              </a:ext>
            </a:extLst>
          </p:cNvPr>
          <p:cNvSpPr txBox="1">
            <a:spLocks/>
          </p:cNvSpPr>
          <p:nvPr/>
        </p:nvSpPr>
        <p:spPr>
          <a:xfrm>
            <a:off x="4568456" y="838200"/>
            <a:ext cx="4419600" cy="781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ysClr val="windowText" lastClr="000000"/>
              </a:buClr>
              <a:buSzPct val="110000"/>
              <a:buNone/>
              <a:defRPr/>
            </a:pPr>
            <a:r>
              <a:rPr lang="en-US" sz="2400" b="1" dirty="0">
                <a:solidFill>
                  <a:srgbClr val="26BBB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Who is eligible for a wish</a:t>
            </a:r>
            <a:r>
              <a:rPr lang="en-US" sz="2400" b="1" dirty="0">
                <a:solidFill>
                  <a:srgbClr val="26BBB3"/>
                </a:solidFill>
                <a:latin typeface="Lato" panose="020F0502020204030203" pitchFamily="34" charset="77"/>
                <a:ea typeface="Droid Serif" panose="02020600060500020200" pitchFamily="18" charset="0"/>
                <a:cs typeface="Droid Serif" panose="02020600060500020200" pitchFamily="18" charset="0"/>
              </a:rPr>
              <a:t>?</a:t>
            </a:r>
            <a:endParaRPr lang="en-US" sz="2400" b="1" dirty="0">
              <a:solidFill>
                <a:srgbClr val="26BBB3"/>
              </a:solidFill>
              <a:latin typeface="Lato" panose="020F050202020403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40EADC-4B59-124A-8C81-66E10D22E7F8}"/>
              </a:ext>
            </a:extLst>
          </p:cNvPr>
          <p:cNvSpPr txBox="1"/>
          <p:nvPr/>
        </p:nvSpPr>
        <p:spPr>
          <a:xfrm>
            <a:off x="4792764" y="1619249"/>
            <a:ext cx="40522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latin typeface="Lato" panose="020F0502020204030203" pitchFamily="34" charset="77"/>
              </a:rPr>
              <a:t>A child with a critical illness</a:t>
            </a:r>
          </a:p>
          <a:p>
            <a:pPr lvl="0" algn="ctr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solidFill>
                  <a:schemeClr val="accent2"/>
                </a:solidFill>
                <a:latin typeface="Lato" panose="020F0502020204030203" pitchFamily="34" charset="77"/>
              </a:rPr>
              <a:t>who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latin typeface="Lato" panose="020F0502020204030203" pitchFamily="34" charset="77"/>
              </a:rPr>
              <a:t>has reached the age of 2½ and is younger than 18 at the time of referral </a:t>
            </a:r>
          </a:p>
          <a:p>
            <a:pPr lvl="0" algn="ctr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solidFill>
                  <a:schemeClr val="accent2"/>
                </a:solidFill>
                <a:latin typeface="Lato" panose="020F0502020204030203" pitchFamily="34" charset="77"/>
              </a:rPr>
              <a:t>and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latin typeface="Lato" panose="020F0502020204030203" pitchFamily="34" charset="77"/>
              </a:rPr>
              <a:t>has not had a wish from another wish granting organization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24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2400" dirty="0">
                <a:latin typeface="Lato" panose="020F0502020204030203" pitchFamily="34" charset="77"/>
              </a:rPr>
              <a:t>is  potentially eligible for a wish.</a:t>
            </a:r>
          </a:p>
          <a:p>
            <a:pPr lvl="0" algn="ctr">
              <a:buClr>
                <a:sysClr val="windowText" lastClr="000000"/>
              </a:buClr>
              <a:buSzPct val="110000"/>
              <a:defRPr/>
            </a:pPr>
            <a:endParaRPr lang="en-US" sz="24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404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680BB8-F3B8-4AB4-BE5F-A15F196D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10693" y="2611294"/>
            <a:ext cx="3821380" cy="38213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7799" y="0"/>
            <a:ext cx="4453929" cy="6858000"/>
          </a:xfrm>
          <a:custGeom>
            <a:avLst/>
            <a:gdLst/>
            <a:ahLst/>
            <a:cxnLst/>
            <a:rect l="l" t="t" r="r" b="b"/>
            <a:pathLst>
              <a:path w="4453929" h="6858000">
                <a:moveTo>
                  <a:pt x="0" y="0"/>
                </a:moveTo>
                <a:lnTo>
                  <a:pt x="1634529" y="0"/>
                </a:lnTo>
                <a:lnTo>
                  <a:pt x="3198149" y="0"/>
                </a:lnTo>
                <a:lnTo>
                  <a:pt x="3642112" y="0"/>
                </a:lnTo>
                <a:lnTo>
                  <a:pt x="3683942" y="71996"/>
                </a:lnTo>
                <a:cubicBezTo>
                  <a:pt x="4159679" y="972909"/>
                  <a:pt x="4453929" y="2217510"/>
                  <a:pt x="4453929" y="3592256"/>
                </a:cubicBezTo>
                <a:cubicBezTo>
                  <a:pt x="4453929" y="4795160"/>
                  <a:pt x="4228644" y="5898420"/>
                  <a:pt x="3853616" y="6758982"/>
                </a:cubicBezTo>
                <a:lnTo>
                  <a:pt x="3806093" y="6858000"/>
                </a:lnTo>
                <a:lnTo>
                  <a:pt x="3198149" y="6858000"/>
                </a:lnTo>
                <a:lnTo>
                  <a:pt x="1634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187168"/>
            <a:ext cx="4495800" cy="1625600"/>
          </a:xfrm>
        </p:spPr>
        <p:txBody>
          <a:bodyPr/>
          <a:lstStyle/>
          <a:p>
            <a:r>
              <a:rPr lang="en-US" sz="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www.md.wish.org</a:t>
            </a:r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305069" y="1583892"/>
            <a:ext cx="7791450" cy="4848782"/>
          </a:xfrm>
        </p:spPr>
        <p:txBody>
          <a:bodyPr>
            <a:normAutofit/>
          </a:bodyPr>
          <a:lstStyle/>
          <a:p>
            <a:r>
              <a:rPr lang="en-US" dirty="0"/>
              <a:t>Make-A-Wish site exclusively for medical professionals.</a:t>
            </a:r>
          </a:p>
          <a:p>
            <a:r>
              <a:rPr lang="en-US" dirty="0"/>
              <a:t>Contains referral guidance sheets for the following specialties:</a:t>
            </a:r>
          </a:p>
          <a:p>
            <a:pPr lvl="1"/>
            <a:r>
              <a:rPr lang="en-US" dirty="0"/>
              <a:t>Cardiology				Metabolic Conditions</a:t>
            </a:r>
          </a:p>
          <a:p>
            <a:pPr lvl="1"/>
            <a:r>
              <a:rPr lang="en-US" dirty="0"/>
              <a:t>Endocrinology		      Nephrology</a:t>
            </a:r>
          </a:p>
          <a:p>
            <a:pPr lvl="1"/>
            <a:r>
              <a:rPr lang="en-US" dirty="0"/>
              <a:t>Gastroenterology		Neurology</a:t>
            </a:r>
          </a:p>
          <a:p>
            <a:pPr lvl="1"/>
            <a:r>
              <a:rPr lang="en-US" dirty="0"/>
              <a:t>Genetics				Oncology</a:t>
            </a:r>
          </a:p>
          <a:p>
            <a:pPr lvl="1"/>
            <a:r>
              <a:rPr lang="en-US" dirty="0"/>
              <a:t>Hematology			Pulmonary</a:t>
            </a:r>
          </a:p>
          <a:p>
            <a:pPr lvl="1"/>
            <a:r>
              <a:rPr lang="en-US" dirty="0"/>
              <a:t>Immunology &amp;            Rheumatology</a:t>
            </a:r>
          </a:p>
          <a:p>
            <a:pPr marL="457200" lvl="1" indent="0">
              <a:buNone/>
            </a:pPr>
            <a:r>
              <a:rPr lang="en-US" dirty="0"/>
              <a:t>    Infectious Disease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C12CD2-8BA5-4DDE-8ED2-74AF9D780FBF}"/>
              </a:ext>
            </a:extLst>
          </p:cNvPr>
          <p:cNvSpPr txBox="1"/>
          <p:nvPr/>
        </p:nvSpPr>
        <p:spPr>
          <a:xfrm>
            <a:off x="5709187" y="5650180"/>
            <a:ext cx="1917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Droid Serif Italic"/>
                <a:cs typeface="Droid Serif Italic"/>
              </a:rPr>
              <a:t>I wish to be a lumberjack</a:t>
            </a:r>
          </a:p>
          <a:p>
            <a:b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1100" dirty="0">
                <a:solidFill>
                  <a:schemeClr val="bg1"/>
                </a:solidFill>
                <a:latin typeface="Lato Black"/>
                <a:cs typeface="Lato Black"/>
              </a:rPr>
              <a:t>Colton, 4</a:t>
            </a:r>
          </a:p>
          <a:p>
            <a:r>
              <a:rPr lang="en-US" sz="1100" dirty="0">
                <a:solidFill>
                  <a:schemeClr val="bg1"/>
                </a:solidFill>
                <a:latin typeface="Lato Regular"/>
                <a:cs typeface="Lato Regular"/>
              </a:rPr>
              <a:t>brain tumor </a:t>
            </a:r>
          </a:p>
          <a:p>
            <a:endParaRPr lang="en-US" sz="11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866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6"/>
          <p:cNvSpPr txBox="1">
            <a:spLocks/>
          </p:cNvSpPr>
          <p:nvPr/>
        </p:nvSpPr>
        <p:spPr>
          <a:xfrm>
            <a:off x="5679440" y="5964766"/>
            <a:ext cx="2540000" cy="8382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 wish to have 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playset</a:t>
            </a:r>
          </a:p>
          <a:p>
            <a:pPr algn="l">
              <a:lnSpc>
                <a:spcPts val="1300"/>
              </a:lnSpc>
              <a:spcAft>
                <a:spcPts val="0"/>
              </a:spcAft>
            </a:pPr>
            <a: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  <a:t>Steven, 5</a:t>
            </a:r>
            <a:b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800" i="0" dirty="0">
                <a:solidFill>
                  <a:schemeClr val="bg1"/>
                </a:solidFill>
                <a:latin typeface="Lato Regular"/>
                <a:cs typeface="Lato Regular"/>
              </a:rPr>
              <a:t>congenital heart condition</a:t>
            </a:r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238889"/>
            <a:ext cx="5181600" cy="1371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Who can refer?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B6EF5E-BAB9-4DC8-B40F-4EA326C9D97F}"/>
              </a:ext>
            </a:extLst>
          </p:cNvPr>
          <p:cNvSpPr txBox="1"/>
          <p:nvPr/>
        </p:nvSpPr>
        <p:spPr>
          <a:xfrm>
            <a:off x="1869440" y="1444166"/>
            <a:ext cx="5857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1800" u="sng" dirty="0">
                <a:latin typeface="Lato" panose="020F0502020204030203" pitchFamily="34" charset="77"/>
              </a:rPr>
              <a:t>Family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dirty="0">
                <a:solidFill>
                  <a:schemeClr val="accent2"/>
                </a:solidFill>
                <a:latin typeface="Lato" panose="020F0502020204030203" pitchFamily="34" charset="77"/>
              </a:rPr>
              <a:t>The Child’s parent/legal guardian, the child, or a family member who has detailed knowledge of the child’s medical condition.</a:t>
            </a:r>
            <a:endParaRPr lang="en-US" sz="1800" dirty="0">
              <a:solidFill>
                <a:schemeClr val="accent2"/>
              </a:solidFill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u="sng" dirty="0">
                <a:latin typeface="Lato" panose="020F0502020204030203" pitchFamily="34" charset="77"/>
              </a:rPr>
              <a:t>Medical Team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1800" dirty="0">
                <a:solidFill>
                  <a:schemeClr val="accent2"/>
                </a:solidFill>
                <a:latin typeface="Lato" panose="020F0502020204030203" pitchFamily="34" charset="77"/>
              </a:rPr>
              <a:t>Member of the child’s healthcare team: physician, PA, Nurse, NP, Social Worker, or CCLS.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A2EE770-1BD4-47A6-AE9C-2BFE566B8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66" y="1257300"/>
            <a:ext cx="1371600" cy="13716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3B77D6-721C-4254-9076-4B0476243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6" y="3006043"/>
            <a:ext cx="1371600" cy="13716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B1866A7-4D0F-4EAC-A460-2DEA12488FE5}"/>
              </a:ext>
            </a:extLst>
          </p:cNvPr>
          <p:cNvSpPr txBox="1">
            <a:spLocks/>
          </p:cNvSpPr>
          <p:nvPr/>
        </p:nvSpPr>
        <p:spPr>
          <a:xfrm>
            <a:off x="606808" y="4268500"/>
            <a:ext cx="5027950" cy="85955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Droid Serif"/>
                <a:ea typeface="+mj-ea"/>
                <a:cs typeface="Droid Serif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</a:rPr>
              <a:t>Who can share?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7B755D-C5E7-4B4F-A7F7-4834C44F45C9}"/>
              </a:ext>
            </a:extLst>
          </p:cNvPr>
          <p:cNvSpPr txBox="1"/>
          <p:nvPr/>
        </p:nvSpPr>
        <p:spPr>
          <a:xfrm>
            <a:off x="2059284" y="512616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u="sng" dirty="0">
                <a:latin typeface="Lato" panose="020F0502020204030203" pitchFamily="34" charset="77"/>
              </a:rPr>
              <a:t>Anyone</a:t>
            </a:r>
          </a:p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dirty="0">
                <a:solidFill>
                  <a:schemeClr val="accent5"/>
                </a:solidFill>
                <a:latin typeface="Lato" panose="020F0502020204030203" pitchFamily="34" charset="77"/>
              </a:rPr>
              <a:t>We invite you to share information about Make-A-Wish with the family if you are not a family member or medical team member</a:t>
            </a:r>
            <a:r>
              <a:rPr lang="en-US" dirty="0">
                <a:solidFill>
                  <a:schemeClr val="accent2"/>
                </a:solidFill>
                <a:latin typeface="Lato" panose="020F0502020204030203" pitchFamily="34" charset="77"/>
              </a:rPr>
              <a:t>.</a:t>
            </a:r>
            <a:endParaRPr lang="en-US" sz="1800" dirty="0">
              <a:solidFill>
                <a:schemeClr val="accent2"/>
              </a:solidFill>
              <a:latin typeface="Lato" panose="020F0502020204030203" pitchFamily="34" charset="77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E4DD5D2-FC13-4274-8846-3C01D2159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66" y="5050596"/>
            <a:ext cx="1507468" cy="15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3E6F-5D6A-4CDF-B9E7-BAA1DFD0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600200"/>
          </a:xfrm>
        </p:spPr>
        <p:txBody>
          <a:bodyPr anchor="ctr">
            <a:normAutofit/>
          </a:bodyPr>
          <a:lstStyle/>
          <a:p>
            <a:r>
              <a:rPr lang="en-US" dirty="0"/>
              <a:t>Impact of a wish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36366-DDD3-4EBC-9CC9-2863B0DD6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B3830D-A6AE-B242-AD78-D8FCAB11FED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0D3C279-12D6-49E5-869B-1C3D52A6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5922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6"/>
          <p:cNvSpPr txBox="1">
            <a:spLocks/>
          </p:cNvSpPr>
          <p:nvPr/>
        </p:nvSpPr>
        <p:spPr>
          <a:xfrm>
            <a:off x="5679440" y="5964766"/>
            <a:ext cx="2540000" cy="8382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 wish to have 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playset</a:t>
            </a:r>
          </a:p>
          <a:p>
            <a:pPr algn="l">
              <a:lnSpc>
                <a:spcPts val="1300"/>
              </a:lnSpc>
              <a:spcAft>
                <a:spcPts val="0"/>
              </a:spcAft>
            </a:pPr>
            <a: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  <a:t>Steven, 5</a:t>
            </a:r>
            <a:b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800" i="0" dirty="0">
                <a:solidFill>
                  <a:schemeClr val="bg1"/>
                </a:solidFill>
                <a:latin typeface="Lato Regular"/>
                <a:cs typeface="Lato Regular"/>
              </a:rPr>
              <a:t>congenital heart condition</a:t>
            </a:r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515027"/>
            <a:ext cx="7721600" cy="1371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Newly released impact study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B6EF5E-BAB9-4DC8-B40F-4EA326C9D97F}"/>
              </a:ext>
            </a:extLst>
          </p:cNvPr>
          <p:cNvSpPr txBox="1"/>
          <p:nvPr/>
        </p:nvSpPr>
        <p:spPr>
          <a:xfrm>
            <a:off x="2133600" y="2041088"/>
            <a:ext cx="667385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ysClr val="windowText" lastClr="000000"/>
              </a:buClr>
              <a:buSzPct val="110000"/>
              <a:defRPr/>
            </a:pPr>
            <a:r>
              <a:rPr lang="en-US" sz="2800" u="sng" dirty="0">
                <a:latin typeface="Lato" panose="020F0502020204030203" pitchFamily="34" charset="77"/>
              </a:rPr>
              <a:t>The 2022 Wish Impact Study  </a:t>
            </a:r>
            <a:r>
              <a:rPr lang="en-US" sz="28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Droid Serif" panose="02020600060500020200" pitchFamily="18" charset="0"/>
              </a:rPr>
              <a:t>provides quantitative data to lend credibility to the anecdotal feedback heard regularly from wish families. The powerful results of the Wish Impact Study add to a growing body of research demonstrating how wish-fulfillment promotes mental and emotional well-being for children and their families who are facing trauma stemming from a critical illness. </a:t>
            </a:r>
            <a:endParaRPr lang="en-US" sz="28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3B77D6-721C-4254-9076-4B047624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28956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6"/>
          <p:cNvSpPr txBox="1">
            <a:spLocks/>
          </p:cNvSpPr>
          <p:nvPr/>
        </p:nvSpPr>
        <p:spPr>
          <a:xfrm>
            <a:off x="5679440" y="5964766"/>
            <a:ext cx="2540000" cy="8382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 wish to have 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playset</a:t>
            </a:r>
          </a:p>
          <a:p>
            <a:pPr algn="l">
              <a:lnSpc>
                <a:spcPts val="1300"/>
              </a:lnSpc>
              <a:spcAft>
                <a:spcPts val="0"/>
              </a:spcAft>
            </a:pPr>
            <a: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  <a:t>Steven, 5</a:t>
            </a:r>
            <a:b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800" i="0" dirty="0">
                <a:solidFill>
                  <a:schemeClr val="bg1"/>
                </a:solidFill>
                <a:latin typeface="Lato Regular"/>
                <a:cs typeface="Lato Regular"/>
              </a:rPr>
              <a:t>congenital heart condition</a:t>
            </a:r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515027"/>
            <a:ext cx="7721600" cy="1371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Behind the study….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B6EF5E-BAB9-4DC8-B40F-4EA326C9D97F}"/>
              </a:ext>
            </a:extLst>
          </p:cNvPr>
          <p:cNvSpPr txBox="1"/>
          <p:nvPr/>
        </p:nvSpPr>
        <p:spPr>
          <a:xfrm>
            <a:off x="2022475" y="1752600"/>
            <a:ext cx="6673850" cy="548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956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online study surveyed three groups of individuals: parents of wish kids, wish alumni (i.e., former wish recipients) and </a:t>
            </a:r>
            <a:r>
              <a:rPr lang="en-US" sz="2800" b="1" dirty="0">
                <a:solidFill>
                  <a:srgbClr val="00B0F0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doctors</a:t>
            </a:r>
            <a:r>
              <a:rPr lang="en-US" sz="28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parents and alumni who were surveyed experienced a wish between 2009 and 2019, allowing them to look back and assess the lasting, long-term impact of the wish. In total, 3,411 people completed the survey.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1800" dirty="0">
              <a:latin typeface="Lato" panose="020F050202020403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845E7-D919-4C5C-A2E7-69257DD1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3048000"/>
            <a:ext cx="137171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6"/>
          <p:cNvSpPr txBox="1">
            <a:spLocks/>
          </p:cNvSpPr>
          <p:nvPr/>
        </p:nvSpPr>
        <p:spPr>
          <a:xfrm>
            <a:off x="5679440" y="5964766"/>
            <a:ext cx="2540000" cy="8382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/>
              <a:buNone/>
              <a:defRPr sz="1200" b="0" i="1" kern="1200">
                <a:solidFill>
                  <a:schemeClr val="accent2"/>
                </a:solidFill>
                <a:latin typeface="Droid Serif"/>
                <a:ea typeface="+mn-ea"/>
                <a:cs typeface="Droid Serif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6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 wish to have 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playset</a:t>
            </a:r>
          </a:p>
          <a:p>
            <a:pPr algn="l">
              <a:lnSpc>
                <a:spcPts val="1300"/>
              </a:lnSpc>
              <a:spcAft>
                <a:spcPts val="0"/>
              </a:spcAft>
            </a:pPr>
            <a: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  <a:t>Steven, 5</a:t>
            </a:r>
            <a:br>
              <a:rPr lang="en-US" sz="800" i="0" dirty="0">
                <a:solidFill>
                  <a:schemeClr val="bg1"/>
                </a:solidFill>
                <a:latin typeface="Lato Black"/>
                <a:cs typeface="Lato Black"/>
              </a:rPr>
            </a:br>
            <a:r>
              <a:rPr lang="en-US" sz="800" i="0" dirty="0">
                <a:solidFill>
                  <a:schemeClr val="bg1"/>
                </a:solidFill>
                <a:latin typeface="Lato Regular"/>
                <a:cs typeface="Lato Regular"/>
              </a:rPr>
              <a:t>congenital heart condition</a:t>
            </a:r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8686800" y="6468533"/>
            <a:ext cx="381000" cy="203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FFFFFF"/>
                </a:solidFill>
                <a:latin typeface="Lato Medium"/>
                <a:ea typeface="+mn-ea"/>
                <a:cs typeface="Lato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3830D-A6AE-B242-AD78-D8FCAB11FED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0" y="6299200"/>
            <a:ext cx="127000" cy="16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97447"/>
            <a:ext cx="7721600" cy="62797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From the Doctors…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B6EF5E-BAB9-4DC8-B40F-4EA326C9D97F}"/>
              </a:ext>
            </a:extLst>
          </p:cNvPr>
          <p:cNvSpPr txBox="1"/>
          <p:nvPr/>
        </p:nvSpPr>
        <p:spPr>
          <a:xfrm>
            <a:off x="381000" y="1325428"/>
            <a:ext cx="7010400" cy="5439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956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Perhaps the most overwhelmingly positive feedback on the impact of a wish came from the pediatric doctors who participated in the study. More than </a:t>
            </a:r>
            <a:r>
              <a:rPr lang="en-US" sz="24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90% of the doctors </a:t>
            </a:r>
            <a:r>
              <a:rPr lang="en-US" sz="24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 they witnessed their patients overcoming feelings of sadness, hopelessness, anxiety and depression after their wish. Furthermore</a:t>
            </a:r>
            <a:r>
              <a:rPr lang="en-US" sz="24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95% of the doctors</a:t>
            </a:r>
            <a:r>
              <a:rPr lang="en-US" sz="24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reported the wish improved their patients’ emotional and physical well-being. Most notably, </a:t>
            </a:r>
            <a:r>
              <a:rPr lang="en-US" sz="2400" b="1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of the doctors </a:t>
            </a:r>
            <a:r>
              <a:rPr lang="en-US" sz="24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 as far as to state that a wish could improve a child’s medical outcomes. </a:t>
            </a:r>
            <a:endParaRPr lang="en-US" sz="2400" dirty="0">
              <a:latin typeface="Lato" panose="020F0502020204030203" pitchFamily="34" charset="77"/>
            </a:endParaRPr>
          </a:p>
          <a:p>
            <a:pPr lvl="0">
              <a:buClr>
                <a:sysClr val="windowText" lastClr="000000"/>
              </a:buClr>
              <a:buSzPct val="110000"/>
              <a:defRPr/>
            </a:pPr>
            <a:endParaRPr lang="en-US" sz="2400" dirty="0">
              <a:latin typeface="Lato" panose="020F0502020204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D09D6-E60C-4B49-8BC1-DFFC583AD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20" y="4114800"/>
            <a:ext cx="2827407" cy="28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A5FF68F-27F6-4147-B7D9-773B0D4BF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4" r="14846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4ADF4EB-58D0-4F5A-AB97-18C0DFA1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27799"/>
            <a:ext cx="381000" cy="14393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9B3830D-A6AE-B242-AD78-D8FCAB11FED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3E6F-5D6A-4CDF-B9E7-BAA1DFD0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600200"/>
          </a:xfrm>
        </p:spPr>
        <p:txBody>
          <a:bodyPr anchor="ctr">
            <a:normAutofit/>
          </a:bodyPr>
          <a:lstStyle/>
          <a:p>
            <a:r>
              <a:rPr lang="en-US" dirty="0"/>
              <a:t>Read the full study here:</a:t>
            </a:r>
            <a:br>
              <a:rPr lang="en-US" dirty="0"/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36366-DDD3-4EBC-9CC9-2863B0DD6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9B3830D-A6AE-B242-AD78-D8FCAB11FED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0D3C279-12D6-49E5-869B-1C3D52A6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276600"/>
            <a:ext cx="312420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FC0008-7F0F-47B2-9B08-47B7A56ACB7E}"/>
              </a:ext>
            </a:extLst>
          </p:cNvPr>
          <p:cNvSpPr txBox="1"/>
          <p:nvPr/>
        </p:nvSpPr>
        <p:spPr>
          <a:xfrm>
            <a:off x="1905000" y="2527012"/>
            <a:ext cx="586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https://wish.org/impact-study</a:t>
            </a:r>
          </a:p>
        </p:txBody>
      </p:sp>
    </p:spTree>
    <p:extLst>
      <p:ext uri="{BB962C8B-B14F-4D97-AF65-F5344CB8AC3E}">
        <p14:creationId xmlns:p14="http://schemas.microsoft.com/office/powerpoint/2010/main" val="235280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57600" y="2362200"/>
            <a:ext cx="5029200" cy="4083050"/>
          </a:xfrm>
        </p:spPr>
        <p:txBody>
          <a:bodyPr>
            <a:noAutofit/>
          </a:bodyPr>
          <a:lstStyle/>
          <a:p>
            <a:r>
              <a:rPr lang="en-US" sz="3200" dirty="0"/>
              <a:t>Make-A-Wish 101</a:t>
            </a:r>
          </a:p>
          <a:p>
            <a:r>
              <a:rPr lang="en-US" sz="3200" dirty="0"/>
              <a:t>Referral Process</a:t>
            </a:r>
          </a:p>
          <a:p>
            <a:r>
              <a:rPr lang="en-US" sz="3200" dirty="0"/>
              <a:t>Impact of a wish</a:t>
            </a:r>
          </a:p>
          <a:p>
            <a:r>
              <a:rPr lang="en-US" sz="3200" dirty="0"/>
              <a:t>Questions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552450"/>
            <a:ext cx="8229600" cy="1219200"/>
          </a:xfrm>
        </p:spPr>
        <p:txBody>
          <a:bodyPr/>
          <a:lstStyle/>
          <a:p>
            <a:r>
              <a:rPr lang="en-US" dirty="0"/>
              <a:t>Outline for today’s meeting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654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04800" y="2209800"/>
            <a:ext cx="8483048" cy="820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hlinkClick r:id="rId3"/>
              </a:rPr>
              <a:t>https://www.youtube.com/watch?v=o8Aw7lzmdgU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609600" y="552450"/>
            <a:ext cx="8077200" cy="1219200"/>
          </a:xfrm>
        </p:spPr>
        <p:txBody>
          <a:bodyPr/>
          <a:lstStyle/>
          <a:p>
            <a:pPr algn="ctr"/>
            <a:r>
              <a:rPr lang="en-US" dirty="0"/>
              <a:t>Lincoln’s Wish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82814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52" y="2176777"/>
            <a:ext cx="8298873" cy="1039281"/>
          </a:xfrm>
        </p:spPr>
        <p:txBody>
          <a:bodyPr/>
          <a:lstStyle/>
          <a:p>
            <a:r>
              <a:rPr lang="en-US" sz="6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How will you help the 371 Iowa kids </a:t>
            </a:r>
            <a:br>
              <a:rPr lang="en-US" sz="6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</a:br>
            <a:r>
              <a:rPr lang="en-US" sz="6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who are waiting?</a:t>
            </a:r>
            <a:br>
              <a:rPr lang="en-US" sz="60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</a:br>
            <a:endParaRPr lang="en-US" sz="6000" b="1" i="1" dirty="0">
              <a:solidFill>
                <a:srgbClr val="7DCE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7719"/>
            <a:ext cx="8229600" cy="1828800"/>
          </a:xfrm>
        </p:spPr>
        <p:txBody>
          <a:bodyPr/>
          <a:lstStyle/>
          <a:p>
            <a:r>
              <a:rPr lang="en-US" sz="32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Together, we create </a:t>
            </a:r>
            <a:r>
              <a:rPr lang="en-US" sz="3200" b="1" i="1" dirty="0">
                <a:solidFill>
                  <a:srgbClr val="7DCEF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life-changing </a:t>
            </a:r>
            <a:br>
              <a:rPr lang="en-US" sz="32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</a:br>
            <a:r>
              <a:rPr lang="en-US" sz="32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wishes for children with </a:t>
            </a:r>
            <a:br>
              <a:rPr lang="en-US" sz="32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</a:br>
            <a:r>
              <a:rPr lang="en-US" sz="32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critical illnesses.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4000" dirty="0"/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185503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1C75C-6059-604D-A51E-0FE17D32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2311D-10EB-1843-BCB0-26DCC8B026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7244" y="1912180"/>
            <a:ext cx="4495800" cy="541867"/>
          </a:xfrm>
        </p:spPr>
        <p:txBody>
          <a:bodyPr/>
          <a:lstStyle/>
          <a:p>
            <a:r>
              <a:rPr lang="en-US" sz="2000" dirty="0"/>
              <a:t>371 children waiting for a wish</a:t>
            </a:r>
            <a:endParaRPr lang="en-US" sz="1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27B5C-79FA-7542-B6DF-2BD6FFA8599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7244" y="4451823"/>
            <a:ext cx="4495800" cy="455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178 (about 52%) wishes </a:t>
            </a:r>
            <a:endParaRPr lang="en-US" sz="1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0FADA0-8776-B047-A770-A2AE7A24DC22}"/>
              </a:ext>
            </a:extLst>
          </p:cNvPr>
          <p:cNvSpPr txBox="1">
            <a:spLocks/>
          </p:cNvSpPr>
          <p:nvPr/>
        </p:nvSpPr>
        <p:spPr>
          <a:xfrm>
            <a:off x="497244" y="3004438"/>
            <a:ext cx="4495800" cy="444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2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0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AB3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163 children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B5CED0-B5BB-F045-80FC-832C867820B3}"/>
              </a:ext>
            </a:extLst>
          </p:cNvPr>
          <p:cNvSpPr txBox="1">
            <a:spLocks/>
          </p:cNvSpPr>
          <p:nvPr/>
        </p:nvSpPr>
        <p:spPr>
          <a:xfrm>
            <a:off x="790920" y="3393711"/>
            <a:ext cx="4495800" cy="997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2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0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in the process of being granted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their wish.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D13567-7CC3-F941-8EF8-B388FF6276B2}"/>
              </a:ext>
            </a:extLst>
          </p:cNvPr>
          <p:cNvSpPr txBox="1">
            <a:spLocks/>
          </p:cNvSpPr>
          <p:nvPr/>
        </p:nvSpPr>
        <p:spPr>
          <a:xfrm>
            <a:off x="790920" y="4807652"/>
            <a:ext cx="4495800" cy="501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2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0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been impacted by COVID-19.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A03B74E-9620-1C40-AE09-C9356DE51DA9}"/>
              </a:ext>
            </a:extLst>
          </p:cNvPr>
          <p:cNvSpPr txBox="1">
            <a:spLocks/>
          </p:cNvSpPr>
          <p:nvPr/>
        </p:nvSpPr>
        <p:spPr>
          <a:xfrm>
            <a:off x="790920" y="2275861"/>
            <a:ext cx="4495800" cy="470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2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0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in our pipeline.</a:t>
            </a:r>
          </a:p>
        </p:txBody>
      </p:sp>
    </p:spTree>
    <p:extLst>
      <p:ext uri="{BB962C8B-B14F-4D97-AF65-F5344CB8AC3E}">
        <p14:creationId xmlns:p14="http://schemas.microsoft.com/office/powerpoint/2010/main" val="400324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1C75C-6059-604D-A51E-0FE17D32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5832986" cy="660400"/>
          </a:xfrm>
        </p:spPr>
        <p:txBody>
          <a:bodyPr anchor="ctr">
            <a:normAutofit/>
          </a:bodyPr>
          <a:lstStyle/>
          <a:p>
            <a:r>
              <a:rPr lang="en-US" dirty="0"/>
              <a:t>Where hope is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2311D-10EB-1843-BCB0-26DCC8B026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7784" y="5529023"/>
            <a:ext cx="4033816" cy="42459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Wishes waiting across the state</a:t>
            </a:r>
          </a:p>
        </p:txBody>
      </p:sp>
      <p:pic>
        <p:nvPicPr>
          <p:cNvPr id="13" name="Picture 12" descr="A screen 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55C045D-B65A-FA4D-A2FC-DF2FC010D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33099"/>
            <a:ext cx="5789003" cy="3791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045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229515-CC05-724D-AC5D-E5751059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400"/>
            <a:ext cx="4495800" cy="1625600"/>
          </a:xfrm>
        </p:spPr>
        <p:txBody>
          <a:bodyPr/>
          <a:lstStyle/>
          <a:p>
            <a:r>
              <a:rPr lang="en-US" dirty="0"/>
              <a:t>Age &amp; Gender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C74763-5DCA-6A45-8B51-603C733C9D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689522"/>
            <a:ext cx="4495800" cy="541867"/>
          </a:xfrm>
        </p:spPr>
        <p:txBody>
          <a:bodyPr/>
          <a:lstStyle/>
          <a:p>
            <a:r>
              <a:rPr lang="en-US" sz="2000" dirty="0"/>
              <a:t>158 wish kids are female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7B59E1-EF17-634E-A1EC-F1F2DBA2BED7}"/>
              </a:ext>
            </a:extLst>
          </p:cNvPr>
          <p:cNvSpPr txBox="1">
            <a:spLocks/>
          </p:cNvSpPr>
          <p:nvPr/>
        </p:nvSpPr>
        <p:spPr>
          <a:xfrm>
            <a:off x="457200" y="2071741"/>
            <a:ext cx="4495800" cy="5418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4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2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20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b="0" i="0" kern="1200">
                <a:solidFill>
                  <a:schemeClr val="accent2"/>
                </a:solidFill>
                <a:latin typeface="Lato Black"/>
                <a:ea typeface="+mn-ea"/>
                <a:cs typeface="Lato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AB3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183 wish kids are male</a:t>
            </a:r>
          </a:p>
        </p:txBody>
      </p:sp>
      <p:graphicFrame>
        <p:nvGraphicFramePr>
          <p:cNvPr id="17" name="Content Placeholder 31">
            <a:extLst>
              <a:ext uri="{FF2B5EF4-FFF2-40B4-BE49-F238E27FC236}">
                <a16:creationId xmlns:a16="http://schemas.microsoft.com/office/drawing/2014/main" id="{28481854-5946-E444-A07E-8B40DD8EF56E}"/>
              </a:ext>
            </a:extLst>
          </p:cNvPr>
          <p:cNvGraphicFramePr>
            <a:graphicFrameLocks/>
          </p:cNvGraphicFramePr>
          <p:nvPr/>
        </p:nvGraphicFramePr>
        <p:xfrm>
          <a:off x="457201" y="2533057"/>
          <a:ext cx="4989442" cy="371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E7A11F1-C153-744C-930F-FA4B6547AC16}"/>
              </a:ext>
            </a:extLst>
          </p:cNvPr>
          <p:cNvSpPr txBox="1">
            <a:spLocks/>
          </p:cNvSpPr>
          <p:nvPr/>
        </p:nvSpPr>
        <p:spPr>
          <a:xfrm>
            <a:off x="165492" y="5577032"/>
            <a:ext cx="347197" cy="1843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57B8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AGE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6A35B07-8C18-C146-A7D5-5D0414D2966E}"/>
              </a:ext>
            </a:extLst>
          </p:cNvPr>
          <p:cNvSpPr txBox="1">
            <a:spLocks/>
          </p:cNvSpPr>
          <p:nvPr/>
        </p:nvSpPr>
        <p:spPr>
          <a:xfrm>
            <a:off x="4044459" y="2533057"/>
            <a:ext cx="1693893" cy="1042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7B8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Older kids could age out of the program while waiting for their wish.</a:t>
            </a:r>
          </a:p>
        </p:txBody>
      </p:sp>
    </p:spTree>
    <p:extLst>
      <p:ext uri="{BB962C8B-B14F-4D97-AF65-F5344CB8AC3E}">
        <p14:creationId xmlns:p14="http://schemas.microsoft.com/office/powerpoint/2010/main" val="383979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6">
            <a:extLst>
              <a:ext uri="{FF2B5EF4-FFF2-40B4-BE49-F238E27FC236}">
                <a16:creationId xmlns:a16="http://schemas.microsoft.com/office/drawing/2014/main" id="{1B02ED8B-0B6F-C540-89A1-C1E9DA0FA6DF}"/>
              </a:ext>
            </a:extLst>
          </p:cNvPr>
          <p:cNvGraphicFramePr/>
          <p:nvPr/>
        </p:nvGraphicFramePr>
        <p:xfrm>
          <a:off x="-431410" y="998806"/>
          <a:ext cx="7541123" cy="6288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6D7C3DE-4EE0-3E41-82DB-8171814D0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155"/>
            <a:ext cx="4495800" cy="1625600"/>
          </a:xfrm>
        </p:spPr>
        <p:txBody>
          <a:bodyPr/>
          <a:lstStyle/>
          <a:p>
            <a:r>
              <a:rPr lang="en-US" dirty="0"/>
              <a:t>Critical conditions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2F556C-1E4B-CA40-80DB-125BB194FA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570" y="1689522"/>
            <a:ext cx="4495800" cy="541867"/>
          </a:xfrm>
        </p:spPr>
        <p:txBody>
          <a:bodyPr/>
          <a:lstStyle/>
          <a:p>
            <a:r>
              <a:rPr lang="en-US" sz="2000" dirty="0"/>
              <a:t>Breakdown of wish kid conditions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DC93B3-C3F1-2845-A161-E8E498B7A440}"/>
              </a:ext>
            </a:extLst>
          </p:cNvPr>
          <p:cNvCxnSpPr/>
          <p:nvPr/>
        </p:nvCxnSpPr>
        <p:spPr>
          <a:xfrm flipH="1" flipV="1">
            <a:off x="2968283" y="2602523"/>
            <a:ext cx="56271" cy="20398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4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F668-FC10-43DC-90F4-33E7CFA7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5778BDC-4DB7-4B05-9052-80CAE88BC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"/>
            <a:ext cx="9144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4253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228600"/>
            <a:ext cx="1917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A58AA"/>
                </a:solidFill>
                <a:latin typeface="Droid Serif Italic"/>
                <a:cs typeface="Droid Serif Italic"/>
              </a:rPr>
              <a:t>I wish to have a puppy</a:t>
            </a:r>
          </a:p>
          <a:p>
            <a:br>
              <a:rPr lang="en-US" sz="1100" dirty="0">
                <a:solidFill>
                  <a:srgbClr val="0A58AA"/>
                </a:solidFill>
                <a:latin typeface="Lato Black"/>
                <a:cs typeface="Lato Black"/>
              </a:rPr>
            </a:br>
            <a:r>
              <a:rPr lang="en-US" sz="1100" dirty="0">
                <a:solidFill>
                  <a:srgbClr val="0A58AA"/>
                </a:solidFill>
                <a:latin typeface="Lato Black"/>
                <a:cs typeface="Lato Black"/>
              </a:rPr>
              <a:t>Bentley, 4</a:t>
            </a:r>
          </a:p>
          <a:p>
            <a:r>
              <a:rPr lang="en-US" sz="1100" dirty="0">
                <a:solidFill>
                  <a:srgbClr val="0A58AA"/>
                </a:solidFill>
                <a:latin typeface="Lato Regular"/>
                <a:cs typeface="Lato Regular"/>
              </a:rPr>
              <a:t>cancer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0715FB-935E-024C-845F-A1489FB0F168}"/>
              </a:ext>
            </a:extLst>
          </p:cNvPr>
          <p:cNvSpPr txBox="1">
            <a:spLocks/>
          </p:cNvSpPr>
          <p:nvPr/>
        </p:nvSpPr>
        <p:spPr>
          <a:xfrm>
            <a:off x="4420906" y="838200"/>
            <a:ext cx="4419600" cy="1644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006FBA"/>
                </a:solidFill>
                <a:latin typeface="Droid Serif"/>
                <a:ea typeface="+mj-ea"/>
                <a:cs typeface="Droid Serif"/>
              </a:defRPr>
            </a:lvl1pPr>
          </a:lstStyle>
          <a:p>
            <a:endParaRPr lang="en-US" sz="40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EF3F6-CF73-43EA-959B-7587ED535955}"/>
              </a:ext>
            </a:extLst>
          </p:cNvPr>
          <p:cNvSpPr txBox="1">
            <a:spLocks/>
          </p:cNvSpPr>
          <p:nvPr/>
        </p:nvSpPr>
        <p:spPr>
          <a:xfrm>
            <a:off x="4966847" y="551289"/>
            <a:ext cx="3655305" cy="57554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457200">
              <a:defRPr>
                <a:solidFill>
                  <a:srgbClr val="006BB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Types of wishes:</a:t>
            </a:r>
          </a:p>
          <a:p>
            <a:endParaRPr lang="en-US" sz="3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wish </a:t>
            </a:r>
            <a:r>
              <a:rPr lang="en-US" sz="3200" b="1" dirty="0">
                <a:solidFill>
                  <a:srgbClr val="0A58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go…</a:t>
            </a:r>
          </a:p>
          <a:p>
            <a:endParaRPr lang="en-US" sz="3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wish </a:t>
            </a:r>
            <a:r>
              <a:rPr lang="en-US" sz="3200" b="1" dirty="0">
                <a:solidFill>
                  <a:srgbClr val="0A58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have…</a:t>
            </a:r>
          </a:p>
          <a:p>
            <a:endParaRPr lang="en-US" sz="3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wish </a:t>
            </a:r>
            <a:r>
              <a:rPr lang="en-US" sz="3200" b="1" dirty="0">
                <a:solidFill>
                  <a:srgbClr val="0A58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meet…</a:t>
            </a:r>
          </a:p>
          <a:p>
            <a:endParaRPr lang="en-US" sz="3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wish </a:t>
            </a:r>
            <a:r>
              <a:rPr lang="en-US" sz="3200" b="1" dirty="0">
                <a:solidFill>
                  <a:srgbClr val="0A58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be…</a:t>
            </a:r>
          </a:p>
          <a:p>
            <a:endParaRPr lang="en-US" sz="3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wish </a:t>
            </a:r>
            <a:r>
              <a:rPr lang="en-US" sz="3200" b="1" dirty="0">
                <a:solidFill>
                  <a:srgbClr val="0A58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give…</a:t>
            </a:r>
            <a:endParaRPr lang="en-US" sz="3200" dirty="0">
              <a:solidFill>
                <a:srgbClr val="0A58A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18991"/>
      </p:ext>
    </p:extLst>
  </p:cSld>
  <p:clrMapOvr>
    <a:masterClrMapping/>
  </p:clrMapOvr>
</p:sld>
</file>

<file path=ppt/theme/theme1.xml><?xml version="1.0" encoding="utf-8"?>
<a:theme xmlns:a="http://schemas.openxmlformats.org/drawingml/2006/main" name="17224MAW-StandardPresentationDeck_01">
  <a:themeElements>
    <a:clrScheme name="Make-A-Wish">
      <a:dk1>
        <a:srgbClr val="75787B"/>
      </a:dk1>
      <a:lt1>
        <a:sysClr val="window" lastClr="FFFFFF"/>
      </a:lt1>
      <a:dk2>
        <a:srgbClr val="000000"/>
      </a:dk2>
      <a:lt2>
        <a:srgbClr val="BBBCBC"/>
      </a:lt2>
      <a:accent1>
        <a:srgbClr val="0057B8"/>
      </a:accent1>
      <a:accent2>
        <a:srgbClr val="00BAB3"/>
      </a:accent2>
      <a:accent3>
        <a:srgbClr val="FBD872"/>
      </a:accent3>
      <a:accent4>
        <a:srgbClr val="FFB549"/>
      </a:accent4>
      <a:accent5>
        <a:srgbClr val="FF585D"/>
      </a:accent5>
      <a:accent6>
        <a:srgbClr val="8DC8E8"/>
      </a:accent6>
      <a:hlink>
        <a:srgbClr val="0057B8"/>
      </a:hlink>
      <a:folHlink>
        <a:srgbClr val="FF58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Make-A-Wish">
      <a:dk1>
        <a:srgbClr val="75787B"/>
      </a:dk1>
      <a:lt1>
        <a:sysClr val="window" lastClr="FFFFFF"/>
      </a:lt1>
      <a:dk2>
        <a:srgbClr val="000000"/>
      </a:dk2>
      <a:lt2>
        <a:srgbClr val="BBBCBC"/>
      </a:lt2>
      <a:accent1>
        <a:srgbClr val="0057B8"/>
      </a:accent1>
      <a:accent2>
        <a:srgbClr val="00BAB3"/>
      </a:accent2>
      <a:accent3>
        <a:srgbClr val="FBD872"/>
      </a:accent3>
      <a:accent4>
        <a:srgbClr val="FFB549"/>
      </a:accent4>
      <a:accent5>
        <a:srgbClr val="FF585D"/>
      </a:accent5>
      <a:accent6>
        <a:srgbClr val="8DC8E8"/>
      </a:accent6>
      <a:hlink>
        <a:srgbClr val="0057B8"/>
      </a:hlink>
      <a:folHlink>
        <a:srgbClr val="FF58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W1019_DeckTemplate_Standard" id="{EEA50FA7-4442-5B45-815C-71B909592C24}" vid="{8C23D767-E99C-8C49-8D76-D134BCE3BB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4858A80997144287EEBA8774338D19" ma:contentTypeVersion="8" ma:contentTypeDescription="Create a new document." ma:contentTypeScope="" ma:versionID="836cd07394dce5f3ca6de9002346c94e">
  <xsd:schema xmlns:xsd="http://www.w3.org/2001/XMLSchema" xmlns:xs="http://www.w3.org/2001/XMLSchema" xmlns:p="http://schemas.microsoft.com/office/2006/metadata/properties" xmlns:ns2="cfe208d2-0b11-4df7-99c9-9cb48e470ac0" targetNamespace="http://schemas.microsoft.com/office/2006/metadata/properties" ma:root="true" ma:fieldsID="13b984570487044a2a61789f6fc31edc" ns2:_="">
    <xsd:import namespace="cfe208d2-0b11-4df7-99c9-9cb48e470a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208d2-0b11-4df7-99c9-9cb48e470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844F2A-7084-4744-A472-74F4D6676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e208d2-0b11-4df7-99c9-9cb48e470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17224MAW-StandardPresentationDeck_04</Template>
  <TotalTime>530</TotalTime>
  <Words>934</Words>
  <Application>Microsoft Office PowerPoint</Application>
  <PresentationFormat>On-screen Show (4:3)</PresentationFormat>
  <Paragraphs>122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Droid Serif</vt:lpstr>
      <vt:lpstr>Droid Serif Italic</vt:lpstr>
      <vt:lpstr>Lato</vt:lpstr>
      <vt:lpstr>Lato Black</vt:lpstr>
      <vt:lpstr>Lato Medium</vt:lpstr>
      <vt:lpstr>Lato Regular</vt:lpstr>
      <vt:lpstr>17224MAW-StandardPresentationDeck_01</vt:lpstr>
      <vt:lpstr>Office Theme</vt:lpstr>
      <vt:lpstr>PowerPoint Presentation</vt:lpstr>
      <vt:lpstr>Outline for today’s meeting</vt:lpstr>
      <vt:lpstr>Together, we create life-changing  wishes for children with  critical illnesses.</vt:lpstr>
      <vt:lpstr>To date</vt:lpstr>
      <vt:lpstr>Where hope is needed</vt:lpstr>
      <vt:lpstr>Age &amp; Gender</vt:lpstr>
      <vt:lpstr>Critical conditions</vt:lpstr>
      <vt:lpstr>PowerPoint Presentation</vt:lpstr>
      <vt:lpstr>PowerPoint Presentation</vt:lpstr>
      <vt:lpstr>Eligibility</vt:lpstr>
      <vt:lpstr>PowerPoint Presentation</vt:lpstr>
      <vt:lpstr>www.md.wish.org</vt:lpstr>
      <vt:lpstr>Who can refer?</vt:lpstr>
      <vt:lpstr>Impact of a wish</vt:lpstr>
      <vt:lpstr>Newly released impact study</vt:lpstr>
      <vt:lpstr>Behind the study….</vt:lpstr>
      <vt:lpstr>From the Doctors…</vt:lpstr>
      <vt:lpstr>PowerPoint Presentation</vt:lpstr>
      <vt:lpstr>Read the full study here: </vt:lpstr>
      <vt:lpstr>Lincoln’s Wish</vt:lpstr>
      <vt:lpstr>How will you help the 371 Iowa kids  who are waiting?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Iowa</cp:lastModifiedBy>
  <cp:revision>28</cp:revision>
  <dcterms:created xsi:type="dcterms:W3CDTF">2017-10-25T19:56:30Z</dcterms:created>
  <dcterms:modified xsi:type="dcterms:W3CDTF">2022-04-05T00:27:13Z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0x010100164858A80997144287EEBA8774338D19</vt:lpwstr>
  </property>
</Properties>
</file>