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302" r:id="rId3"/>
    <p:sldId id="260" r:id="rId4"/>
    <p:sldId id="257" r:id="rId5"/>
    <p:sldId id="400" r:id="rId6"/>
    <p:sldId id="399" r:id="rId7"/>
    <p:sldId id="330" r:id="rId8"/>
    <p:sldId id="336" r:id="rId9"/>
    <p:sldId id="337" r:id="rId10"/>
    <p:sldId id="373" r:id="rId11"/>
    <p:sldId id="351" r:id="rId12"/>
    <p:sldId id="402" r:id="rId13"/>
    <p:sldId id="403" r:id="rId14"/>
    <p:sldId id="401" r:id="rId15"/>
    <p:sldId id="29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 Schnelker" initials="NS" lastIdx="4" clrIdx="0">
    <p:extLst>
      <p:ext uri="{19B8F6BF-5375-455C-9EA6-DF929625EA0E}">
        <p15:presenceInfo xmlns:p15="http://schemas.microsoft.com/office/powerpoint/2012/main" userId="S-1-5-21-1645090701-1187909834-740312968-32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951"/>
    <a:srgbClr val="D06F1A"/>
    <a:srgbClr val="66B360"/>
    <a:srgbClr val="ABABAB"/>
    <a:srgbClr val="569BBE"/>
    <a:srgbClr val="A09E9A"/>
    <a:srgbClr val="A6A6A6"/>
    <a:srgbClr val="BEBDB7"/>
    <a:srgbClr val="C0BEB8"/>
    <a:srgbClr val="005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1" autoAdjust="0"/>
    <p:restoredTop sz="94707" autoAdjust="0"/>
  </p:normalViewPr>
  <p:slideViewPr>
    <p:cSldViewPr>
      <p:cViewPr varScale="1">
        <p:scale>
          <a:sx n="108" d="100"/>
          <a:sy n="108" d="100"/>
        </p:scale>
        <p:origin x="172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1" d="100"/>
          <a:sy n="81" d="100"/>
        </p:scale>
        <p:origin x="-20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0" tIns="46576" rIns="93150" bIns="46576" rtlCol="0" anchor="b"/>
          <a:lstStyle>
            <a:lvl1pPr algn="r">
              <a:defRPr sz="1200"/>
            </a:lvl1pPr>
          </a:lstStyle>
          <a:p>
            <a:fld id="{87D091AF-CE69-4F34-8FFA-05A3742FA5C3}" type="slidenum">
              <a:rPr lang="en-US" smtClean="0"/>
              <a:t>‹#›</a:t>
            </a:fld>
            <a:endParaRPr lang="en-US" dirty="0"/>
          </a:p>
        </p:txBody>
      </p:sp>
    </p:spTree>
    <p:extLst>
      <p:ext uri="{BB962C8B-B14F-4D97-AF65-F5344CB8AC3E}">
        <p14:creationId xmlns:p14="http://schemas.microsoft.com/office/powerpoint/2010/main" val="1713725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vl1pPr>
          </a:lstStyle>
          <a:p>
            <a:fld id="{FCCECA09-E5FB-473C-A81F-AE6A367D9197}" type="datetimeFigureOut">
              <a:rPr lang="en-US" smtClean="0"/>
              <a:t>7/13/2022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a:defRPr sz="1200"/>
            </a:lvl1pPr>
          </a:lstStyle>
          <a:p>
            <a:fld id="{FEE5AC9D-B9BE-4EC5-8720-ADB8AE1E897E}" type="slidenum">
              <a:rPr lang="en-US" smtClean="0"/>
              <a:t>‹#›</a:t>
            </a:fld>
            <a:endParaRPr lang="en-US" dirty="0"/>
          </a:p>
        </p:txBody>
      </p:sp>
    </p:spTree>
    <p:extLst>
      <p:ext uri="{BB962C8B-B14F-4D97-AF65-F5344CB8AC3E}">
        <p14:creationId xmlns:p14="http://schemas.microsoft.com/office/powerpoint/2010/main" val="25824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5AC9D-B9BE-4EC5-8720-ADB8AE1E897E}" type="slidenum">
              <a:rPr lang="en-US" smtClean="0"/>
              <a:t>1</a:t>
            </a:fld>
            <a:endParaRPr lang="en-US" dirty="0"/>
          </a:p>
        </p:txBody>
      </p:sp>
    </p:spTree>
    <p:extLst>
      <p:ext uri="{BB962C8B-B14F-4D97-AF65-F5344CB8AC3E}">
        <p14:creationId xmlns:p14="http://schemas.microsoft.com/office/powerpoint/2010/main" val="338600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5AC9D-B9BE-4EC5-8720-ADB8AE1E897E}" type="slidenum">
              <a:rPr lang="en-US" smtClean="0"/>
              <a:t>3</a:t>
            </a:fld>
            <a:endParaRPr lang="en-US" dirty="0"/>
          </a:p>
        </p:txBody>
      </p:sp>
    </p:spTree>
    <p:extLst>
      <p:ext uri="{BB962C8B-B14F-4D97-AF65-F5344CB8AC3E}">
        <p14:creationId xmlns:p14="http://schemas.microsoft.com/office/powerpoint/2010/main" val="392353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5AC9D-B9BE-4EC5-8720-ADB8AE1E897E}" type="slidenum">
              <a:rPr lang="en-US" smtClean="0"/>
              <a:t>4</a:t>
            </a:fld>
            <a:endParaRPr lang="en-US" dirty="0"/>
          </a:p>
        </p:txBody>
      </p:sp>
    </p:spTree>
    <p:extLst>
      <p:ext uri="{BB962C8B-B14F-4D97-AF65-F5344CB8AC3E}">
        <p14:creationId xmlns:p14="http://schemas.microsoft.com/office/powerpoint/2010/main" val="243464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E5AC9D-B9BE-4EC5-8720-ADB8AE1E897E}" type="slidenum">
              <a:rPr lang="en-US" smtClean="0"/>
              <a:t>5</a:t>
            </a:fld>
            <a:endParaRPr lang="en-US" dirty="0"/>
          </a:p>
        </p:txBody>
      </p:sp>
    </p:spTree>
    <p:extLst>
      <p:ext uri="{BB962C8B-B14F-4D97-AF65-F5344CB8AC3E}">
        <p14:creationId xmlns:p14="http://schemas.microsoft.com/office/powerpoint/2010/main" val="195352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E5AC9D-B9BE-4EC5-8720-ADB8AE1E897E}" type="slidenum">
              <a:rPr lang="en-US" smtClean="0"/>
              <a:t>6</a:t>
            </a:fld>
            <a:endParaRPr lang="en-US" dirty="0"/>
          </a:p>
        </p:txBody>
      </p:sp>
    </p:spTree>
    <p:extLst>
      <p:ext uri="{BB962C8B-B14F-4D97-AF65-F5344CB8AC3E}">
        <p14:creationId xmlns:p14="http://schemas.microsoft.com/office/powerpoint/2010/main" val="201561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5AC9D-B9BE-4EC5-8720-ADB8AE1E897E}" type="slidenum">
              <a:rPr lang="en-US" smtClean="0"/>
              <a:t>15</a:t>
            </a:fld>
            <a:endParaRPr lang="en-US" dirty="0"/>
          </a:p>
        </p:txBody>
      </p:sp>
    </p:spTree>
    <p:extLst>
      <p:ext uri="{BB962C8B-B14F-4D97-AF65-F5344CB8AC3E}">
        <p14:creationId xmlns:p14="http://schemas.microsoft.com/office/powerpoint/2010/main" val="233164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4800" r="33600" b="30197"/>
          <a:stretch/>
        </p:blipFill>
        <p:spPr>
          <a:xfrm>
            <a:off x="-38100" y="1295400"/>
            <a:ext cx="9220200" cy="3240386"/>
          </a:xfrm>
          <a:prstGeom prst="rect">
            <a:avLst/>
          </a:prstGeom>
        </p:spPr>
      </p:pic>
      <p:sp>
        <p:nvSpPr>
          <p:cNvPr id="6" name="Slide Number Placeholder 5"/>
          <p:cNvSpPr>
            <a:spLocks noGrp="1"/>
          </p:cNvSpPr>
          <p:nvPr>
            <p:ph type="sldNum" sz="quarter" idx="12"/>
          </p:nvPr>
        </p:nvSpPr>
        <p:spPr/>
        <p:txBody>
          <a:bodyPr/>
          <a:lstStyle/>
          <a:p>
            <a:fld id="{3B14DD56-72BA-49FA-A357-D247C52F6EAD}" type="slidenum">
              <a:rPr lang="en-US" smtClean="0"/>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5502540"/>
            <a:ext cx="6858000" cy="89826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81800" y="152400"/>
            <a:ext cx="2148840" cy="914400"/>
          </a:xfrm>
          <a:prstGeom prst="rect">
            <a:avLst/>
          </a:prstGeom>
        </p:spPr>
      </p:pic>
    </p:spTree>
    <p:extLst>
      <p:ext uri="{BB962C8B-B14F-4D97-AF65-F5344CB8AC3E}">
        <p14:creationId xmlns:p14="http://schemas.microsoft.com/office/powerpoint/2010/main" val="130838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438656" y="838200"/>
            <a:ext cx="7696200" cy="6019800"/>
          </a:xfrm>
          <a:prstGeom prst="rect">
            <a:avLst/>
          </a:prstGeom>
          <a:gradFill flip="none" rotWithShape="1">
            <a:gsLst>
              <a:gs pos="0">
                <a:srgbClr val="569BBE">
                  <a:shade val="30000"/>
                  <a:satMod val="115000"/>
                </a:srgbClr>
              </a:gs>
              <a:gs pos="50000">
                <a:srgbClr val="569BBE">
                  <a:shade val="67500"/>
                  <a:satMod val="115000"/>
                </a:srgbClr>
              </a:gs>
              <a:gs pos="100000">
                <a:srgbClr val="569BBE">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00200" y="4876800"/>
            <a:ext cx="5486400" cy="566738"/>
          </a:xfrm>
        </p:spPr>
        <p:txBody>
          <a:bodyPr anchor="b"/>
          <a:lstStyle>
            <a:lvl1pPr algn="l">
              <a:defRPr sz="2000" b="1">
                <a:solidFill>
                  <a:schemeClr val="bg1">
                    <a:lumMod val="95000"/>
                  </a:schemeClr>
                </a:solidFill>
              </a:defRPr>
            </a:lvl1pPr>
          </a:lstStyle>
          <a:p>
            <a:r>
              <a:rPr lang="en-US" dirty="0"/>
              <a:t>Click to edit Master title style</a:t>
            </a:r>
          </a:p>
        </p:txBody>
      </p:sp>
      <p:sp>
        <p:nvSpPr>
          <p:cNvPr id="3" name="Picture Placeholder 2"/>
          <p:cNvSpPr>
            <a:spLocks noGrp="1"/>
          </p:cNvSpPr>
          <p:nvPr>
            <p:ph type="pic" idx="1"/>
          </p:nvPr>
        </p:nvSpPr>
        <p:spPr>
          <a:xfrm>
            <a:off x="4724400" y="1219200"/>
            <a:ext cx="4191000" cy="3581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81200" y="5562600"/>
            <a:ext cx="5486400" cy="804862"/>
          </a:xfrm>
        </p:spPr>
        <p:txBody>
          <a:bodyPr/>
          <a:lstStyle>
            <a:lvl1pPr marL="0" indent="0">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3B14DD56-72BA-49FA-A357-D247C52F6EAD}"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174991"/>
            <a:ext cx="7498080" cy="626309"/>
          </a:xfrm>
          <a:prstGeom prst="rect">
            <a:avLst/>
          </a:prstGeom>
        </p:spPr>
      </p:pic>
      <p:sp>
        <p:nvSpPr>
          <p:cNvPr id="10" name="TextBox 9"/>
          <p:cNvSpPr txBox="1"/>
          <p:nvPr userDrawn="1"/>
        </p:nvSpPr>
        <p:spPr>
          <a:xfrm>
            <a:off x="0" y="6477000"/>
            <a:ext cx="1371600" cy="215444"/>
          </a:xfrm>
          <a:prstGeom prst="rect">
            <a:avLst/>
          </a:prstGeom>
          <a:noFill/>
        </p:spPr>
        <p:txBody>
          <a:bodyPr wrap="square" rtlCol="0">
            <a:spAutoFit/>
          </a:bodyPr>
          <a:lstStyle/>
          <a:p>
            <a:r>
              <a:rPr lang="en-US" sz="800" dirty="0" err="1">
                <a:solidFill>
                  <a:srgbClr val="569BBE"/>
                </a:solidFill>
              </a:rPr>
              <a:t>Seim</a:t>
            </a:r>
            <a:r>
              <a:rPr lang="en-US" sz="800" dirty="0">
                <a:solidFill>
                  <a:srgbClr val="569BBE"/>
                </a:solidFill>
              </a:rPr>
              <a:t> Johnson, LLP</a:t>
            </a:r>
          </a:p>
        </p:txBody>
      </p:sp>
    </p:spTree>
    <p:extLst>
      <p:ext uri="{BB962C8B-B14F-4D97-AF65-F5344CB8AC3E}">
        <p14:creationId xmlns:p14="http://schemas.microsoft.com/office/powerpoint/2010/main" val="83096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B14DD56-72BA-49FA-A357-D247C52F6EAD}" type="slidenum">
              <a:rPr lang="en-US" smtClean="0"/>
              <a:t>‹#›</a:t>
            </a:fld>
            <a:endParaRPr lang="en-US" dirty="0"/>
          </a:p>
        </p:txBody>
      </p:sp>
    </p:spTree>
    <p:extLst>
      <p:ext uri="{BB962C8B-B14F-4D97-AF65-F5344CB8AC3E}">
        <p14:creationId xmlns:p14="http://schemas.microsoft.com/office/powerpoint/2010/main" val="12927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B14DD56-72BA-49FA-A357-D247C52F6EAD}" type="slidenum">
              <a:rPr lang="en-US" smtClean="0"/>
              <a:t>‹#›</a:t>
            </a:fld>
            <a:endParaRPr lang="en-US" dirty="0"/>
          </a:p>
        </p:txBody>
      </p:sp>
    </p:spTree>
    <p:extLst>
      <p:ext uri="{BB962C8B-B14F-4D97-AF65-F5344CB8AC3E}">
        <p14:creationId xmlns:p14="http://schemas.microsoft.com/office/powerpoint/2010/main" val="16593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
            <a:ext cx="9144000" cy="6096000"/>
          </a:xfrm>
          <a:prstGeom prst="rect">
            <a:avLst/>
          </a:prstGeom>
        </p:spPr>
      </p:pic>
      <p:sp>
        <p:nvSpPr>
          <p:cNvPr id="6" name="Slide Number Placeholder 5"/>
          <p:cNvSpPr>
            <a:spLocks noGrp="1"/>
          </p:cNvSpPr>
          <p:nvPr>
            <p:ph type="sldNum" sz="quarter" idx="12"/>
          </p:nvPr>
        </p:nvSpPr>
        <p:spPr/>
        <p:txBody>
          <a:bodyPr/>
          <a:lstStyle/>
          <a:p>
            <a:fld id="{3B14DD56-72BA-49FA-A357-D247C52F6EAD}" type="slidenum">
              <a:rPr lang="en-US" smtClean="0"/>
              <a:t>‹#›</a:t>
            </a:fld>
            <a:endParaRPr lang="en-US" dirty="0"/>
          </a:p>
        </p:txBody>
      </p:sp>
      <p:sp>
        <p:nvSpPr>
          <p:cNvPr id="3" name="Rectangle 2"/>
          <p:cNvSpPr/>
          <p:nvPr userDrawn="1"/>
        </p:nvSpPr>
        <p:spPr>
          <a:xfrm>
            <a:off x="0" y="6248400"/>
            <a:ext cx="9144000" cy="76200"/>
          </a:xfrm>
          <a:prstGeom prst="rect">
            <a:avLst/>
          </a:prstGeom>
          <a:solidFill>
            <a:srgbClr val="569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76200" y="6477000"/>
            <a:ext cx="1371600" cy="215444"/>
          </a:xfrm>
          <a:prstGeom prst="rect">
            <a:avLst/>
          </a:prstGeom>
          <a:noFill/>
        </p:spPr>
        <p:txBody>
          <a:bodyPr wrap="square" rtlCol="0">
            <a:spAutoFit/>
          </a:bodyPr>
          <a:lstStyle/>
          <a:p>
            <a:r>
              <a:rPr lang="en-US" sz="800" dirty="0" err="1">
                <a:solidFill>
                  <a:srgbClr val="569BBE"/>
                </a:solidFill>
              </a:rPr>
              <a:t>Seim</a:t>
            </a:r>
            <a:r>
              <a:rPr lang="en-US" sz="800" dirty="0">
                <a:solidFill>
                  <a:srgbClr val="569BBE"/>
                </a:solidFill>
              </a:rPr>
              <a:t> Johnson, LLP</a:t>
            </a:r>
          </a:p>
        </p:txBody>
      </p:sp>
    </p:spTree>
    <p:extLst>
      <p:ext uri="{BB962C8B-B14F-4D97-AF65-F5344CB8AC3E}">
        <p14:creationId xmlns:p14="http://schemas.microsoft.com/office/powerpoint/2010/main" val="413028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65176"/>
            <a:ext cx="8229600" cy="838200"/>
          </a:xfrm>
        </p:spPr>
        <p:txBody>
          <a:bodyPr/>
          <a:lstStyle>
            <a:lvl1pPr>
              <a:defRPr>
                <a:solidFill>
                  <a:srgbClr val="569BBE"/>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143000"/>
            <a:ext cx="9144000" cy="45719"/>
          </a:xfrm>
          <a:prstGeom prst="rect">
            <a:avLst/>
          </a:prstGeom>
          <a:solidFill>
            <a:srgbClr val="569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B14DD56-72BA-49FA-A357-D247C52F6EAD}"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00800"/>
            <a:ext cx="2834640" cy="236771"/>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648A8714-5C3B-DD06-BF55-BA683A70E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1900" y="136525"/>
            <a:ext cx="952500" cy="952500"/>
          </a:xfrm>
          <a:prstGeom prst="rect">
            <a:avLst/>
          </a:prstGeom>
        </p:spPr>
      </p:pic>
    </p:spTree>
    <p:extLst>
      <p:ext uri="{BB962C8B-B14F-4D97-AF65-F5344CB8AC3E}">
        <p14:creationId xmlns:p14="http://schemas.microsoft.com/office/powerpoint/2010/main" val="3375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3300" b="24550"/>
          <a:stretch/>
        </p:blipFill>
        <p:spPr>
          <a:xfrm>
            <a:off x="-3048" y="-6096"/>
            <a:ext cx="9144000" cy="3179064"/>
          </a:xfrm>
          <a:prstGeom prst="rect">
            <a:avLst/>
          </a:prstGeom>
        </p:spPr>
      </p:pic>
      <p:sp>
        <p:nvSpPr>
          <p:cNvPr id="2" name="Title 1"/>
          <p:cNvSpPr>
            <a:spLocks noGrp="1"/>
          </p:cNvSpPr>
          <p:nvPr>
            <p:ph type="title"/>
          </p:nvPr>
        </p:nvSpPr>
        <p:spPr>
          <a:xfrm>
            <a:off x="722313" y="4343401"/>
            <a:ext cx="7772400" cy="1905000"/>
          </a:xfrm>
        </p:spPr>
        <p:txBody>
          <a:bodyPr anchor="t">
            <a:normAutofit/>
          </a:bodyPr>
          <a:lstStyle>
            <a:lvl1pPr algn="l">
              <a:defRPr sz="3600" b="0" cap="none" baseline="0">
                <a:solidFill>
                  <a:srgbClr val="569BBE"/>
                </a:solidFill>
                <a:latin typeface="+mn-lt"/>
              </a:defRPr>
            </a:lvl1pPr>
          </a:lstStyle>
          <a:p>
            <a:r>
              <a:rPr lang="en-US" dirty="0"/>
              <a:t>Click to edit Master title style</a:t>
            </a:r>
          </a:p>
        </p:txBody>
      </p:sp>
      <p:sp>
        <p:nvSpPr>
          <p:cNvPr id="3" name="Text Placeholder 2"/>
          <p:cNvSpPr>
            <a:spLocks noGrp="1"/>
          </p:cNvSpPr>
          <p:nvPr>
            <p:ph type="body" idx="1"/>
          </p:nvPr>
        </p:nvSpPr>
        <p:spPr>
          <a:xfrm>
            <a:off x="722313" y="3376613"/>
            <a:ext cx="7772400" cy="814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3B14DD56-72BA-49FA-A357-D247C52F6EAD}" type="slidenum">
              <a:rPr lang="en-US" smtClean="0"/>
              <a:t>‹#›</a:t>
            </a:fld>
            <a:endParaRPr lang="en-US" dirty="0"/>
          </a:p>
        </p:txBody>
      </p:sp>
      <p:sp>
        <p:nvSpPr>
          <p:cNvPr id="9" name="Rectangle 8"/>
          <p:cNvSpPr/>
          <p:nvPr userDrawn="1"/>
        </p:nvSpPr>
        <p:spPr>
          <a:xfrm>
            <a:off x="0" y="3172968"/>
            <a:ext cx="9144000" cy="76200"/>
          </a:xfrm>
          <a:prstGeom prst="rect">
            <a:avLst/>
          </a:prstGeom>
          <a:solidFill>
            <a:srgbClr val="569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41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B14DD56-72BA-49FA-A357-D247C52F6EAD}" type="slidenum">
              <a:rPr lang="en-US" smtClean="0"/>
              <a:t>‹#›</a:t>
            </a:fld>
            <a:endParaRPr lang="en-US" dirty="0"/>
          </a:p>
        </p:txBody>
      </p:sp>
    </p:spTree>
    <p:extLst>
      <p:ext uri="{BB962C8B-B14F-4D97-AF65-F5344CB8AC3E}">
        <p14:creationId xmlns:p14="http://schemas.microsoft.com/office/powerpoint/2010/main" val="49541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B14DD56-72BA-49FA-A357-D247C52F6EAD}" type="slidenum">
              <a:rPr lang="en-US" smtClean="0"/>
              <a:t>‹#›</a:t>
            </a:fld>
            <a:endParaRPr lang="en-US" dirty="0"/>
          </a:p>
        </p:txBody>
      </p:sp>
    </p:spTree>
    <p:extLst>
      <p:ext uri="{BB962C8B-B14F-4D97-AF65-F5344CB8AC3E}">
        <p14:creationId xmlns:p14="http://schemas.microsoft.com/office/powerpoint/2010/main" val="329418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ctr">
              <a:defRPr sz="1400" b="1"/>
            </a:lvl1pPr>
          </a:lstStyle>
          <a:p>
            <a:r>
              <a:rPr lang="en-US" dirty="0"/>
              <a:t>Draft For Discussion Purposes Only</a:t>
            </a:r>
          </a:p>
          <a:p>
            <a:endParaRPr lang="en-US" dirty="0"/>
          </a:p>
        </p:txBody>
      </p:sp>
      <p:sp>
        <p:nvSpPr>
          <p:cNvPr id="5" name="Slide Number Placeholder 4"/>
          <p:cNvSpPr>
            <a:spLocks noGrp="1"/>
          </p:cNvSpPr>
          <p:nvPr>
            <p:ph type="sldNum" sz="quarter" idx="12"/>
          </p:nvPr>
        </p:nvSpPr>
        <p:spPr/>
        <p:txBody>
          <a:bodyPr/>
          <a:lstStyle/>
          <a:p>
            <a:fld id="{3B14DD56-72BA-49FA-A357-D247C52F6EAD}" type="slidenum">
              <a:rPr lang="en-US" smtClean="0"/>
              <a:t>‹#›</a:t>
            </a:fld>
            <a:endParaRPr lang="en-US" dirty="0"/>
          </a:p>
        </p:txBody>
      </p:sp>
    </p:spTree>
    <p:extLst>
      <p:ext uri="{BB962C8B-B14F-4D97-AF65-F5344CB8AC3E}">
        <p14:creationId xmlns:p14="http://schemas.microsoft.com/office/powerpoint/2010/main" val="70585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lgn="ctr">
              <a:defRPr sz="1400" b="1"/>
            </a:lvl1pPr>
          </a:lstStyle>
          <a:p>
            <a:r>
              <a:rPr lang="en-US" dirty="0"/>
              <a:t>Draft For Discussion Purposes Only</a:t>
            </a:r>
          </a:p>
          <a:p>
            <a:endParaRPr lang="en-US" dirty="0"/>
          </a:p>
        </p:txBody>
      </p:sp>
      <p:sp>
        <p:nvSpPr>
          <p:cNvPr id="4" name="Slide Number Placeholder 3"/>
          <p:cNvSpPr>
            <a:spLocks noGrp="1"/>
          </p:cNvSpPr>
          <p:nvPr>
            <p:ph type="sldNum" sz="quarter" idx="12"/>
          </p:nvPr>
        </p:nvSpPr>
        <p:spPr/>
        <p:txBody>
          <a:bodyPr/>
          <a:lstStyle/>
          <a:p>
            <a:fld id="{3B14DD56-72BA-49FA-A357-D247C52F6EAD}" type="slidenum">
              <a:rPr lang="en-US" smtClean="0"/>
              <a:t>‹#›</a:t>
            </a:fld>
            <a:endParaRPr lang="en-US" dirty="0"/>
          </a:p>
        </p:txBody>
      </p:sp>
    </p:spTree>
    <p:extLst>
      <p:ext uri="{BB962C8B-B14F-4D97-AF65-F5344CB8AC3E}">
        <p14:creationId xmlns:p14="http://schemas.microsoft.com/office/powerpoint/2010/main" val="103502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2800">
                <a:solidFill>
                  <a:srgbClr val="695E4A"/>
                </a:solidFill>
              </a:defRPr>
            </a:lvl1pPr>
            <a:lvl2pPr>
              <a:defRPr sz="2400">
                <a:solidFill>
                  <a:srgbClr val="695E4A"/>
                </a:solidFill>
              </a:defRPr>
            </a:lvl2pPr>
            <a:lvl3pPr>
              <a:defRPr sz="2000">
                <a:solidFill>
                  <a:srgbClr val="695E4A"/>
                </a:solidFill>
              </a:defRPr>
            </a:lvl3pPr>
            <a:lvl4pPr>
              <a:defRPr sz="1800">
                <a:solidFill>
                  <a:srgbClr val="695E4A"/>
                </a:solidFill>
              </a:defRPr>
            </a:lvl4pPr>
            <a:lvl5pPr>
              <a:defRPr sz="1600">
                <a:solidFill>
                  <a:srgbClr val="695E4A"/>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8704" y="1295400"/>
            <a:ext cx="3008313" cy="5257800"/>
          </a:xfrm>
          <a:solidFill>
            <a:srgbClr val="569BBE"/>
          </a:solidFill>
        </p:spPr>
        <p:txBody>
          <a:bodyPr/>
          <a:lstStyle>
            <a:lvl1pPr marL="0" indent="0">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B14DD56-72BA-49FA-A357-D247C52F6EA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228600"/>
            <a:ext cx="2834640" cy="953545"/>
          </a:xfrm>
          <a:prstGeom prst="rect">
            <a:avLst/>
          </a:prstGeom>
        </p:spPr>
      </p:pic>
    </p:spTree>
    <p:extLst>
      <p:ext uri="{BB962C8B-B14F-4D97-AF65-F5344CB8AC3E}">
        <p14:creationId xmlns:p14="http://schemas.microsoft.com/office/powerpoint/2010/main" val="188593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4DD56-72BA-49FA-A357-D247C52F6EAD}" type="slidenum">
              <a:rPr lang="en-US" smtClean="0"/>
              <a:t>‹#›</a:t>
            </a:fld>
            <a:endParaRPr lang="en-US" dirty="0"/>
          </a:p>
        </p:txBody>
      </p:sp>
    </p:spTree>
    <p:extLst>
      <p:ext uri="{BB962C8B-B14F-4D97-AF65-F5344CB8AC3E}">
        <p14:creationId xmlns:p14="http://schemas.microsoft.com/office/powerpoint/2010/main" val="189739613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ama-assn.org/practice-management/sustainability/doctor-shortages-are-here-and-they-ll-get-worse-if-we-don-t-act" TargetMode="External"/><Relationship Id="rId3" Type="http://schemas.openxmlformats.org/officeDocument/2006/relationships/hyperlink" Target="https://www.aacnnursing.org/news-information/fact-sheets/nursing-shortage" TargetMode="External"/><Relationship Id="rId7" Type="http://schemas.openxmlformats.org/officeDocument/2006/relationships/hyperlink" Target="https://www.healthleadersmedia.com/human-resources/great-resignations-toll-healthcare" TargetMode="External"/><Relationship Id="rId2" Type="http://schemas.openxmlformats.org/officeDocument/2006/relationships/hyperlink" Target="https://aspe.hhs.gov/sites/default/files/private/aspe-files/265686/homecarecovid.pdf" TargetMode="External"/><Relationship Id="rId1" Type="http://schemas.openxmlformats.org/officeDocument/2006/relationships/slideLayout" Target="../slideLayouts/slideLayout3.xml"/><Relationship Id="rId6" Type="http://schemas.openxmlformats.org/officeDocument/2006/relationships/hyperlink" Target="https://www.beckershospitalreview.com/workforce/the-great-resignation-for-healthcare-workers-is-unique-and-so-are-its-solutions.html" TargetMode="External"/><Relationship Id="rId5" Type="http://schemas.openxmlformats.org/officeDocument/2006/relationships/hyperlink" Target="https://www.forbes.com/sites/debgordon/2022/05/17/amid-healthcares-great-resignation-burned-out-workers-are-pursuing-flexibility-and-passion/?sh=10e318367fda" TargetMode="External"/><Relationship Id="rId4" Type="http://schemas.openxmlformats.org/officeDocument/2006/relationships/hyperlink" Target="https://revcycleintelligence.com/news/200k-to-450k-nursing-shortage-expected-by-2025-without-ac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aamc.org/media/54681/download"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89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&amp; Retention Best Practices </a:t>
            </a:r>
          </a:p>
        </p:txBody>
      </p:sp>
      <p:sp>
        <p:nvSpPr>
          <p:cNvPr id="5" name="Slide Number Placeholder 4"/>
          <p:cNvSpPr>
            <a:spLocks noGrp="1"/>
          </p:cNvSpPr>
          <p:nvPr>
            <p:ph type="sldNum" sz="quarter" idx="12"/>
          </p:nvPr>
        </p:nvSpPr>
        <p:spPr>
          <a:xfrm>
            <a:off x="7010400" y="6324600"/>
            <a:ext cx="2133600" cy="365125"/>
          </a:xfrm>
        </p:spPr>
        <p:txBody>
          <a:bodyPr/>
          <a:lstStyle/>
          <a:p>
            <a:fld id="{3B14DD56-72BA-49FA-A357-D247C52F6EAD}" type="slidenum">
              <a:rPr lang="en-US" smtClean="0"/>
              <a:t>10</a:t>
            </a:fld>
            <a:endParaRPr lang="en-US" dirty="0"/>
          </a:p>
        </p:txBody>
      </p:sp>
      <p:sp>
        <p:nvSpPr>
          <p:cNvPr id="4" name="Content Placeholder 3">
            <a:extLst>
              <a:ext uri="{FF2B5EF4-FFF2-40B4-BE49-F238E27FC236}">
                <a16:creationId xmlns:a16="http://schemas.microsoft.com/office/drawing/2014/main" id="{5A31C729-8A8E-7280-E562-9FE4C1709DD0}"/>
              </a:ext>
            </a:extLst>
          </p:cNvPr>
          <p:cNvSpPr>
            <a:spLocks noGrp="1"/>
          </p:cNvSpPr>
          <p:nvPr>
            <p:ph idx="1"/>
          </p:nvPr>
        </p:nvSpPr>
        <p:spPr>
          <a:xfrm>
            <a:off x="457200" y="1219200"/>
            <a:ext cx="8229600" cy="4830763"/>
          </a:xfrm>
        </p:spPr>
        <p:txBody>
          <a:bodyPr>
            <a:normAutofit/>
          </a:bodyPr>
          <a:lstStyle/>
          <a:p>
            <a:pPr marL="0" indent="0" algn="ctr">
              <a:buNone/>
            </a:pPr>
            <a:r>
              <a:rPr lang="en-US" sz="2000" dirty="0"/>
              <a:t>Given estimates that the labor supply issues will continue into the next decade, healthcare employers need to act now to address labor shortages today and in the future.</a:t>
            </a:r>
          </a:p>
          <a:p>
            <a:r>
              <a:rPr lang="en-US" sz="1800" dirty="0"/>
              <a:t>Quantify your workforce needs.</a:t>
            </a:r>
          </a:p>
          <a:p>
            <a:pPr lvl="1"/>
            <a:r>
              <a:rPr lang="en-US" sz="1400" dirty="0"/>
              <a:t>Leverage analytics/technology to improve workforce planning efficiency.  </a:t>
            </a:r>
          </a:p>
          <a:p>
            <a:pPr lvl="1"/>
            <a:r>
              <a:rPr lang="en-US" sz="1400" dirty="0"/>
              <a:t>Reassess regularly as the situation evolves day to day.</a:t>
            </a:r>
          </a:p>
          <a:p>
            <a:r>
              <a:rPr lang="en-US" sz="1800" dirty="0"/>
              <a:t>Maximize.</a:t>
            </a:r>
          </a:p>
          <a:p>
            <a:pPr lvl="1"/>
            <a:r>
              <a:rPr lang="en-US" sz="1400" dirty="0"/>
              <a:t>Enable to expansion of clinician-to-patient ratios by assigning clinical providers to the most specialized care and delegating non-specialized and personal care provision to supporting staff.</a:t>
            </a:r>
          </a:p>
          <a:p>
            <a:pPr lvl="1"/>
            <a:r>
              <a:rPr lang="en-US" sz="1400" dirty="0"/>
              <a:t>Provide necessary training to support the return of clinical providers.</a:t>
            </a:r>
          </a:p>
          <a:p>
            <a:pPr lvl="1"/>
            <a:r>
              <a:rPr lang="en-US" sz="1400" dirty="0"/>
              <a:t>Up-train staff with similar skill sets needed for specialized care and/or administrative duties.  </a:t>
            </a:r>
          </a:p>
          <a:p>
            <a:pPr lvl="1"/>
            <a:r>
              <a:rPr lang="en-US" sz="1400" dirty="0"/>
              <a:t>Be aware of workforce trends – plan to mitigate predicted shortages in specific categories.</a:t>
            </a:r>
          </a:p>
          <a:p>
            <a:pPr lvl="1"/>
            <a:r>
              <a:rPr lang="en-US" sz="1400" dirty="0"/>
              <a:t>Consider new care delivery models.</a:t>
            </a:r>
          </a:p>
          <a:p>
            <a:pPr lvl="1"/>
            <a:r>
              <a:rPr lang="en-US" sz="1400" dirty="0"/>
              <a:t>Consider technology solutions that simplify and accelerate administrative tasks – think about the long-term investment you need to make to be prepared for 2030.  </a:t>
            </a:r>
          </a:p>
          <a:p>
            <a:pPr marL="457200" lvl="1" indent="0">
              <a:buNone/>
            </a:pPr>
            <a:endParaRPr lang="en-US" sz="1400" dirty="0"/>
          </a:p>
          <a:p>
            <a:pPr marL="0" indent="0">
              <a:buNone/>
            </a:pPr>
            <a:endParaRPr lang="en-US" sz="2000" dirty="0"/>
          </a:p>
          <a:p>
            <a:endParaRPr lang="en-US" sz="2000" dirty="0"/>
          </a:p>
        </p:txBody>
      </p:sp>
    </p:spTree>
    <p:extLst>
      <p:ext uri="{BB962C8B-B14F-4D97-AF65-F5344CB8AC3E}">
        <p14:creationId xmlns:p14="http://schemas.microsoft.com/office/powerpoint/2010/main" val="14121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Recruitment &amp; Retention Continued</a:t>
            </a:r>
          </a:p>
        </p:txBody>
      </p:sp>
      <p:sp>
        <p:nvSpPr>
          <p:cNvPr id="4" name="Slide Number Placeholder 3"/>
          <p:cNvSpPr>
            <a:spLocks noGrp="1"/>
          </p:cNvSpPr>
          <p:nvPr>
            <p:ph type="sldNum" sz="quarter" idx="12"/>
          </p:nvPr>
        </p:nvSpPr>
        <p:spPr/>
        <p:txBody>
          <a:bodyPr/>
          <a:lstStyle/>
          <a:p>
            <a:fld id="{240D5ECE-8B49-45CD-BE81-EF81920D1969}" type="slidenum">
              <a:rPr lang="en-US" smtClean="0"/>
              <a:pPr/>
              <a:t>11</a:t>
            </a:fld>
            <a:endParaRPr lang="en-US" dirty="0"/>
          </a:p>
        </p:txBody>
      </p:sp>
      <p:sp>
        <p:nvSpPr>
          <p:cNvPr id="10" name="TextBox 9">
            <a:extLst>
              <a:ext uri="{FF2B5EF4-FFF2-40B4-BE49-F238E27FC236}">
                <a16:creationId xmlns:a16="http://schemas.microsoft.com/office/drawing/2014/main" id="{B3E9E6BE-98F0-F5D9-3818-4E84157D9AA9}"/>
              </a:ext>
            </a:extLst>
          </p:cNvPr>
          <p:cNvSpPr txBox="1"/>
          <p:nvPr/>
        </p:nvSpPr>
        <p:spPr>
          <a:xfrm>
            <a:off x="533400" y="1447800"/>
            <a:ext cx="8001000" cy="61124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Recruit/Retain/Supplement your workforce.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Partner with other hospitals to share staff.</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Engage healthcare workforce volunteers.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dirty="0">
                <a:solidFill>
                  <a:prstClr val="black"/>
                </a:solidFill>
                <a:latin typeface="Calibri"/>
              </a:rPr>
              <a:t>Attract more people to clinical roles, partner with educational institutions by supporting training to increase the number of new grads entering the workforce.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dirty="0">
                <a:solidFill>
                  <a:prstClr val="black"/>
                </a:solidFill>
                <a:latin typeface="Calibri"/>
              </a:rPr>
              <a:t>Seek out local, state, or federal grants related to recruitment/retention.  Loan forgiveness, fellowships, etc.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dirty="0">
                <a:solidFill>
                  <a:prstClr val="black"/>
                </a:solidFill>
                <a:latin typeface="Calibri"/>
              </a:rPr>
              <a:t>Create a rural residency program.</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400" dirty="0">
                <a:solidFill>
                  <a:prstClr val="black"/>
                </a:solidFill>
                <a:latin typeface="Calibri"/>
              </a:rPr>
              <a:t>Be driven to be an employer of choice.</a:t>
            </a:r>
          </a:p>
          <a:p>
            <a:pPr marL="1200150" lvl="2" indent="-285750">
              <a:spcBef>
                <a:spcPct val="20000"/>
              </a:spcBef>
              <a:buFont typeface="Arial" panose="020B0604020202020204" pitchFamily="34" charset="0"/>
              <a:buChar char="–"/>
              <a:defRPr/>
            </a:pPr>
            <a:r>
              <a:rPr lang="en-US" sz="1400" dirty="0">
                <a:solidFill>
                  <a:prstClr val="black"/>
                </a:solidFill>
                <a:latin typeface="Calibri"/>
              </a:rPr>
              <a:t>Regularly conduct employee satisfaction surveys.</a:t>
            </a:r>
          </a:p>
          <a:p>
            <a:pPr marL="1200150" lvl="2" indent="-285750">
              <a:spcBef>
                <a:spcPct val="20000"/>
              </a:spcBef>
              <a:buFont typeface="Arial" panose="020B0604020202020204" pitchFamily="34" charset="0"/>
              <a:buChar char="–"/>
              <a:defRPr/>
            </a:pPr>
            <a:r>
              <a:rPr lang="en-US" sz="1400" dirty="0">
                <a:solidFill>
                  <a:prstClr val="black"/>
                </a:solidFill>
                <a:latin typeface="Calibri"/>
              </a:rPr>
              <a:t>Find out what staff say about working for your organization.  Pro’s?  Con’s?  </a:t>
            </a:r>
          </a:p>
          <a:p>
            <a:pPr marL="1200150" lvl="2" indent="-285750">
              <a:spcBef>
                <a:spcPct val="20000"/>
              </a:spcBef>
              <a:buFont typeface="Arial" panose="020B0604020202020204" pitchFamily="34" charset="0"/>
              <a:buChar char="–"/>
              <a:defRPr/>
            </a:pPr>
            <a:r>
              <a:rPr lang="en-US" sz="1400" dirty="0">
                <a:solidFill>
                  <a:prstClr val="black"/>
                </a:solidFill>
                <a:latin typeface="Calibri"/>
              </a:rPr>
              <a:t>Consider having HR partner with marketing to launch or revamp your employment brand.</a:t>
            </a:r>
          </a:p>
          <a:p>
            <a:pPr marL="1200150" lvl="2" indent="-285750">
              <a:spcBef>
                <a:spcPct val="20000"/>
              </a:spcBef>
              <a:buFont typeface="Arial" panose="020B0604020202020204" pitchFamily="34" charset="0"/>
              <a:buChar char="–"/>
              <a:defRPr/>
            </a:pPr>
            <a:r>
              <a:rPr lang="en-US" sz="1400" dirty="0">
                <a:solidFill>
                  <a:prstClr val="black"/>
                </a:solidFill>
                <a:latin typeface="Calibri"/>
              </a:rPr>
              <a:t>Offer employment arrangements to accommodate people at different life stages.</a:t>
            </a:r>
          </a:p>
          <a:p>
            <a:pPr marL="1200150" lvl="2" indent="-285750">
              <a:spcBef>
                <a:spcPct val="20000"/>
              </a:spcBef>
              <a:buFont typeface="Arial" panose="020B0604020202020204" pitchFamily="34" charset="0"/>
              <a:buChar char="–"/>
              <a:defRPr/>
            </a:pPr>
            <a:r>
              <a:rPr lang="en-US" sz="1400" dirty="0">
                <a:solidFill>
                  <a:prstClr val="black"/>
                </a:solidFill>
                <a:latin typeface="Calibri"/>
              </a:rPr>
              <a:t>Add telecommute, part-time hours, compressed workweeks, short sabbaticals, job sharing, project-based contracts, or temporary jobs to your workforce benefits.</a:t>
            </a:r>
          </a:p>
          <a:p>
            <a:pPr marL="1200150" lvl="2" indent="-285750">
              <a:spcBef>
                <a:spcPct val="20000"/>
              </a:spcBef>
              <a:buFont typeface="Arial" panose="020B0604020202020204" pitchFamily="34" charset="0"/>
              <a:buChar char="–"/>
              <a:defRPr/>
            </a:pPr>
            <a:r>
              <a:rPr lang="en-US" sz="1400" dirty="0">
                <a:solidFill>
                  <a:prstClr val="black"/>
                </a:solidFill>
                <a:latin typeface="Calibri"/>
              </a:rPr>
              <a:t>Millennials are drawn to transparent, collaborative organizations.  This generation grew up with technology and likes access to information.  Open organizations with open-book financial management and open-door hierarchies will be at an advantage to recruit Millennials.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400" dirty="0">
              <a:solidFill>
                <a:prstClr val="black"/>
              </a:solidFill>
              <a:latin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400" dirty="0">
              <a:solidFill>
                <a:prstClr val="black"/>
              </a:solidFill>
              <a:latin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400" dirty="0">
              <a:solidFill>
                <a:prstClr val="black"/>
              </a:solidFill>
              <a:latin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8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9A1A-7BE6-57F2-FB51-2E747D679D3F}"/>
              </a:ext>
            </a:extLst>
          </p:cNvPr>
          <p:cNvSpPr>
            <a:spLocks noGrp="1"/>
          </p:cNvSpPr>
          <p:nvPr>
            <p:ph type="title"/>
          </p:nvPr>
        </p:nvSpPr>
        <p:spPr/>
        <p:txBody>
          <a:bodyPr/>
          <a:lstStyle/>
          <a:p>
            <a:r>
              <a:rPr lang="en-US" dirty="0"/>
              <a:t>Recruitment &amp; Retention Continued</a:t>
            </a:r>
          </a:p>
        </p:txBody>
      </p:sp>
      <p:sp>
        <p:nvSpPr>
          <p:cNvPr id="3" name="Content Placeholder 2">
            <a:extLst>
              <a:ext uri="{FF2B5EF4-FFF2-40B4-BE49-F238E27FC236}">
                <a16:creationId xmlns:a16="http://schemas.microsoft.com/office/drawing/2014/main" id="{7EF98A05-6A4F-0DC9-FE83-B9B36E5EBCE7}"/>
              </a:ext>
            </a:extLst>
          </p:cNvPr>
          <p:cNvSpPr>
            <a:spLocks noGrp="1"/>
          </p:cNvSpPr>
          <p:nvPr>
            <p:ph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Recruit/Retain/Supplement continued.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Be driven to be an employer of choice continued:</a:t>
            </a:r>
          </a:p>
          <a:p>
            <a:pPr lvl="2" indent="-285750">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Consider including foreign immigrants &amp; nations in your workforce plan.</a:t>
            </a:r>
          </a:p>
          <a:p>
            <a:pPr lvl="2" indent="-285750">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Consider updating or implementing a thorough orientation process to include regular check-ins the first 12 months on the job.</a:t>
            </a:r>
          </a:p>
          <a:p>
            <a:pPr lvl="2" indent="-285750">
              <a:buFont typeface="Arial" panose="020B0604020202020204" pitchFamily="34" charset="0"/>
              <a:buChar char="–"/>
              <a:defRPr/>
            </a:pPr>
            <a:r>
              <a:rPr lang="en-US" sz="1400" dirty="0">
                <a:solidFill>
                  <a:prstClr val="black"/>
                </a:solidFill>
                <a:latin typeface="Calibri"/>
              </a:rPr>
              <a:t>Understand your competitors, including McDonalds – What do you need to do to compete for all staff?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lvl="2" indent="-285750">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Ensure supervisors, managers, directors, and executives are frequently checking in with team members – focused on health, well being</a:t>
            </a:r>
          </a:p>
          <a:p>
            <a:pPr lvl="2" indent="-285750">
              <a:buFont typeface="Arial" panose="020B0604020202020204" pitchFamily="34" charset="0"/>
              <a:buChar char="–"/>
              <a:defRPr/>
            </a:pPr>
            <a:r>
              <a:rPr lang="en-US" sz="1400" dirty="0">
                <a:solidFill>
                  <a:prstClr val="black"/>
                </a:solidFill>
                <a:latin typeface="Calibri"/>
              </a:rPr>
              <a:t>If you conduct exit interviews, don’t want until someone resigns – solicit feedback and provide an avenue for information to move from the staff level to executive decision makers and the board.</a:t>
            </a:r>
          </a:p>
          <a:p>
            <a:pPr lvl="2" indent="-285750">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Provide learning &amp; development opportunities</a:t>
            </a:r>
          </a:p>
          <a:p>
            <a:pPr lvl="2" indent="-285750">
              <a:buFont typeface="Arial" panose="020B0604020202020204" pitchFamily="34" charset="0"/>
              <a:buChar char="–"/>
              <a:defRPr/>
            </a:pPr>
            <a:r>
              <a:rPr lang="en-US" sz="1400" dirty="0">
                <a:solidFill>
                  <a:prstClr val="black"/>
                </a:solidFill>
                <a:latin typeface="Calibri"/>
              </a:rPr>
              <a:t>Implement succession planning, career development</a:t>
            </a:r>
          </a:p>
          <a:p>
            <a:pPr marL="857250" lvl="2" indent="0">
              <a:buNone/>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lvl="1">
              <a:defRPr/>
            </a:pPr>
            <a:r>
              <a:rPr lang="en-US" sz="1400" dirty="0">
                <a:solidFill>
                  <a:prstClr val="black"/>
                </a:solidFill>
                <a:latin typeface="Calibri"/>
              </a:rPr>
              <a:t>Retain your baby boomer employees, offering retention bonuses, deferred compensation, etc.</a:t>
            </a:r>
          </a:p>
          <a:p>
            <a:pPr lvl="1">
              <a:defRPr/>
            </a:pPr>
            <a:r>
              <a:rPr lang="en-US" sz="1400" dirty="0">
                <a:solidFill>
                  <a:prstClr val="black"/>
                </a:solidFill>
                <a:latin typeface="Calibri"/>
              </a:rPr>
              <a:t>Remove barriers to delivering care – listen to your clinicians about what they need.</a:t>
            </a:r>
          </a:p>
          <a:p>
            <a:pPr lvl="1">
              <a:defRPr/>
            </a:pPr>
            <a:endParaRPr lang="en-US" sz="1400" dirty="0">
              <a:solidFill>
                <a:prstClr val="black"/>
              </a:solidFill>
              <a:latin typeface="Calibri"/>
            </a:endParaRPr>
          </a:p>
          <a:p>
            <a:pPr lvl="2" indent="-285750">
              <a:buFont typeface="Arial" panose="020B0604020202020204" pitchFamily="34" charset="0"/>
              <a:buChar char="–"/>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lvl="2" indent="-285750">
              <a:buFont typeface="Arial" panose="020B0604020202020204" pitchFamily="34" charset="0"/>
              <a:buChar char="–"/>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514350" lvl="1" indent="0">
              <a:buNone/>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192B3FCA-F1AC-DD17-7B8F-A99CD25B0AE8}"/>
              </a:ext>
            </a:extLst>
          </p:cNvPr>
          <p:cNvSpPr>
            <a:spLocks noGrp="1"/>
          </p:cNvSpPr>
          <p:nvPr>
            <p:ph type="sldNum" sz="quarter" idx="12"/>
          </p:nvPr>
        </p:nvSpPr>
        <p:spPr/>
        <p:txBody>
          <a:bodyPr/>
          <a:lstStyle/>
          <a:p>
            <a:fld id="{3B14DD56-72BA-49FA-A357-D247C52F6EAD}" type="slidenum">
              <a:rPr lang="en-US" smtClean="0"/>
              <a:t>12</a:t>
            </a:fld>
            <a:endParaRPr lang="en-US" dirty="0"/>
          </a:p>
        </p:txBody>
      </p:sp>
    </p:spTree>
    <p:extLst>
      <p:ext uri="{BB962C8B-B14F-4D97-AF65-F5344CB8AC3E}">
        <p14:creationId xmlns:p14="http://schemas.microsoft.com/office/powerpoint/2010/main" val="160858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38B6-EEBE-C849-94C9-DE3523824A32}"/>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569BBE"/>
                </a:solidFill>
                <a:effectLst/>
                <a:uLnTx/>
                <a:uFillTx/>
                <a:latin typeface="Calibri"/>
                <a:ea typeface="+mj-ea"/>
                <a:cs typeface="+mj-cs"/>
              </a:rPr>
              <a:t>Recruitment &amp; Retention Continued</a:t>
            </a:r>
            <a:endParaRPr lang="en-US" dirty="0"/>
          </a:p>
        </p:txBody>
      </p:sp>
      <p:sp>
        <p:nvSpPr>
          <p:cNvPr id="3" name="Content Placeholder 2">
            <a:extLst>
              <a:ext uri="{FF2B5EF4-FFF2-40B4-BE49-F238E27FC236}">
                <a16:creationId xmlns:a16="http://schemas.microsoft.com/office/drawing/2014/main" id="{720F0B65-27D9-01CA-DFCC-8EA31F4366AB}"/>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Support the Healthcare workforce.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Consider providing childcare, eldercare, and other resources to alleviate caretaking requirements as a barrier to staff availability.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Consider implementing coaching &amp; mentoring programs.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Create peer support networks, install a staff member responsible for team wellbeing to be constantly thinking about how to improve the quality of experience for staff.</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Adjust shift schedules and lengths to maximize staffing and prevent burnout.</a:t>
            </a:r>
          </a:p>
          <a:p>
            <a:pPr marL="1200150" marR="0" lvl="2"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Give staff more control over their schedules.</a:t>
            </a:r>
          </a:p>
          <a:p>
            <a:pPr marL="1200150" marR="0" lvl="2"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Increased adoption of telemedicine has created opportunities for some healthcare workers to choose part-time or more flexible hours working from anywhere.</a:t>
            </a:r>
          </a:p>
          <a:p>
            <a:pPr marL="1200150" marR="0" lvl="2"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New Technologies enabling a more flexible staffing approach, mobile apps uber like approach to connect workers with vacancies.</a:t>
            </a:r>
          </a:p>
          <a:p>
            <a:pPr marL="80010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Direct, personalized care is what clinicians consider one of the most valued aspects of their profession.  Understand people are leaving because they can’t provide the level of care they want to deliver.</a:t>
            </a:r>
          </a:p>
          <a:p>
            <a:pPr marL="0" indent="0">
              <a:buNone/>
            </a:pPr>
            <a:endParaRPr lang="en-US" dirty="0"/>
          </a:p>
        </p:txBody>
      </p:sp>
      <p:sp>
        <p:nvSpPr>
          <p:cNvPr id="4" name="Slide Number Placeholder 3">
            <a:extLst>
              <a:ext uri="{FF2B5EF4-FFF2-40B4-BE49-F238E27FC236}">
                <a16:creationId xmlns:a16="http://schemas.microsoft.com/office/drawing/2014/main" id="{E95F17A2-A690-C937-3DD6-C5CEB2799740}"/>
              </a:ext>
            </a:extLst>
          </p:cNvPr>
          <p:cNvSpPr>
            <a:spLocks noGrp="1"/>
          </p:cNvSpPr>
          <p:nvPr>
            <p:ph type="sldNum" sz="quarter" idx="12"/>
          </p:nvPr>
        </p:nvSpPr>
        <p:spPr/>
        <p:txBody>
          <a:bodyPr/>
          <a:lstStyle/>
          <a:p>
            <a:fld id="{3B14DD56-72BA-49FA-A357-D247C52F6EAD}" type="slidenum">
              <a:rPr lang="en-US" smtClean="0"/>
              <a:t>13</a:t>
            </a:fld>
            <a:endParaRPr lang="en-US" dirty="0"/>
          </a:p>
        </p:txBody>
      </p:sp>
    </p:spTree>
    <p:extLst>
      <p:ext uri="{BB962C8B-B14F-4D97-AF65-F5344CB8AC3E}">
        <p14:creationId xmlns:p14="http://schemas.microsoft.com/office/powerpoint/2010/main" val="276252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7688-62F1-3889-D588-F55E7DD4C9C8}"/>
              </a:ext>
            </a:extLst>
          </p:cNvPr>
          <p:cNvSpPr>
            <a:spLocks noGrp="1"/>
          </p:cNvSpPr>
          <p:nvPr>
            <p:ph type="title"/>
          </p:nvPr>
        </p:nvSpPr>
        <p:spPr/>
        <p:txBody>
          <a:bodyPr/>
          <a:lstStyle/>
          <a:p>
            <a:r>
              <a:rPr lang="en-US" dirty="0"/>
              <a:t>Presentation References</a:t>
            </a:r>
          </a:p>
        </p:txBody>
      </p:sp>
      <p:sp>
        <p:nvSpPr>
          <p:cNvPr id="3" name="Content Placeholder 2">
            <a:extLst>
              <a:ext uri="{FF2B5EF4-FFF2-40B4-BE49-F238E27FC236}">
                <a16:creationId xmlns:a16="http://schemas.microsoft.com/office/drawing/2014/main" id="{EBBE2385-66ED-4873-A859-CCBD03F882B8}"/>
              </a:ext>
            </a:extLst>
          </p:cNvPr>
          <p:cNvSpPr>
            <a:spLocks noGrp="1"/>
          </p:cNvSpPr>
          <p:nvPr>
            <p:ph idx="1"/>
          </p:nvPr>
        </p:nvSpPr>
        <p:spPr/>
        <p:txBody>
          <a:bodyPr/>
          <a:lstStyle/>
          <a:p>
            <a:r>
              <a:rPr lang="en-US" sz="1200" dirty="0">
                <a:hlinkClick r:id="rId2"/>
              </a:rPr>
              <a:t>https://aspe.hhs.gov/sites/default/files/private/aspe-files/265686/homecarecovid.pdf</a:t>
            </a:r>
            <a:endParaRPr lang="en-US" sz="1200" dirty="0"/>
          </a:p>
          <a:p>
            <a:r>
              <a:rPr lang="en-US" sz="1200" dirty="0"/>
              <a:t> </a:t>
            </a:r>
            <a:r>
              <a:rPr lang="en-US" sz="1200" dirty="0">
                <a:hlinkClick r:id="rId3"/>
              </a:rPr>
              <a:t>https://www.aacnnursing.org/news-information/fact-sheets/nursing-shortage</a:t>
            </a:r>
            <a:endParaRPr lang="en-US" sz="1200" dirty="0"/>
          </a:p>
          <a:p>
            <a:r>
              <a:rPr lang="en-US" sz="1200" dirty="0">
                <a:hlinkClick r:id="rId4"/>
              </a:rPr>
              <a:t>https://revcycleintelligence.com/news/200k-to-450k-nursing-shortage-expected-by-2025-without-action</a:t>
            </a:r>
            <a:endParaRPr lang="en-US" sz="1200" dirty="0"/>
          </a:p>
          <a:p>
            <a:r>
              <a:rPr lang="en-US" sz="1200" dirty="0">
                <a:hlinkClick r:id="rId5"/>
              </a:rPr>
              <a:t>https://www.forbes.com/sites/debgordon/2022/05/17/amid-healthcares-great-resignation-burned-out-workers-are-pursuing-flexibility-and-passion/?sh=10e318367fda</a:t>
            </a:r>
            <a:endParaRPr lang="en-US" sz="1200" dirty="0"/>
          </a:p>
          <a:p>
            <a:r>
              <a:rPr lang="en-US" sz="1200" dirty="0">
                <a:hlinkClick r:id="rId6"/>
              </a:rPr>
              <a:t>https://www.beckershospitalreview.com/workforce/the-great-resignation-for-healthcare-workers-is-unique-and-so-are-its-solutions.html</a:t>
            </a:r>
            <a:endParaRPr lang="en-US" sz="1200" dirty="0"/>
          </a:p>
          <a:p>
            <a:r>
              <a:rPr lang="en-US" sz="1200" dirty="0">
                <a:hlinkClick r:id="rId7"/>
              </a:rPr>
              <a:t>https://www.healthleadersmedia.com/human-resources/great-resignations-toll-healthcare</a:t>
            </a:r>
            <a:endParaRPr lang="en-US" sz="1200" dirty="0"/>
          </a:p>
          <a:p>
            <a:r>
              <a:rPr lang="en-US" sz="1200" dirty="0">
                <a:hlinkClick r:id="rId8"/>
              </a:rPr>
              <a:t>https://www.ama-assn.org/practice-management/sustainability/doctor-shortages-are-here-and-they-ll-get-worse-if-we-don-t-act</a:t>
            </a:r>
            <a:endParaRPr lang="en-US" sz="1200" dirty="0"/>
          </a:p>
          <a:p>
            <a:endParaRPr lang="en-US" sz="1200" dirty="0"/>
          </a:p>
          <a:p>
            <a:endParaRPr lang="en-US" sz="1200" dirty="0"/>
          </a:p>
          <a:p>
            <a:endParaRPr lang="en-US" sz="1200" dirty="0"/>
          </a:p>
          <a:p>
            <a:endParaRPr lang="en-US" sz="1200" dirty="0"/>
          </a:p>
          <a:p>
            <a:endParaRPr lang="en-US" sz="1200" dirty="0"/>
          </a:p>
          <a:p>
            <a:endParaRPr lang="en-US" dirty="0"/>
          </a:p>
        </p:txBody>
      </p:sp>
      <p:sp>
        <p:nvSpPr>
          <p:cNvPr id="4" name="Slide Number Placeholder 3">
            <a:extLst>
              <a:ext uri="{FF2B5EF4-FFF2-40B4-BE49-F238E27FC236}">
                <a16:creationId xmlns:a16="http://schemas.microsoft.com/office/drawing/2014/main" id="{8FAE80DF-62C1-DEB1-EEAA-ED8D49317501}"/>
              </a:ext>
            </a:extLst>
          </p:cNvPr>
          <p:cNvSpPr>
            <a:spLocks noGrp="1"/>
          </p:cNvSpPr>
          <p:nvPr>
            <p:ph type="sldNum" sz="quarter" idx="12"/>
          </p:nvPr>
        </p:nvSpPr>
        <p:spPr/>
        <p:txBody>
          <a:bodyPr/>
          <a:lstStyle/>
          <a:p>
            <a:fld id="{3B14DD56-72BA-49FA-A357-D247C52F6EAD}" type="slidenum">
              <a:rPr lang="en-US" smtClean="0"/>
              <a:t>14</a:t>
            </a:fld>
            <a:endParaRPr lang="en-US" dirty="0"/>
          </a:p>
        </p:txBody>
      </p:sp>
    </p:spTree>
    <p:extLst>
      <p:ext uri="{BB962C8B-B14F-4D97-AF65-F5344CB8AC3E}">
        <p14:creationId xmlns:p14="http://schemas.microsoft.com/office/powerpoint/2010/main" val="360653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14DD56-72BA-49FA-A357-D247C52F6EAD}" type="slidenum">
              <a:rPr lang="en-US" smtClean="0"/>
              <a:t>15</a:t>
            </a:fld>
            <a:endParaRPr lang="en-US" dirty="0"/>
          </a:p>
        </p:txBody>
      </p:sp>
      <p:sp>
        <p:nvSpPr>
          <p:cNvPr id="5" name="TextBox 4"/>
          <p:cNvSpPr txBox="1"/>
          <p:nvPr/>
        </p:nvSpPr>
        <p:spPr>
          <a:xfrm>
            <a:off x="5562600" y="609600"/>
            <a:ext cx="2667000" cy="1323439"/>
          </a:xfrm>
          <a:prstGeom prst="rect">
            <a:avLst/>
          </a:prstGeom>
          <a:noFill/>
        </p:spPr>
        <p:txBody>
          <a:bodyPr wrap="square" rtlCol="0">
            <a:spAutoFit/>
          </a:bodyPr>
          <a:lstStyle/>
          <a:p>
            <a:r>
              <a:rPr lang="en-US" sz="8000" dirty="0">
                <a:solidFill>
                  <a:schemeClr val="bg1"/>
                </a:solidFill>
              </a:rPr>
              <a:t>Q&amp;A</a:t>
            </a:r>
          </a:p>
        </p:txBody>
      </p:sp>
      <p:sp>
        <p:nvSpPr>
          <p:cNvPr id="6" name="Content Placeholder 2"/>
          <p:cNvSpPr txBox="1">
            <a:spLocks/>
          </p:cNvSpPr>
          <p:nvPr/>
        </p:nvSpPr>
        <p:spPr>
          <a:xfrm>
            <a:off x="4680408" y="1219200"/>
            <a:ext cx="4343400" cy="1524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3600" b="1" dirty="0"/>
          </a:p>
          <a:p>
            <a:pPr marL="0" indent="0" algn="ctr">
              <a:buNone/>
            </a:pPr>
            <a:r>
              <a:rPr lang="en-US" dirty="0">
                <a:solidFill>
                  <a:schemeClr val="bg1"/>
                </a:solidFill>
              </a:rPr>
              <a:t>Thank you!</a:t>
            </a:r>
          </a:p>
        </p:txBody>
      </p:sp>
    </p:spTree>
    <p:extLst>
      <p:ext uri="{BB962C8B-B14F-4D97-AF65-F5344CB8AC3E}">
        <p14:creationId xmlns:p14="http://schemas.microsoft.com/office/powerpoint/2010/main" val="8425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24288"/>
            <a:ext cx="7772400" cy="1905000"/>
          </a:xfrm>
        </p:spPr>
        <p:txBody>
          <a:bodyPr>
            <a:normAutofit/>
          </a:bodyPr>
          <a:lstStyle/>
          <a:p>
            <a:r>
              <a:rPr lang="en-US" sz="2800" dirty="0"/>
              <a:t>Recruitment &amp; Retention – Healthcare staffing trends &amp; best practices to address short- and long-term staffing shortages</a:t>
            </a:r>
          </a:p>
        </p:txBody>
      </p:sp>
      <p:sp>
        <p:nvSpPr>
          <p:cNvPr id="3" name="Text Placeholder 2"/>
          <p:cNvSpPr>
            <a:spLocks noGrp="1"/>
          </p:cNvSpPr>
          <p:nvPr>
            <p:ph type="body" idx="1"/>
          </p:nvPr>
        </p:nvSpPr>
        <p:spPr>
          <a:xfrm>
            <a:off x="722313" y="3376613"/>
            <a:ext cx="7772400" cy="433387"/>
          </a:xfrm>
        </p:spPr>
        <p:txBody>
          <a:bodyPr/>
          <a:lstStyle/>
          <a:p>
            <a:r>
              <a:rPr lang="en-US" dirty="0">
                <a:solidFill>
                  <a:schemeClr val="tx1"/>
                </a:solidFill>
              </a:rPr>
              <a:t>July 13</a:t>
            </a:r>
            <a:r>
              <a:rPr lang="en-US" baseline="30000" dirty="0">
                <a:solidFill>
                  <a:schemeClr val="tx1"/>
                </a:solidFill>
              </a:rPr>
              <a:t>th</a:t>
            </a:r>
            <a:r>
              <a:rPr lang="en-US" dirty="0">
                <a:solidFill>
                  <a:schemeClr val="tx1"/>
                </a:solidFill>
              </a:rPr>
              <a:t>, 2022</a:t>
            </a:r>
          </a:p>
        </p:txBody>
      </p:sp>
      <p:sp>
        <p:nvSpPr>
          <p:cNvPr id="4" name="Slide Number Placeholder 3"/>
          <p:cNvSpPr>
            <a:spLocks noGrp="1"/>
          </p:cNvSpPr>
          <p:nvPr>
            <p:ph type="sldNum" sz="quarter" idx="12"/>
          </p:nvPr>
        </p:nvSpPr>
        <p:spPr/>
        <p:txBody>
          <a:bodyPr/>
          <a:lstStyle/>
          <a:p>
            <a:fld id="{3B14DD56-72BA-49FA-A357-D247C52F6EAD}" type="slidenum">
              <a:rPr lang="en-US" smtClean="0"/>
              <a:t>2</a:t>
            </a:fld>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F827465B-74A7-0124-AE98-5957F2ABE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186" y="4782706"/>
            <a:ext cx="4268028" cy="1573644"/>
          </a:xfrm>
          <a:prstGeom prst="rect">
            <a:avLst/>
          </a:prstGeom>
        </p:spPr>
      </p:pic>
    </p:spTree>
    <p:extLst>
      <p:ext uri="{BB962C8B-B14F-4D97-AF65-F5344CB8AC3E}">
        <p14:creationId xmlns:p14="http://schemas.microsoft.com/office/powerpoint/2010/main" val="48221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0" y="1371600"/>
            <a:ext cx="3962400" cy="3559969"/>
          </a:xfrm>
        </p:spPr>
        <p:txBody>
          <a:bodyPr>
            <a:normAutofit/>
          </a:bodyPr>
          <a:lstStyle/>
          <a:p>
            <a:r>
              <a:rPr lang="en-US" sz="2700" dirty="0"/>
              <a:t>Presented by</a:t>
            </a:r>
            <a:br>
              <a:rPr lang="en-US" sz="2700" dirty="0"/>
            </a:br>
            <a:br>
              <a:rPr lang="en-US" dirty="0"/>
            </a:br>
            <a:br>
              <a:rPr lang="en-US" dirty="0"/>
            </a:br>
            <a:r>
              <a:rPr lang="en-US" dirty="0"/>
              <a:t>Derek J Castaneda, Managing Director Healthcare Executive Search</a:t>
            </a:r>
            <a:br>
              <a:rPr lang="en-US" dirty="0"/>
            </a:br>
            <a:br>
              <a:rPr lang="en-US" dirty="0"/>
            </a:br>
            <a:r>
              <a:rPr lang="en-US" dirty="0"/>
              <a:t>Dcastaneda@seimjohnson.com</a:t>
            </a:r>
          </a:p>
        </p:txBody>
      </p:sp>
      <p:sp>
        <p:nvSpPr>
          <p:cNvPr id="10" name="Slide Number Placeholder 9"/>
          <p:cNvSpPr>
            <a:spLocks noGrp="1"/>
          </p:cNvSpPr>
          <p:nvPr>
            <p:ph type="sldNum" sz="quarter" idx="12"/>
          </p:nvPr>
        </p:nvSpPr>
        <p:spPr/>
        <p:txBody>
          <a:bodyPr/>
          <a:lstStyle/>
          <a:p>
            <a:fld id="{3B14DD56-72BA-49FA-A357-D247C52F6EAD}" type="slidenum">
              <a:rPr lang="en-US" smtClean="0"/>
              <a:t>3</a:t>
            </a:fld>
            <a:endParaRPr lang="en-US" dirty="0"/>
          </a:p>
        </p:txBody>
      </p:sp>
      <p:pic>
        <p:nvPicPr>
          <p:cNvPr id="3" name="Picture 2" descr="A person wearing a suit and tie&#10;&#10;Description automatically generated with medium confidence">
            <a:extLst>
              <a:ext uri="{FF2B5EF4-FFF2-40B4-BE49-F238E27FC236}">
                <a16:creationId xmlns:a16="http://schemas.microsoft.com/office/drawing/2014/main" id="{21B9DEB0-3633-39FC-73C7-F49E21F2E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628" y="2209800"/>
            <a:ext cx="2177143" cy="3048000"/>
          </a:xfrm>
          <a:prstGeom prst="rect">
            <a:avLst/>
          </a:prstGeom>
        </p:spPr>
      </p:pic>
    </p:spTree>
    <p:extLst>
      <p:ext uri="{BB962C8B-B14F-4D97-AF65-F5344CB8AC3E}">
        <p14:creationId xmlns:p14="http://schemas.microsoft.com/office/powerpoint/2010/main" val="406367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5176"/>
            <a:ext cx="6400800" cy="838200"/>
          </a:xfrm>
        </p:spPr>
        <p:txBody>
          <a:bodyPr>
            <a:normAutofit fontScale="90000"/>
          </a:bodyPr>
          <a:lstStyle/>
          <a:p>
            <a:r>
              <a:rPr lang="en-US" dirty="0"/>
              <a:t>Staffing Trends, Recruitment, Retention</a:t>
            </a:r>
          </a:p>
        </p:txBody>
      </p:sp>
      <p:sp>
        <p:nvSpPr>
          <p:cNvPr id="7" name="Slide Number Placeholder 6"/>
          <p:cNvSpPr>
            <a:spLocks noGrp="1"/>
          </p:cNvSpPr>
          <p:nvPr>
            <p:ph type="sldNum" sz="quarter" idx="12"/>
          </p:nvPr>
        </p:nvSpPr>
        <p:spPr/>
        <p:txBody>
          <a:bodyPr/>
          <a:lstStyle/>
          <a:p>
            <a:fld id="{3B14DD56-72BA-49FA-A357-D247C52F6EAD}" type="slidenum">
              <a:rPr lang="en-US" smtClean="0"/>
              <a:t>4</a:t>
            </a:fld>
            <a:endParaRPr lang="en-US" dirty="0"/>
          </a:p>
        </p:txBody>
      </p:sp>
      <p:sp>
        <p:nvSpPr>
          <p:cNvPr id="8" name="Content Placeholder 2">
            <a:extLst>
              <a:ext uri="{FF2B5EF4-FFF2-40B4-BE49-F238E27FC236}">
                <a16:creationId xmlns:a16="http://schemas.microsoft.com/office/drawing/2014/main" id="{F3F2455E-1929-4F98-8645-4AEEA81F9773}"/>
              </a:ext>
            </a:extLst>
          </p:cNvPr>
          <p:cNvSpPr txBox="1">
            <a:spLocks/>
          </p:cNvSpPr>
          <p:nvPr/>
        </p:nvSpPr>
        <p:spPr>
          <a:xfrm>
            <a:off x="304800" y="147427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Impact of COVID 19</a:t>
            </a:r>
          </a:p>
          <a:p>
            <a:r>
              <a:rPr lang="en-US" dirty="0"/>
              <a:t>Healthcare’s Great Resignation</a:t>
            </a:r>
          </a:p>
          <a:p>
            <a:r>
              <a:rPr lang="en-US" dirty="0"/>
              <a:t>Baby Boomer Exodus</a:t>
            </a:r>
          </a:p>
          <a:p>
            <a:r>
              <a:rPr lang="en-US" dirty="0"/>
              <a:t>Nursing Staff</a:t>
            </a:r>
          </a:p>
          <a:p>
            <a:r>
              <a:rPr lang="en-US" dirty="0"/>
              <a:t>Physicians</a:t>
            </a:r>
          </a:p>
          <a:p>
            <a:r>
              <a:rPr lang="en-US" dirty="0"/>
              <a:t>Recruitment &amp; Retention Best Practices</a:t>
            </a:r>
          </a:p>
          <a:p>
            <a:r>
              <a:rPr lang="en-US" dirty="0"/>
              <a:t>Culture</a:t>
            </a:r>
          </a:p>
          <a:p>
            <a:pPr marL="914400" lvl="2" indent="0">
              <a:buNone/>
            </a:pPr>
            <a:endParaRPr lang="en-US" dirty="0"/>
          </a:p>
        </p:txBody>
      </p:sp>
    </p:spTree>
    <p:extLst>
      <p:ext uri="{BB962C8B-B14F-4D97-AF65-F5344CB8AC3E}">
        <p14:creationId xmlns:p14="http://schemas.microsoft.com/office/powerpoint/2010/main" val="237117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Labor Impact of COVID-19</a:t>
            </a:r>
          </a:p>
        </p:txBody>
      </p:sp>
      <p:sp>
        <p:nvSpPr>
          <p:cNvPr id="4" name="Slide Number Placeholder 3"/>
          <p:cNvSpPr>
            <a:spLocks noGrp="1"/>
          </p:cNvSpPr>
          <p:nvPr>
            <p:ph type="sldNum" sz="quarter" idx="12"/>
          </p:nvPr>
        </p:nvSpPr>
        <p:spPr/>
        <p:txBody>
          <a:bodyPr/>
          <a:lstStyle/>
          <a:p>
            <a:fld id="{3B14DD56-72BA-49FA-A357-D247C52F6EAD}" type="slidenum">
              <a:rPr lang="en-US" smtClean="0"/>
              <a:t>5</a:t>
            </a:fld>
            <a:endParaRPr lang="en-US" dirty="0"/>
          </a:p>
        </p:txBody>
      </p:sp>
      <p:sp>
        <p:nvSpPr>
          <p:cNvPr id="8" name="Content Placeholder 5">
            <a:extLst>
              <a:ext uri="{FF2B5EF4-FFF2-40B4-BE49-F238E27FC236}">
                <a16:creationId xmlns:a16="http://schemas.microsoft.com/office/drawing/2014/main" id="{45AEBA4E-0D29-4869-92DD-479A081F43C3}"/>
              </a:ext>
            </a:extLst>
          </p:cNvPr>
          <p:cNvSpPr txBox="1">
            <a:spLocks/>
          </p:cNvSpPr>
          <p:nvPr/>
        </p:nvSpPr>
        <p:spPr>
          <a:xfrm>
            <a:off x="304800" y="1447800"/>
            <a:ext cx="8229600" cy="4908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a:p>
            <a:pPr marL="0" indent="0">
              <a:buFont typeface="Arial" panose="020B0604020202020204" pitchFamily="34" charset="0"/>
              <a:buNone/>
            </a:pPr>
            <a:endParaRPr lang="en-US" sz="1800" b="1" dirty="0"/>
          </a:p>
          <a:p>
            <a:pPr marL="0" indent="0">
              <a:buFont typeface="Arial" panose="020B0604020202020204" pitchFamily="34" charset="0"/>
              <a:buNone/>
            </a:pPr>
            <a:endParaRPr lang="en-US" sz="1800" b="1" dirty="0"/>
          </a:p>
          <a:p>
            <a:pPr marL="0" indent="0">
              <a:buFont typeface="Arial" panose="020B0604020202020204" pitchFamily="34" charset="0"/>
              <a:buNone/>
            </a:pPr>
            <a:endParaRPr lang="en-US" sz="1800" b="1" dirty="0"/>
          </a:p>
          <a:p>
            <a:pPr marL="0" indent="0">
              <a:buFont typeface="Arial" panose="020B0604020202020204" pitchFamily="34" charset="0"/>
              <a:buNone/>
            </a:pPr>
            <a:endParaRPr lang="en-US" sz="1800" b="1" dirty="0"/>
          </a:p>
          <a:p>
            <a:pPr marL="0" indent="0">
              <a:buFont typeface="Arial" panose="020B0604020202020204" pitchFamily="34" charset="0"/>
              <a:buNone/>
            </a:pPr>
            <a:endParaRPr lang="en-US" sz="1800" b="1" dirty="0"/>
          </a:p>
          <a:p>
            <a:pPr marL="0" indent="0">
              <a:buFont typeface="Arial" panose="020B0604020202020204" pitchFamily="34" charset="0"/>
              <a:buNone/>
            </a:pPr>
            <a:endParaRPr lang="en-US" sz="1800" b="1" dirty="0"/>
          </a:p>
          <a:p>
            <a:pPr marL="0" indent="0">
              <a:buFont typeface="Arial" panose="020B0604020202020204" pitchFamily="34" charset="0"/>
              <a:buNone/>
            </a:pPr>
            <a:endParaRPr lang="en-US" sz="1800" b="1" dirty="0"/>
          </a:p>
          <a:p>
            <a:pPr marL="0" indent="0">
              <a:buFont typeface="Arial" panose="020B0604020202020204" pitchFamily="34" charset="0"/>
              <a:buNone/>
            </a:pPr>
            <a:endParaRPr lang="en-US" sz="1800" b="1" dirty="0"/>
          </a:p>
          <a:p>
            <a:pPr marL="0" indent="0">
              <a:buFont typeface="Arial" panose="020B0604020202020204" pitchFamily="34" charset="0"/>
              <a:buNone/>
            </a:pPr>
            <a:r>
              <a:rPr lang="en-US" sz="1800" b="1" dirty="0"/>
              <a:t> </a:t>
            </a:r>
          </a:p>
        </p:txBody>
      </p:sp>
      <p:sp>
        <p:nvSpPr>
          <p:cNvPr id="2" name="TextBox 1">
            <a:extLst>
              <a:ext uri="{FF2B5EF4-FFF2-40B4-BE49-F238E27FC236}">
                <a16:creationId xmlns:a16="http://schemas.microsoft.com/office/drawing/2014/main" id="{0E51ACF4-6ACF-416B-4ACD-3A3236519D07}"/>
              </a:ext>
            </a:extLst>
          </p:cNvPr>
          <p:cNvSpPr txBox="1"/>
          <p:nvPr/>
        </p:nvSpPr>
        <p:spPr>
          <a:xfrm>
            <a:off x="685800" y="1295400"/>
            <a:ext cx="7772400" cy="5416868"/>
          </a:xfrm>
          <a:prstGeom prst="rect">
            <a:avLst/>
          </a:prstGeom>
          <a:noFill/>
        </p:spPr>
        <p:txBody>
          <a:bodyPr wrap="square" rtlCol="0">
            <a:spAutoFit/>
          </a:bodyPr>
          <a:lstStyle/>
          <a:p>
            <a:pPr marL="285750" indent="-285750">
              <a:buFont typeface="Arial" panose="020B0604020202020204" pitchFamily="34" charset="0"/>
              <a:buChar char="•"/>
            </a:pPr>
            <a:r>
              <a:rPr lang="en-US" dirty="0"/>
              <a:t>COVID-19 didn’t create the healthcare staffing shortage, but the impact is worsened because of it.  </a:t>
            </a:r>
          </a:p>
          <a:p>
            <a:pPr marL="742950" lvl="1" indent="-285750">
              <a:buFont typeface="Arial" panose="020B0604020202020204" pitchFamily="34" charset="0"/>
              <a:buChar char="•"/>
            </a:pPr>
            <a:r>
              <a:rPr lang="en-US" dirty="0"/>
              <a:t>From 2017 to 2021, RN turnover rate increased from 17 to 26%.  </a:t>
            </a:r>
          </a:p>
          <a:p>
            <a:pPr marL="742950" lvl="1" indent="-285750">
              <a:buFont typeface="Arial" panose="020B0604020202020204" pitchFamily="34" charset="0"/>
              <a:buChar char="•"/>
            </a:pPr>
            <a:r>
              <a:rPr lang="en-US" dirty="0"/>
              <a:t>As of 3/2022, 29% of RNs likely to leave direct patient care, among those 15% intend to leave workforce altogether.</a:t>
            </a:r>
          </a:p>
          <a:p>
            <a:pPr marL="285750" indent="-285750">
              <a:buFont typeface="Arial" panose="020B0604020202020204" pitchFamily="34" charset="0"/>
              <a:buChar char="•"/>
            </a:pPr>
            <a:r>
              <a:rPr lang="en-US" dirty="0"/>
              <a:t>Burnout, stress, and mental health problems exacerbated.</a:t>
            </a:r>
          </a:p>
          <a:p>
            <a:pPr marL="285750" indent="-285750">
              <a:buFont typeface="Arial" panose="020B0604020202020204" pitchFamily="34" charset="0"/>
              <a:buChar char="•"/>
            </a:pPr>
            <a:r>
              <a:rPr lang="en-US" dirty="0"/>
              <a:t>Increased need for hospitalizations, while worker infections &amp; turnover simultaneously limited labor supply.</a:t>
            </a:r>
          </a:p>
          <a:p>
            <a:pPr marL="285750" indent="-285750">
              <a:buFont typeface="Arial" panose="020B0604020202020204" pitchFamily="34" charset="0"/>
              <a:buChar char="•"/>
            </a:pPr>
            <a:r>
              <a:rPr lang="en-US" dirty="0"/>
              <a:t>Remaining workforce caring for patients with fewer staff, leaving them unable to properly support new staff leading to lower job satisfaction and higher turnover for both.</a:t>
            </a:r>
          </a:p>
          <a:p>
            <a:pPr marL="285750" indent="-285750">
              <a:buFont typeface="Arial" panose="020B0604020202020204" pitchFamily="34" charset="0"/>
              <a:buChar char="•"/>
            </a:pPr>
            <a:r>
              <a:rPr lang="en-US" dirty="0"/>
              <a:t>Labor issues expected next 5-10 yrs., largest segments Nursing, Primary Care Physicians, and lower-wage positions (support staff, home health, etc.).</a:t>
            </a:r>
          </a:p>
          <a:p>
            <a:pPr marL="285750" indent="-285750">
              <a:buFont typeface="Arial" panose="020B0604020202020204" pitchFamily="34" charset="0"/>
              <a:buChar char="•"/>
            </a:pPr>
            <a:r>
              <a:rPr lang="en-US" dirty="0"/>
              <a:t>Near-term labor supply issues met by limiting non-essential procedures, contracting with staffing agencies, increasing compensation/benefits, etc.</a:t>
            </a:r>
          </a:p>
          <a:p>
            <a:pPr marL="285750" indent="-285750">
              <a:buFont typeface="Arial" panose="020B0604020202020204" pitchFamily="34" charset="0"/>
              <a:buChar char="•"/>
            </a:pPr>
            <a:r>
              <a:rPr lang="en-US" dirty="0"/>
              <a:t>Constrained labor supply adding financial pressure, reimbursement rates not keeping pace with labor cost increases.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0979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Healthcare’s Great Resignation</a:t>
            </a:r>
          </a:p>
        </p:txBody>
      </p:sp>
      <p:sp>
        <p:nvSpPr>
          <p:cNvPr id="6" name="Content Placeholder 5"/>
          <p:cNvSpPr>
            <a:spLocks noGrp="1"/>
          </p:cNvSpPr>
          <p:nvPr>
            <p:ph idx="1"/>
          </p:nvPr>
        </p:nvSpPr>
        <p:spPr>
          <a:xfrm>
            <a:off x="357051" y="1364712"/>
            <a:ext cx="8229600" cy="4807488"/>
          </a:xfrm>
        </p:spPr>
        <p:txBody>
          <a:bodyPr>
            <a:normAutofit lnSpcReduction="10000"/>
          </a:bodyPr>
          <a:lstStyle/>
          <a:p>
            <a:pPr marL="0" indent="0" algn="ctr">
              <a:buNone/>
            </a:pPr>
            <a:r>
              <a:rPr lang="en-US" sz="1800" dirty="0"/>
              <a:t>The Great Resignation—the mass exodus of unsatisfied workers—has hit few industries harder than healthcare.</a:t>
            </a:r>
          </a:p>
          <a:p>
            <a:r>
              <a:rPr lang="en-US" sz="1800" dirty="0"/>
              <a:t>According to some reports healthcare has lost an estimated 20% of its workforce, including 30% of nurses.</a:t>
            </a:r>
          </a:p>
          <a:p>
            <a:r>
              <a:rPr lang="en-US" sz="1800" dirty="0"/>
              <a:t>2022 – Nearly 3.1M have quit healthcare jobs, equivalent to almost 3% of the healthcare workforce each month (28% quit because of burnout).</a:t>
            </a:r>
          </a:p>
          <a:p>
            <a:r>
              <a:rPr lang="en-US" sz="1800" dirty="0"/>
              <a:t>Contributing Factors:</a:t>
            </a:r>
          </a:p>
          <a:p>
            <a:pPr lvl="1"/>
            <a:r>
              <a:rPr lang="en-US" sz="1400" dirty="0"/>
              <a:t>Burnout (Pandemic, short staff, peak volume, high caseloads, concerns of safety/quality).</a:t>
            </a:r>
          </a:p>
          <a:p>
            <a:pPr lvl="1"/>
            <a:r>
              <a:rPr lang="en-US" sz="1400" dirty="0"/>
              <a:t>Frequency of death &amp; tragedy during peaks in COVID waves – Comprising medical integrity while caring for patients, increases the odds by threefold of intention to leave current position.</a:t>
            </a:r>
          </a:p>
          <a:p>
            <a:pPr lvl="1"/>
            <a:r>
              <a:rPr lang="en-US" sz="1400" dirty="0"/>
              <a:t>Inflexible scheduling, lack of work/life balance.</a:t>
            </a:r>
          </a:p>
          <a:p>
            <a:pPr lvl="1"/>
            <a:r>
              <a:rPr lang="en-US" sz="1400" dirty="0"/>
              <a:t>Organization driven by profitability.</a:t>
            </a:r>
          </a:p>
          <a:p>
            <a:pPr lvl="1"/>
            <a:r>
              <a:rPr lang="en-US" sz="1400" dirty="0"/>
              <a:t>Politicization of healthcare decisions.</a:t>
            </a:r>
          </a:p>
          <a:p>
            <a:pPr lvl="1"/>
            <a:r>
              <a:rPr lang="en-US" sz="1400" dirty="0"/>
              <a:t>Change of worker priorities.</a:t>
            </a:r>
          </a:p>
          <a:p>
            <a:pPr lvl="1"/>
            <a:r>
              <a:rPr lang="en-US" sz="1400" dirty="0"/>
              <a:t>Giving up healthcare all together to pursue other interests.</a:t>
            </a:r>
          </a:p>
          <a:p>
            <a:pPr lvl="1"/>
            <a:r>
              <a:rPr lang="en-US" sz="1400" dirty="0"/>
              <a:t>Early retirement.</a:t>
            </a:r>
          </a:p>
          <a:p>
            <a:pPr lvl="1"/>
            <a:r>
              <a:rPr lang="en-US" sz="1400" dirty="0"/>
              <a:t>Vaccine mandate.</a:t>
            </a:r>
          </a:p>
          <a:p>
            <a:pPr lvl="1"/>
            <a:r>
              <a:rPr lang="en-US" sz="1400" dirty="0"/>
              <a:t>Compensation, more flexibility.</a:t>
            </a:r>
          </a:p>
          <a:p>
            <a:pPr lvl="1"/>
            <a:endParaRPr lang="en-US" sz="1400" dirty="0"/>
          </a:p>
          <a:p>
            <a:pPr lvl="1"/>
            <a:endParaRPr lang="en-US" sz="1400" dirty="0"/>
          </a:p>
          <a:p>
            <a:pPr lvl="1"/>
            <a:endParaRPr lang="en-US" sz="1400" dirty="0"/>
          </a:p>
        </p:txBody>
      </p:sp>
      <p:sp>
        <p:nvSpPr>
          <p:cNvPr id="4" name="Slide Number Placeholder 3"/>
          <p:cNvSpPr>
            <a:spLocks noGrp="1"/>
          </p:cNvSpPr>
          <p:nvPr>
            <p:ph type="sldNum" sz="quarter" idx="12"/>
          </p:nvPr>
        </p:nvSpPr>
        <p:spPr/>
        <p:txBody>
          <a:bodyPr/>
          <a:lstStyle/>
          <a:p>
            <a:fld id="{3B14DD56-72BA-49FA-A357-D247C52F6EAD}" type="slidenum">
              <a:rPr lang="en-US" smtClean="0"/>
              <a:t>6</a:t>
            </a:fld>
            <a:endParaRPr lang="en-US" dirty="0"/>
          </a:p>
        </p:txBody>
      </p:sp>
    </p:spTree>
    <p:extLst>
      <p:ext uri="{BB962C8B-B14F-4D97-AF65-F5344CB8AC3E}">
        <p14:creationId xmlns:p14="http://schemas.microsoft.com/office/powerpoint/2010/main" val="367446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Baby Boomer Exodus</a:t>
            </a:r>
          </a:p>
        </p:txBody>
      </p:sp>
      <p:sp>
        <p:nvSpPr>
          <p:cNvPr id="6" name="Content Placeholder 5"/>
          <p:cNvSpPr>
            <a:spLocks noGrp="1"/>
          </p:cNvSpPr>
          <p:nvPr>
            <p:ph idx="1"/>
          </p:nvPr>
        </p:nvSpPr>
        <p:spPr/>
        <p:txBody>
          <a:bodyPr>
            <a:normAutofit lnSpcReduction="10000"/>
          </a:bodyPr>
          <a:lstStyle/>
          <a:p>
            <a:r>
              <a:rPr lang="en-US" sz="2000" dirty="0"/>
              <a:t>Born 1946 to 1964, total 73M (make up 1/3 of the workforce), 40% (28.6M) retired by Sept 2020</a:t>
            </a:r>
          </a:p>
          <a:p>
            <a:r>
              <a:rPr lang="en-US" sz="2000" dirty="0"/>
              <a:t>By 2029, all Baby Boomers will be 65, totaling 1 out of 5 in the US</a:t>
            </a:r>
          </a:p>
          <a:p>
            <a:r>
              <a:rPr lang="en-US" sz="2000" dirty="0"/>
              <a:t>By 2029, most will be out of workforce.</a:t>
            </a:r>
          </a:p>
          <a:p>
            <a:r>
              <a:rPr lang="en-US" sz="2000" dirty="0"/>
              <a:t>56, Average age of Hospital C-Suite Leader across US, only 21% of Hospital CEOs appointed before age 45.</a:t>
            </a:r>
          </a:p>
          <a:p>
            <a:r>
              <a:rPr lang="en-US" sz="2000" dirty="0"/>
              <a:t>Ranks of Gen X workers are simply not enough, many millennials lack the needed work experience, foreign born workers often face immigration challenges, and flexible or remote workers aren’t appropriate for every role.</a:t>
            </a:r>
          </a:p>
          <a:p>
            <a:r>
              <a:rPr lang="en-US" sz="2000" dirty="0"/>
              <a:t>Generation X – 53M, Millennials 56M, in the workforce.</a:t>
            </a:r>
          </a:p>
          <a:p>
            <a:r>
              <a:rPr lang="en-US" sz="2000" dirty="0"/>
              <a:t>A quick glance at population data shows why the retirement of more baby boomers will create recruitment headaches in the years ahead, unless the age mix in your organization heavily tilts toward young workers.</a:t>
            </a:r>
          </a:p>
          <a:p>
            <a:endParaRPr lang="en-US" sz="2000" dirty="0"/>
          </a:p>
        </p:txBody>
      </p:sp>
      <p:sp>
        <p:nvSpPr>
          <p:cNvPr id="4" name="Slide Number Placeholder 3"/>
          <p:cNvSpPr>
            <a:spLocks noGrp="1"/>
          </p:cNvSpPr>
          <p:nvPr>
            <p:ph type="sldNum" sz="quarter" idx="12"/>
          </p:nvPr>
        </p:nvSpPr>
        <p:spPr/>
        <p:txBody>
          <a:bodyPr/>
          <a:lstStyle/>
          <a:p>
            <a:fld id="{3B14DD56-72BA-49FA-A357-D247C52F6EAD}" type="slidenum">
              <a:rPr lang="en-US" smtClean="0"/>
              <a:t>7</a:t>
            </a:fld>
            <a:endParaRPr lang="en-US" dirty="0"/>
          </a:p>
        </p:txBody>
      </p:sp>
    </p:spTree>
    <p:extLst>
      <p:ext uri="{BB962C8B-B14F-4D97-AF65-F5344CB8AC3E}">
        <p14:creationId xmlns:p14="http://schemas.microsoft.com/office/powerpoint/2010/main" val="197807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Nursing Staff</a:t>
            </a:r>
          </a:p>
        </p:txBody>
      </p:sp>
      <p:sp>
        <p:nvSpPr>
          <p:cNvPr id="6" name="Content Placeholder 5"/>
          <p:cNvSpPr>
            <a:spLocks noGrp="1"/>
          </p:cNvSpPr>
          <p:nvPr>
            <p:ph idx="1"/>
          </p:nvPr>
        </p:nvSpPr>
        <p:spPr>
          <a:xfrm>
            <a:off x="457200" y="1524000"/>
            <a:ext cx="8305800" cy="4525963"/>
          </a:xfrm>
        </p:spPr>
        <p:txBody>
          <a:bodyPr>
            <a:normAutofit/>
          </a:bodyPr>
          <a:lstStyle/>
          <a:p>
            <a:r>
              <a:rPr lang="en-US" sz="1600" dirty="0"/>
              <a:t>US projected to experience a shortage of RNs expected to intensify as baby boomers age and the need for care grows.  10 to 20% nursing gap (200 to 450K shortage) by 2025</a:t>
            </a:r>
          </a:p>
          <a:p>
            <a:r>
              <a:rPr lang="en-US" sz="1600" dirty="0"/>
              <a:t>RN among the top for job growth through 2029 (Demand).  RN workforce expected to grow from 3M in 2019 to 3.3M in 2029.  Projects 176K openings each year.</a:t>
            </a:r>
          </a:p>
          <a:p>
            <a:r>
              <a:rPr lang="en-US" sz="1600" dirty="0"/>
              <a:t>Contributing Factors to the shortage:</a:t>
            </a:r>
          </a:p>
          <a:p>
            <a:pPr lvl="1"/>
            <a:r>
              <a:rPr lang="en-US" sz="1600" dirty="0"/>
              <a:t>Nursing school enrollment not growing fast enough to meet demand, enrollment would have to more than double entering and staying in workforce every year for next 3 yrs. to meet demand.</a:t>
            </a:r>
          </a:p>
          <a:p>
            <a:pPr lvl="1"/>
            <a:r>
              <a:rPr lang="en-US" sz="1600" dirty="0"/>
              <a:t>Nursing workforce is nearing retirement age, average for RN is 54 years old, more than 1M RNs will leave workforce by 2030 (1/3 of expected workforce)</a:t>
            </a:r>
          </a:p>
          <a:p>
            <a:pPr lvl="1"/>
            <a:r>
              <a:rPr lang="en-US" sz="1600" dirty="0"/>
              <a:t>More RNs needed to care for aging population, by 2030 82M will be 65+</a:t>
            </a:r>
          </a:p>
          <a:p>
            <a:pPr lvl="1"/>
            <a:r>
              <a:rPr lang="en-US" sz="1600" dirty="0"/>
              <a:t>Insufficient staffing raising stress level, driving RNs to leave the profession</a:t>
            </a:r>
          </a:p>
          <a:p>
            <a:pPr lvl="1"/>
            <a:r>
              <a:rPr lang="en-US" sz="1600" dirty="0"/>
              <a:t>COVID-19, Long COVID, and chronic conditions will lead to a 1 – 12% increase in inpatient days by 2025.</a:t>
            </a:r>
          </a:p>
          <a:p>
            <a:pPr lvl="1"/>
            <a:endParaRPr lang="en-US" sz="1600" dirty="0"/>
          </a:p>
          <a:p>
            <a:pPr lvl="1"/>
            <a:endParaRPr lang="en-US" sz="1600" dirty="0"/>
          </a:p>
          <a:p>
            <a:pPr lvl="1"/>
            <a:endParaRPr lang="en-US" dirty="0"/>
          </a:p>
        </p:txBody>
      </p:sp>
      <p:sp>
        <p:nvSpPr>
          <p:cNvPr id="4" name="Slide Number Placeholder 3"/>
          <p:cNvSpPr>
            <a:spLocks noGrp="1"/>
          </p:cNvSpPr>
          <p:nvPr>
            <p:ph type="sldNum" sz="quarter" idx="12"/>
          </p:nvPr>
        </p:nvSpPr>
        <p:spPr/>
        <p:txBody>
          <a:bodyPr/>
          <a:lstStyle/>
          <a:p>
            <a:fld id="{3B14DD56-72BA-49FA-A357-D247C52F6EAD}" type="slidenum">
              <a:rPr lang="en-US" smtClean="0"/>
              <a:t>8</a:t>
            </a:fld>
            <a:endParaRPr lang="en-US" dirty="0"/>
          </a:p>
        </p:txBody>
      </p:sp>
    </p:spTree>
    <p:extLst>
      <p:ext uri="{BB962C8B-B14F-4D97-AF65-F5344CB8AC3E}">
        <p14:creationId xmlns:p14="http://schemas.microsoft.com/office/powerpoint/2010/main" val="50256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Physicians</a:t>
            </a:r>
          </a:p>
        </p:txBody>
      </p:sp>
      <p:sp>
        <p:nvSpPr>
          <p:cNvPr id="6" name="Content Placeholder 5"/>
          <p:cNvSpPr>
            <a:spLocks noGrp="1"/>
          </p:cNvSpPr>
          <p:nvPr>
            <p:ph idx="1"/>
          </p:nvPr>
        </p:nvSpPr>
        <p:spPr>
          <a:xfrm>
            <a:off x="457200" y="1447800"/>
            <a:ext cx="8229600" cy="5029201"/>
          </a:xfrm>
        </p:spPr>
        <p:txBody>
          <a:bodyPr>
            <a:normAutofit/>
          </a:bodyPr>
          <a:lstStyle/>
          <a:p>
            <a:pPr marL="0" indent="0" algn="ctr">
              <a:buNone/>
            </a:pPr>
            <a:r>
              <a:rPr lang="en-US" sz="1400" b="0" i="0" dirty="0">
                <a:solidFill>
                  <a:srgbClr val="000000"/>
                </a:solidFill>
                <a:effectLst/>
                <a:latin typeface="myriad-pro"/>
              </a:rPr>
              <a:t>The U.S. faces a projected shortage of up to 124,000 physicians within 12 years, according to </a:t>
            </a:r>
            <a:r>
              <a:rPr lang="en-US" sz="1400" b="0" i="1" u="sng" dirty="0">
                <a:solidFill>
                  <a:srgbClr val="000000"/>
                </a:solidFill>
                <a:effectLst/>
                <a:latin typeface="myriad-pro"/>
                <a:hlinkClick r:id="rId2"/>
              </a:rPr>
              <a:t>The Complexities of Physician Supply and Demand: Projections From 2019 to 2034</a:t>
            </a:r>
            <a:r>
              <a:rPr lang="en-US" sz="1400" b="0" i="0" dirty="0">
                <a:solidFill>
                  <a:srgbClr val="000000"/>
                </a:solidFill>
                <a:effectLst/>
                <a:latin typeface="myriad-pro"/>
              </a:rPr>
              <a:t> (PDF), a report released by the Association of American Medical Colleges (AAMC).</a:t>
            </a:r>
            <a:endParaRPr lang="en-US" sz="1400" dirty="0">
              <a:solidFill>
                <a:srgbClr val="000000"/>
              </a:solidFill>
              <a:latin typeface="myriad-pro"/>
            </a:endParaRPr>
          </a:p>
          <a:p>
            <a:r>
              <a:rPr lang="en-US" sz="1400" b="0" i="0" dirty="0">
                <a:solidFill>
                  <a:srgbClr val="000000"/>
                </a:solidFill>
                <a:effectLst/>
                <a:latin typeface="myriad-pro"/>
              </a:rPr>
              <a:t>1981, US intentionally capped its physician supply fearing a surplus, which led to restricted govt funding for scholarships &amp; residency training programs, and US Medical schools enacted a moratorium from 1980 to 2005, which limited the number of new medical schools and restricted medical school class sizes.</a:t>
            </a:r>
          </a:p>
          <a:p>
            <a:r>
              <a:rPr lang="en-US" sz="1400" b="0" i="0" dirty="0">
                <a:solidFill>
                  <a:srgbClr val="000000"/>
                </a:solidFill>
                <a:effectLst/>
                <a:latin typeface="myriad-pro"/>
              </a:rPr>
              <a:t>US had 1M+ physicians in 2020, up from 850K in 2010.  The number of physicians is rising but not fast enough to keep up with demand.</a:t>
            </a:r>
          </a:p>
          <a:p>
            <a:r>
              <a:rPr lang="en-US" sz="1400" dirty="0">
                <a:solidFill>
                  <a:srgbClr val="000000"/>
                </a:solidFill>
                <a:latin typeface="myriad-pro"/>
              </a:rPr>
              <a:t>US population projected to climb to 363M by 2034, 22.9M (2/3 of the growth) to be people over 65 who will require more care.  The growth in the US population, and aging population are driving physician shortage projections.  </a:t>
            </a:r>
          </a:p>
          <a:p>
            <a:r>
              <a:rPr lang="en-US" sz="1400" dirty="0">
                <a:solidFill>
                  <a:srgbClr val="000000"/>
                </a:solidFill>
                <a:latin typeface="myriad-pro"/>
              </a:rPr>
              <a:t>Number of medical school students in the US has grown almost 37% over the past two decades, last year US Medical Schools saw a record number of applicants (62,443) representing a 17.8% jump from previous year.</a:t>
            </a:r>
          </a:p>
          <a:p>
            <a:pPr marL="0" indent="0">
              <a:buNone/>
            </a:pPr>
            <a:r>
              <a:rPr lang="en-US" sz="1400" dirty="0">
                <a:solidFill>
                  <a:srgbClr val="000000"/>
                </a:solidFill>
                <a:latin typeface="myriad-pro"/>
              </a:rPr>
              <a:t>Contributing factors to shortage:</a:t>
            </a:r>
          </a:p>
          <a:p>
            <a:pPr lvl="1"/>
            <a:r>
              <a:rPr lang="en-US" sz="1200" dirty="0">
                <a:solidFill>
                  <a:srgbClr val="000000"/>
                </a:solidFill>
                <a:latin typeface="myriad-pro"/>
              </a:rPr>
              <a:t>Many physicians retiring early, 52% of active physician workforce is 55 or older</a:t>
            </a:r>
          </a:p>
          <a:p>
            <a:pPr lvl="1"/>
            <a:r>
              <a:rPr lang="en-US" sz="1200" dirty="0">
                <a:solidFill>
                  <a:srgbClr val="000000"/>
                </a:solidFill>
                <a:latin typeface="myriad-pro"/>
              </a:rPr>
              <a:t>Overwhelmed with burdens and impediments of practicing medicine (EHR, prior auth., cost of meds, etc.)</a:t>
            </a:r>
          </a:p>
          <a:p>
            <a:pPr lvl="1"/>
            <a:r>
              <a:rPr lang="en-US" sz="1200" dirty="0">
                <a:solidFill>
                  <a:srgbClr val="000000"/>
                </a:solidFill>
                <a:latin typeface="myriad-pro"/>
              </a:rPr>
              <a:t>Large, aging population – Encountering more complex medical conditions.  </a:t>
            </a:r>
          </a:p>
          <a:p>
            <a:pPr lvl="1"/>
            <a:r>
              <a:rPr lang="en-US" sz="1200" dirty="0">
                <a:solidFill>
                  <a:srgbClr val="000000"/>
                </a:solidFill>
                <a:latin typeface="myriad-pro"/>
              </a:rPr>
              <a:t>Total Baby Boomer Providers leaving Market 92K, Millennial Providers Entering 25K.</a:t>
            </a:r>
          </a:p>
          <a:p>
            <a:pPr lvl="1"/>
            <a:r>
              <a:rPr lang="en-US" sz="1200" dirty="0">
                <a:solidFill>
                  <a:srgbClr val="000000"/>
                </a:solidFill>
                <a:latin typeface="myriad-pro"/>
              </a:rPr>
              <a:t>Tough sell to convince a young doctor to move to a rural area.</a:t>
            </a:r>
          </a:p>
          <a:p>
            <a:pPr lvl="1"/>
            <a:r>
              <a:rPr lang="en-US" sz="1200" dirty="0">
                <a:solidFill>
                  <a:srgbClr val="000000"/>
                </a:solidFill>
                <a:latin typeface="myriad-pro"/>
              </a:rPr>
              <a:t>Candidate’s market, providers seeking opportunities for growth, complex cases, manageable workloads, location, competitive benefits/compensation.  </a:t>
            </a:r>
          </a:p>
          <a:p>
            <a:pPr lvl="1"/>
            <a:endParaRPr lang="en-US" sz="1400" dirty="0">
              <a:solidFill>
                <a:srgbClr val="000000"/>
              </a:solidFill>
              <a:latin typeface="myriad-pro"/>
            </a:endParaRPr>
          </a:p>
          <a:p>
            <a:pPr lvl="1"/>
            <a:endParaRPr lang="en-US" sz="1400" dirty="0">
              <a:solidFill>
                <a:srgbClr val="000000"/>
              </a:solidFill>
              <a:latin typeface="myriad-pro"/>
            </a:endParaRPr>
          </a:p>
          <a:p>
            <a:pPr lvl="1"/>
            <a:endParaRPr lang="en-US" sz="1000" dirty="0">
              <a:solidFill>
                <a:srgbClr val="000000"/>
              </a:solidFill>
              <a:latin typeface="myriad-pro"/>
            </a:endParaRPr>
          </a:p>
          <a:p>
            <a:pPr marL="0" indent="0">
              <a:buNone/>
            </a:pPr>
            <a:endParaRPr lang="en-US" sz="1000" dirty="0">
              <a:solidFill>
                <a:srgbClr val="000000"/>
              </a:solidFill>
              <a:latin typeface="myriad-pro"/>
            </a:endParaRPr>
          </a:p>
          <a:p>
            <a:pPr marL="0" indent="0">
              <a:buNone/>
            </a:pPr>
            <a:endParaRPr lang="en-US" sz="1400" dirty="0">
              <a:solidFill>
                <a:srgbClr val="000000"/>
              </a:solidFill>
              <a:latin typeface="myriad-pro"/>
            </a:endParaRPr>
          </a:p>
          <a:p>
            <a:pPr marL="0" indent="0">
              <a:buNone/>
            </a:pPr>
            <a:endParaRPr lang="en-US" sz="1400" b="0" i="0" dirty="0">
              <a:solidFill>
                <a:srgbClr val="000000"/>
              </a:solidFill>
              <a:effectLst/>
              <a:latin typeface="myriad-pro"/>
            </a:endParaRPr>
          </a:p>
          <a:p>
            <a:pPr marL="0" indent="0">
              <a:buNone/>
            </a:pPr>
            <a:endParaRPr lang="en-US" sz="2000" dirty="0"/>
          </a:p>
        </p:txBody>
      </p:sp>
      <p:sp>
        <p:nvSpPr>
          <p:cNvPr id="4" name="Slide Number Placeholder 3"/>
          <p:cNvSpPr>
            <a:spLocks noGrp="1"/>
          </p:cNvSpPr>
          <p:nvPr>
            <p:ph type="sldNum" sz="quarter" idx="12"/>
          </p:nvPr>
        </p:nvSpPr>
        <p:spPr/>
        <p:txBody>
          <a:bodyPr/>
          <a:lstStyle/>
          <a:p>
            <a:fld id="{3B14DD56-72BA-49FA-A357-D247C52F6EAD}" type="slidenum">
              <a:rPr lang="en-US" smtClean="0"/>
              <a:t>9</a:t>
            </a:fld>
            <a:endParaRPr lang="en-US" dirty="0"/>
          </a:p>
        </p:txBody>
      </p:sp>
    </p:spTree>
    <p:extLst>
      <p:ext uri="{BB962C8B-B14F-4D97-AF65-F5344CB8AC3E}">
        <p14:creationId xmlns:p14="http://schemas.microsoft.com/office/powerpoint/2010/main" val="21249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eim Johnson 1">
      <a:dk1>
        <a:sysClr val="windowText" lastClr="000000"/>
      </a:dk1>
      <a:lt1>
        <a:sysClr val="window" lastClr="FFFFFF"/>
      </a:lt1>
      <a:dk2>
        <a:srgbClr val="1F497D"/>
      </a:dk2>
      <a:lt2>
        <a:srgbClr val="EEECE1"/>
      </a:lt2>
      <a:accent1>
        <a:srgbClr val="569BBE"/>
      </a:accent1>
      <a:accent2>
        <a:srgbClr val="695E4A"/>
      </a:accent2>
      <a:accent3>
        <a:srgbClr val="8A2629"/>
      </a:accent3>
      <a:accent4>
        <a:srgbClr val="66B360"/>
      </a:accent4>
      <a:accent5>
        <a:srgbClr val="D06F1D"/>
      </a:accent5>
      <a:accent6>
        <a:srgbClr val="005568"/>
      </a:accent6>
      <a:hlink>
        <a:srgbClr val="AFBD25"/>
      </a:hlink>
      <a:folHlink>
        <a:srgbClr val="0066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1907</Words>
  <Application>Microsoft Office PowerPoint</Application>
  <PresentationFormat>On-screen Show (4:3)</PresentationFormat>
  <Paragraphs>175</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myriad-pro</vt:lpstr>
      <vt:lpstr>Office Theme</vt:lpstr>
      <vt:lpstr>PowerPoint Presentation</vt:lpstr>
      <vt:lpstr>Recruitment &amp; Retention – Healthcare staffing trends &amp; best practices to address short- and long-term staffing shortages</vt:lpstr>
      <vt:lpstr>Presented by   Derek J Castaneda, Managing Director Healthcare Executive Search  Dcastaneda@seimjohnson.com</vt:lpstr>
      <vt:lpstr>Staffing Trends, Recruitment, Retention</vt:lpstr>
      <vt:lpstr>Labor Impact of COVID-19</vt:lpstr>
      <vt:lpstr>Healthcare’s Great Resignation</vt:lpstr>
      <vt:lpstr>Baby Boomer Exodus</vt:lpstr>
      <vt:lpstr>Nursing Staff</vt:lpstr>
      <vt:lpstr>Physicians</vt:lpstr>
      <vt:lpstr>Recruitment &amp; Retention Best Practices </vt:lpstr>
      <vt:lpstr>Recruitment &amp; Retention Continued</vt:lpstr>
      <vt:lpstr>Recruitment &amp; Retention Continued</vt:lpstr>
      <vt:lpstr>Recruitment &amp; Retention Continued</vt:lpstr>
      <vt:lpstr>Presentation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Doffin</dc:creator>
  <cp:lastModifiedBy>Derek Castaneda</cp:lastModifiedBy>
  <cp:revision>219</cp:revision>
  <cp:lastPrinted>2020-09-21T21:47:22Z</cp:lastPrinted>
  <dcterms:created xsi:type="dcterms:W3CDTF">2015-05-21T18:49:00Z</dcterms:created>
  <dcterms:modified xsi:type="dcterms:W3CDTF">2022-07-13T23:12:56Z</dcterms:modified>
</cp:coreProperties>
</file>