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1"/>
  </p:sldMasterIdLst>
  <p:notesMasterIdLst>
    <p:notesMasterId r:id="rId55"/>
  </p:notesMasterIdLst>
  <p:handoutMasterIdLst>
    <p:handoutMasterId r:id="rId56"/>
  </p:handoutMasterIdLst>
  <p:sldIdLst>
    <p:sldId id="258" r:id="rId2"/>
    <p:sldId id="259" r:id="rId3"/>
    <p:sldId id="367" r:id="rId4"/>
    <p:sldId id="327" r:id="rId5"/>
    <p:sldId id="392" r:id="rId6"/>
    <p:sldId id="394" r:id="rId7"/>
    <p:sldId id="395" r:id="rId8"/>
    <p:sldId id="396" r:id="rId9"/>
    <p:sldId id="397" r:id="rId10"/>
    <p:sldId id="398" r:id="rId11"/>
    <p:sldId id="399" r:id="rId12"/>
    <p:sldId id="401" r:id="rId13"/>
    <p:sldId id="400" r:id="rId14"/>
    <p:sldId id="388" r:id="rId15"/>
    <p:sldId id="391" r:id="rId16"/>
    <p:sldId id="390" r:id="rId17"/>
    <p:sldId id="308" r:id="rId18"/>
    <p:sldId id="372" r:id="rId19"/>
    <p:sldId id="371" r:id="rId20"/>
    <p:sldId id="373" r:id="rId21"/>
    <p:sldId id="377" r:id="rId22"/>
    <p:sldId id="378" r:id="rId23"/>
    <p:sldId id="374" r:id="rId24"/>
    <p:sldId id="375" r:id="rId25"/>
    <p:sldId id="376" r:id="rId26"/>
    <p:sldId id="379" r:id="rId27"/>
    <p:sldId id="368" r:id="rId28"/>
    <p:sldId id="402" r:id="rId29"/>
    <p:sldId id="403" r:id="rId30"/>
    <p:sldId id="404" r:id="rId31"/>
    <p:sldId id="405" r:id="rId32"/>
    <p:sldId id="406" r:id="rId33"/>
    <p:sldId id="407" r:id="rId34"/>
    <p:sldId id="369" r:id="rId35"/>
    <p:sldId id="343" r:id="rId36"/>
    <p:sldId id="326" r:id="rId37"/>
    <p:sldId id="344" r:id="rId38"/>
    <p:sldId id="346" r:id="rId39"/>
    <p:sldId id="347" r:id="rId40"/>
    <p:sldId id="348" r:id="rId41"/>
    <p:sldId id="349" r:id="rId42"/>
    <p:sldId id="345" r:id="rId43"/>
    <p:sldId id="350" r:id="rId44"/>
    <p:sldId id="383" r:id="rId45"/>
    <p:sldId id="365" r:id="rId46"/>
    <p:sldId id="366" r:id="rId47"/>
    <p:sldId id="331" r:id="rId48"/>
    <p:sldId id="384" r:id="rId49"/>
    <p:sldId id="370" r:id="rId50"/>
    <p:sldId id="386" r:id="rId51"/>
    <p:sldId id="387" r:id="rId52"/>
    <p:sldId id="389" r:id="rId53"/>
    <p:sldId id="385" r:id="rId54"/>
  </p:sldIdLst>
  <p:sldSz cx="9144000" cy="6858000" type="screen4x3"/>
  <p:notesSz cx="7010400" cy="9296400"/>
  <p:defaultTextStyle>
    <a:defPPr>
      <a:defRPr lang="en-US"/>
    </a:defPPr>
    <a:lvl1pPr algn="l" defTabSz="457200" rtl="0" fontAlgn="base">
      <a:spcBef>
        <a:spcPct val="0"/>
      </a:spcBef>
      <a:spcAft>
        <a:spcPct val="0"/>
      </a:spcAft>
      <a:defRPr kern="1200">
        <a:solidFill>
          <a:schemeClr val="tx1"/>
        </a:solidFill>
        <a:latin typeface="Calibri" charset="0"/>
        <a:ea typeface="Geneva" charset="0"/>
        <a:cs typeface="Geneva" charset="0"/>
      </a:defRPr>
    </a:lvl1pPr>
    <a:lvl2pPr marL="457200" algn="l" defTabSz="457200" rtl="0" fontAlgn="base">
      <a:spcBef>
        <a:spcPct val="0"/>
      </a:spcBef>
      <a:spcAft>
        <a:spcPct val="0"/>
      </a:spcAft>
      <a:defRPr kern="1200">
        <a:solidFill>
          <a:schemeClr val="tx1"/>
        </a:solidFill>
        <a:latin typeface="Calibri" charset="0"/>
        <a:ea typeface="Geneva" charset="0"/>
        <a:cs typeface="Geneva" charset="0"/>
      </a:defRPr>
    </a:lvl2pPr>
    <a:lvl3pPr marL="914400" algn="l" defTabSz="457200" rtl="0" fontAlgn="base">
      <a:spcBef>
        <a:spcPct val="0"/>
      </a:spcBef>
      <a:spcAft>
        <a:spcPct val="0"/>
      </a:spcAft>
      <a:defRPr kern="1200">
        <a:solidFill>
          <a:schemeClr val="tx1"/>
        </a:solidFill>
        <a:latin typeface="Calibri" charset="0"/>
        <a:ea typeface="Geneva" charset="0"/>
        <a:cs typeface="Geneva" charset="0"/>
      </a:defRPr>
    </a:lvl3pPr>
    <a:lvl4pPr marL="1371600" algn="l" defTabSz="457200" rtl="0" fontAlgn="base">
      <a:spcBef>
        <a:spcPct val="0"/>
      </a:spcBef>
      <a:spcAft>
        <a:spcPct val="0"/>
      </a:spcAft>
      <a:defRPr kern="1200">
        <a:solidFill>
          <a:schemeClr val="tx1"/>
        </a:solidFill>
        <a:latin typeface="Calibri" charset="0"/>
        <a:ea typeface="Geneva" charset="0"/>
        <a:cs typeface="Geneva" charset="0"/>
      </a:defRPr>
    </a:lvl4pPr>
    <a:lvl5pPr marL="1828800" algn="l" defTabSz="457200" rtl="0" fontAlgn="base">
      <a:spcBef>
        <a:spcPct val="0"/>
      </a:spcBef>
      <a:spcAft>
        <a:spcPct val="0"/>
      </a:spcAft>
      <a:defRPr kern="1200">
        <a:solidFill>
          <a:schemeClr val="tx1"/>
        </a:solidFill>
        <a:latin typeface="Calibri" charset="0"/>
        <a:ea typeface="Geneva" charset="0"/>
        <a:cs typeface="Geneva" charset="0"/>
      </a:defRPr>
    </a:lvl5pPr>
    <a:lvl6pPr marL="2286000" algn="l" defTabSz="457200" rtl="0" eaLnBrk="1" latinLnBrk="0" hangingPunct="1">
      <a:defRPr kern="1200">
        <a:solidFill>
          <a:schemeClr val="tx1"/>
        </a:solidFill>
        <a:latin typeface="Calibri" charset="0"/>
        <a:ea typeface="Geneva" charset="0"/>
        <a:cs typeface="Geneva" charset="0"/>
      </a:defRPr>
    </a:lvl6pPr>
    <a:lvl7pPr marL="2743200" algn="l" defTabSz="457200" rtl="0" eaLnBrk="1" latinLnBrk="0" hangingPunct="1">
      <a:defRPr kern="1200">
        <a:solidFill>
          <a:schemeClr val="tx1"/>
        </a:solidFill>
        <a:latin typeface="Calibri" charset="0"/>
        <a:ea typeface="Geneva" charset="0"/>
        <a:cs typeface="Geneva" charset="0"/>
      </a:defRPr>
    </a:lvl7pPr>
    <a:lvl8pPr marL="3200400" algn="l" defTabSz="457200" rtl="0" eaLnBrk="1" latinLnBrk="0" hangingPunct="1">
      <a:defRPr kern="1200">
        <a:solidFill>
          <a:schemeClr val="tx1"/>
        </a:solidFill>
        <a:latin typeface="Calibri" charset="0"/>
        <a:ea typeface="Geneva" charset="0"/>
        <a:cs typeface="Geneva" charset="0"/>
      </a:defRPr>
    </a:lvl8pPr>
    <a:lvl9pPr marL="3657600" algn="l" defTabSz="457200" rtl="0" eaLnBrk="1" latinLnBrk="0" hangingPunct="1">
      <a:defRPr kern="1200">
        <a:solidFill>
          <a:schemeClr val="tx1"/>
        </a:solidFill>
        <a:latin typeface="Calibri" charset="0"/>
        <a:ea typeface="Geneva" charset="0"/>
        <a:cs typeface="Geneva" charset="0"/>
      </a:defRPr>
    </a:lvl9pPr>
  </p:defaultTextStyle>
  <p:extLst>
    <p:ext uri="{EFAFB233-063F-42B5-8137-9DF3F51BA10A}">
      <p15:sldGuideLst xmlns:p15="http://schemas.microsoft.com/office/powerpoint/2012/main">
        <p15:guide id="1" orient="horz" pos="2162">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DC63F"/>
    <a:srgbClr val="0078AE"/>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2" autoAdjust="0"/>
    <p:restoredTop sz="94712" autoAdjust="0"/>
  </p:normalViewPr>
  <p:slideViewPr>
    <p:cSldViewPr snapToGrid="0" snapToObjects="1" showGuides="1">
      <p:cViewPr varScale="1">
        <p:scale>
          <a:sx n="108" d="100"/>
          <a:sy n="108" d="100"/>
        </p:scale>
        <p:origin x="1704" y="102"/>
      </p:cViewPr>
      <p:guideLst>
        <p:guide orient="horz" pos="2162"/>
        <p:guide pos="2880"/>
      </p:guideLst>
    </p:cSldViewPr>
  </p:slideViewPr>
  <p:outlineViewPr>
    <p:cViewPr>
      <p:scale>
        <a:sx n="33" d="100"/>
        <a:sy n="33" d="100"/>
      </p:scale>
      <p:origin x="0" y="-18744"/>
    </p:cViewPr>
  </p:outlin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handoutMaster" Target="handoutMasters/handoutMaster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fontAlgn="auto">
              <a:spcBef>
                <a:spcPts val="0"/>
              </a:spcBef>
              <a:spcAft>
                <a:spcPts val="0"/>
              </a:spcAft>
              <a:defRPr sz="1200">
                <a:latin typeface="+mn-lt"/>
                <a:ea typeface="+mn-ea"/>
                <a:cs typeface="+mn-cs"/>
              </a:defRPr>
            </a:lvl1pPr>
          </a:lstStyle>
          <a:p>
            <a:pPr>
              <a:defRPr/>
            </a:pPr>
            <a:endParaRPr lang="en-US" dirty="0"/>
          </a:p>
        </p:txBody>
      </p:sp>
      <p:sp>
        <p:nvSpPr>
          <p:cNvPr id="3" name="Date Placeholder 2"/>
          <p:cNvSpPr>
            <a:spLocks noGrp="1"/>
          </p:cNvSpPr>
          <p:nvPr>
            <p:ph type="dt" sz="quarter" idx="1"/>
          </p:nvPr>
        </p:nvSpPr>
        <p:spPr>
          <a:xfrm>
            <a:off x="3970938" y="0"/>
            <a:ext cx="3037840" cy="464820"/>
          </a:xfrm>
          <a:prstGeom prst="rect">
            <a:avLst/>
          </a:prstGeom>
        </p:spPr>
        <p:txBody>
          <a:bodyPr vert="horz" lIns="93177" tIns="46589" rIns="93177" bIns="46589" rtlCol="0"/>
          <a:lstStyle>
            <a:lvl1pPr algn="r" fontAlgn="auto">
              <a:spcBef>
                <a:spcPts val="0"/>
              </a:spcBef>
              <a:spcAft>
                <a:spcPts val="0"/>
              </a:spcAft>
              <a:defRPr sz="1200">
                <a:latin typeface="+mn-lt"/>
                <a:ea typeface="+mn-ea"/>
                <a:cs typeface="+mn-cs"/>
              </a:defRPr>
            </a:lvl1pPr>
          </a:lstStyle>
          <a:p>
            <a:pPr>
              <a:defRPr/>
            </a:pPr>
            <a:fld id="{28AA0D25-8132-EF49-A128-6FC0069AF631}" type="datetimeFigureOut">
              <a:rPr lang="en-US"/>
              <a:pPr>
                <a:defRPr/>
              </a:pPr>
              <a:t>7/8/2022</a:t>
            </a:fld>
            <a:endParaRPr lang="en-US" dirty="0"/>
          </a:p>
        </p:txBody>
      </p:sp>
      <p:sp>
        <p:nvSpPr>
          <p:cNvPr id="4" name="Footer Placeholder 3"/>
          <p:cNvSpPr>
            <a:spLocks noGrp="1"/>
          </p:cNvSpPr>
          <p:nvPr>
            <p:ph type="ftr" sz="quarter" idx="2"/>
          </p:nvPr>
        </p:nvSpPr>
        <p:spPr>
          <a:xfrm>
            <a:off x="0" y="8829967"/>
            <a:ext cx="3037840" cy="464820"/>
          </a:xfrm>
          <a:prstGeom prst="rect">
            <a:avLst/>
          </a:prstGeom>
        </p:spPr>
        <p:txBody>
          <a:bodyPr vert="horz" lIns="93177" tIns="46589" rIns="93177" bIns="46589" rtlCol="0" anchor="b"/>
          <a:lstStyle>
            <a:lvl1pPr algn="l" fontAlgn="auto">
              <a:spcBef>
                <a:spcPts val="0"/>
              </a:spcBef>
              <a:spcAft>
                <a:spcPts val="0"/>
              </a:spcAft>
              <a:defRPr sz="1200">
                <a:latin typeface="+mn-lt"/>
                <a:ea typeface="+mn-ea"/>
                <a:cs typeface="+mn-cs"/>
              </a:defRPr>
            </a:lvl1pPr>
          </a:lstStyle>
          <a:p>
            <a:pPr>
              <a:defRPr/>
            </a:pPr>
            <a:endParaRPr lang="en-US" dirty="0"/>
          </a:p>
        </p:txBody>
      </p:sp>
      <p:sp>
        <p:nvSpPr>
          <p:cNvPr id="5" name="Slide Number Placeholder 4"/>
          <p:cNvSpPr>
            <a:spLocks noGrp="1"/>
          </p:cNvSpPr>
          <p:nvPr>
            <p:ph type="sldNum" sz="quarter" idx="3"/>
          </p:nvPr>
        </p:nvSpPr>
        <p:spPr>
          <a:xfrm>
            <a:off x="3970938" y="8829967"/>
            <a:ext cx="3037840" cy="464820"/>
          </a:xfrm>
          <a:prstGeom prst="rect">
            <a:avLst/>
          </a:prstGeom>
        </p:spPr>
        <p:txBody>
          <a:bodyPr vert="horz" lIns="93177" tIns="46589" rIns="93177" bIns="46589" rtlCol="0" anchor="b"/>
          <a:lstStyle>
            <a:lvl1pPr algn="r" fontAlgn="auto">
              <a:spcBef>
                <a:spcPts val="0"/>
              </a:spcBef>
              <a:spcAft>
                <a:spcPts val="0"/>
              </a:spcAft>
              <a:defRPr sz="1200">
                <a:latin typeface="+mn-lt"/>
                <a:ea typeface="+mn-ea"/>
                <a:cs typeface="+mn-cs"/>
              </a:defRPr>
            </a:lvl1pPr>
          </a:lstStyle>
          <a:p>
            <a:pPr>
              <a:defRPr/>
            </a:pPr>
            <a:fld id="{A63F34E5-D251-874A-8CAD-B8ECAA5EE2F3}" type="slidenum">
              <a:rPr lang="en-US"/>
              <a:pPr>
                <a:defRPr/>
              </a:pPr>
              <a:t>‹#›</a:t>
            </a:fld>
            <a:endParaRPr lang="en-US" dirty="0"/>
          </a:p>
        </p:txBody>
      </p:sp>
    </p:spTree>
    <p:extLst>
      <p:ext uri="{BB962C8B-B14F-4D97-AF65-F5344CB8AC3E}">
        <p14:creationId xmlns:p14="http://schemas.microsoft.com/office/powerpoint/2010/main" val="323023239"/>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fontAlgn="auto">
              <a:spcBef>
                <a:spcPts val="0"/>
              </a:spcBef>
              <a:spcAft>
                <a:spcPts val="0"/>
              </a:spcAft>
              <a:defRPr sz="1200">
                <a:latin typeface="+mn-lt"/>
                <a:ea typeface="+mn-ea"/>
                <a:cs typeface="+mn-cs"/>
              </a:defRPr>
            </a:lvl1pPr>
          </a:lstStyle>
          <a:p>
            <a:pPr>
              <a:defRPr/>
            </a:pPr>
            <a:endParaRPr lang="en-US" dirty="0"/>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fontAlgn="auto">
              <a:spcBef>
                <a:spcPts val="0"/>
              </a:spcBef>
              <a:spcAft>
                <a:spcPts val="0"/>
              </a:spcAft>
              <a:defRPr sz="1200">
                <a:latin typeface="+mn-lt"/>
                <a:ea typeface="+mn-ea"/>
                <a:cs typeface="+mn-cs"/>
              </a:defRPr>
            </a:lvl1pPr>
          </a:lstStyle>
          <a:p>
            <a:pPr>
              <a:defRPr/>
            </a:pPr>
            <a:fld id="{57C41E47-4324-E64D-953C-D5CD68DD55D3}" type="datetimeFigureOut">
              <a:rPr lang="en-US"/>
              <a:pPr>
                <a:defRPr/>
              </a:pPr>
              <a:t>7/8/2022</a:t>
            </a:fld>
            <a:endParaRPr lang="en-US" dirty="0"/>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pPr lvl="0"/>
            <a:endParaRPr lang="en-US" noProof="0" dirty="0"/>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fontAlgn="auto">
              <a:spcBef>
                <a:spcPts val="0"/>
              </a:spcBef>
              <a:spcAft>
                <a:spcPts val="0"/>
              </a:spcAft>
              <a:defRPr sz="1200">
                <a:latin typeface="+mn-lt"/>
                <a:ea typeface="+mn-ea"/>
                <a:cs typeface="+mn-cs"/>
              </a:defRPr>
            </a:lvl1pPr>
          </a:lstStyle>
          <a:p>
            <a:pPr>
              <a:defRPr/>
            </a:pPr>
            <a:endParaRPr lang="en-US" dirty="0"/>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fontAlgn="auto">
              <a:spcBef>
                <a:spcPts val="0"/>
              </a:spcBef>
              <a:spcAft>
                <a:spcPts val="0"/>
              </a:spcAft>
              <a:defRPr sz="1200">
                <a:latin typeface="+mn-lt"/>
                <a:ea typeface="+mn-ea"/>
                <a:cs typeface="+mn-cs"/>
              </a:defRPr>
            </a:lvl1pPr>
          </a:lstStyle>
          <a:p>
            <a:pPr>
              <a:defRPr/>
            </a:pPr>
            <a:fld id="{A38C4E9A-7A68-7840-871F-511A4F633523}" type="slidenum">
              <a:rPr lang="en-US"/>
              <a:pPr>
                <a:defRPr/>
              </a:pPr>
              <a:t>‹#›</a:t>
            </a:fld>
            <a:endParaRPr lang="en-US" dirty="0"/>
          </a:p>
        </p:txBody>
      </p:sp>
    </p:spTree>
    <p:extLst>
      <p:ext uri="{BB962C8B-B14F-4D97-AF65-F5344CB8AC3E}">
        <p14:creationId xmlns:p14="http://schemas.microsoft.com/office/powerpoint/2010/main" val="975881625"/>
      </p:ext>
    </p:extLst>
  </p:cSld>
  <p:clrMap bg1="lt1" tx1="dk1" bg2="lt2" tx2="dk2" accent1="accent1" accent2="accent2" accent3="accent3" accent4="accent4" accent5="accent5" accent6="accent6" hlink="hlink" folHlink="folHlink"/>
  <p:hf hdr="0" ftr="0" dt="0"/>
  <p:notesStyle>
    <a:lvl1pPr algn="l" defTabSz="457200" rtl="0" eaLnBrk="0" fontAlgn="base" hangingPunct="0">
      <a:spcBef>
        <a:spcPct val="30000"/>
      </a:spcBef>
      <a:spcAft>
        <a:spcPct val="0"/>
      </a:spcAft>
      <a:defRPr sz="1200" kern="1200">
        <a:solidFill>
          <a:schemeClr val="tx1"/>
        </a:solidFill>
        <a:latin typeface="+mn-lt"/>
        <a:ea typeface="Geneva" charset="0"/>
        <a:cs typeface="Geneva" charset="0"/>
      </a:defRPr>
    </a:lvl1pPr>
    <a:lvl2pPr marL="457200" algn="l" defTabSz="457200" rtl="0" eaLnBrk="0" fontAlgn="base" hangingPunct="0">
      <a:spcBef>
        <a:spcPct val="30000"/>
      </a:spcBef>
      <a:spcAft>
        <a:spcPct val="0"/>
      </a:spcAft>
      <a:defRPr sz="1200" kern="1200">
        <a:solidFill>
          <a:schemeClr val="tx1"/>
        </a:solidFill>
        <a:latin typeface="+mn-lt"/>
        <a:ea typeface="Geneva" charset="0"/>
        <a:cs typeface="+mn-cs"/>
      </a:defRPr>
    </a:lvl2pPr>
    <a:lvl3pPr marL="914400" algn="l" defTabSz="457200" rtl="0" eaLnBrk="0" fontAlgn="base" hangingPunct="0">
      <a:spcBef>
        <a:spcPct val="30000"/>
      </a:spcBef>
      <a:spcAft>
        <a:spcPct val="0"/>
      </a:spcAft>
      <a:defRPr sz="1200" kern="1200">
        <a:solidFill>
          <a:schemeClr val="tx1"/>
        </a:solidFill>
        <a:latin typeface="+mn-lt"/>
        <a:ea typeface="Geneva" charset="0"/>
        <a:cs typeface="+mn-cs"/>
      </a:defRPr>
    </a:lvl3pPr>
    <a:lvl4pPr marL="1371600" algn="l" defTabSz="457200" rtl="0" eaLnBrk="0" fontAlgn="base" hangingPunct="0">
      <a:spcBef>
        <a:spcPct val="30000"/>
      </a:spcBef>
      <a:spcAft>
        <a:spcPct val="0"/>
      </a:spcAft>
      <a:defRPr sz="1200" kern="1200">
        <a:solidFill>
          <a:schemeClr val="tx1"/>
        </a:solidFill>
        <a:latin typeface="+mn-lt"/>
        <a:ea typeface="Geneva" charset="0"/>
        <a:cs typeface="+mn-cs"/>
      </a:defRPr>
    </a:lvl4pPr>
    <a:lvl5pPr marL="1828800" algn="l" defTabSz="457200" rtl="0" eaLnBrk="0" fontAlgn="base" hangingPunct="0">
      <a:spcBef>
        <a:spcPct val="30000"/>
      </a:spcBef>
      <a:spcAft>
        <a:spcPct val="0"/>
      </a:spcAft>
      <a:defRPr sz="1200" kern="1200">
        <a:solidFill>
          <a:schemeClr val="tx1"/>
        </a:solidFill>
        <a:latin typeface="+mn-lt"/>
        <a:ea typeface="Geneva" charset="0"/>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jpg"/><Relationship Id="rId1" Type="http://schemas.openxmlformats.org/officeDocument/2006/relationships/slideMaster" Target="../slideMasters/slideMaster1.xml"/><Relationship Id="rId4" Type="http://schemas.openxmlformats.org/officeDocument/2006/relationships/image" Target="../media/image5.jp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4" name="Picture 3" descr="WPS-PPT-titlepages_GHA.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7257"/>
            <a:ext cx="9144000" cy="6856629"/>
          </a:xfrm>
          <a:prstGeom prst="rect">
            <a:avLst/>
          </a:prstGeom>
        </p:spPr>
      </p:pic>
      <p:sp>
        <p:nvSpPr>
          <p:cNvPr id="2" name="Title 1"/>
          <p:cNvSpPr>
            <a:spLocks noGrp="1"/>
          </p:cNvSpPr>
          <p:nvPr>
            <p:ph type="ctrTitle"/>
          </p:nvPr>
        </p:nvSpPr>
        <p:spPr>
          <a:xfrm>
            <a:off x="0" y="495900"/>
            <a:ext cx="9144000" cy="1470025"/>
          </a:xfrm>
        </p:spPr>
        <p:txBody>
          <a:bodyPr anchor="b">
            <a:normAutofit/>
          </a:bodyPr>
          <a:lstStyle>
            <a:lvl1pPr algn="ctr">
              <a:defRPr sz="3600" i="1"/>
            </a:lvl1pPr>
          </a:lstStyle>
          <a:p>
            <a:r>
              <a:rPr lang="en-US"/>
              <a:t>Click to edit Master title style</a:t>
            </a:r>
            <a:endParaRPr lang="en-US" dirty="0"/>
          </a:p>
        </p:txBody>
      </p:sp>
      <p:sp>
        <p:nvSpPr>
          <p:cNvPr id="3" name="Subtitle 2"/>
          <p:cNvSpPr>
            <a:spLocks noGrp="1"/>
          </p:cNvSpPr>
          <p:nvPr>
            <p:ph type="subTitle" idx="1"/>
          </p:nvPr>
        </p:nvSpPr>
        <p:spPr>
          <a:xfrm>
            <a:off x="0" y="2118010"/>
            <a:ext cx="9144000" cy="704808"/>
          </a:xfrm>
        </p:spPr>
        <p:txBody>
          <a:bodyPr>
            <a:normAutofit/>
          </a:bodyPr>
          <a:lstStyle>
            <a:lvl1pPr marL="0" indent="0" algn="ctr">
              <a:buNone/>
              <a:defRPr sz="2000" b="0" i="0">
                <a:solidFill>
                  <a:srgbClr val="A6A6A6"/>
                </a:solidFill>
                <a:latin typeface="Trebuchet MS"/>
                <a:cs typeface="Trebuchet M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pic>
        <p:nvPicPr>
          <p:cNvPr id="7" name="Picture 6" descr="PPT_topbar-GHA.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0"/>
            <a:ext cx="9144000" cy="225552"/>
          </a:xfrm>
          <a:prstGeom prst="rect">
            <a:avLst/>
          </a:prstGeom>
        </p:spPr>
      </p:pic>
      <p:pic>
        <p:nvPicPr>
          <p:cNvPr id="5" name="Picture 4"/>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2404872" y="5414337"/>
            <a:ext cx="4334256" cy="1167384"/>
          </a:xfrm>
          <a:prstGeom prst="rect">
            <a:avLst/>
          </a:prstGeom>
        </p:spPr>
      </p:pic>
      <p:sp>
        <p:nvSpPr>
          <p:cNvPr id="6" name="Date Placeholder 5"/>
          <p:cNvSpPr>
            <a:spLocks noGrp="1"/>
          </p:cNvSpPr>
          <p:nvPr>
            <p:ph type="dt" sz="half" idx="10"/>
          </p:nvPr>
        </p:nvSpPr>
        <p:spPr/>
        <p:txBody>
          <a:bodyPr/>
          <a:lstStyle/>
          <a:p>
            <a:r>
              <a:rPr lang="en-US"/>
              <a:t>Page </a:t>
            </a:r>
            <a:fld id="{E4BE2DDF-2921-944F-9FBB-DB8F34D94C94}" type="slidenum">
              <a:rPr lang="en-US" smtClean="0"/>
              <a:pPr/>
              <a:t>‹#›</a:t>
            </a:fld>
            <a:endParaRPr lang="en-US"/>
          </a:p>
          <a:p>
            <a:fld id="{3AC79183-2464-A14D-8A23-7A9B3FB27000}" type="datetime4">
              <a:rPr lang="en-US" smtClean="0"/>
              <a:t>July 8, 2022</a:t>
            </a:fld>
            <a:endParaRPr lang="en-US" dirty="0"/>
          </a:p>
        </p:txBody>
      </p:sp>
    </p:spTree>
    <p:extLst>
      <p:ext uri="{BB962C8B-B14F-4D97-AF65-F5344CB8AC3E}">
        <p14:creationId xmlns:p14="http://schemas.microsoft.com/office/powerpoint/2010/main" val="417349114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cxnSp>
        <p:nvCxnSpPr>
          <p:cNvPr id="5" name="Straight Connector 4"/>
          <p:cNvCxnSpPr/>
          <p:nvPr userDrawn="1"/>
        </p:nvCxnSpPr>
        <p:spPr>
          <a:xfrm>
            <a:off x="446088" y="1192213"/>
            <a:ext cx="0" cy="4452937"/>
          </a:xfrm>
          <a:prstGeom prst="line">
            <a:avLst/>
          </a:prstGeom>
          <a:ln w="12700">
            <a:solidFill>
              <a:srgbClr val="808080"/>
            </a:solidFill>
            <a:prstDash val="dot"/>
          </a:ln>
          <a:effectLst/>
        </p:spPr>
        <p:style>
          <a:lnRef idx="2">
            <a:schemeClr val="accent1"/>
          </a:lnRef>
          <a:fillRef idx="0">
            <a:schemeClr val="accent1"/>
          </a:fillRef>
          <a:effectRef idx="1">
            <a:schemeClr val="accent1"/>
          </a:effectRef>
          <a:fontRef idx="minor">
            <a:schemeClr val="tx1"/>
          </a:fontRef>
        </p:style>
      </p:cxnSp>
      <p:sp>
        <p:nvSpPr>
          <p:cNvPr id="6" name="Title 1"/>
          <p:cNvSpPr txBox="1">
            <a:spLocks/>
          </p:cNvSpPr>
          <p:nvPr userDrawn="1"/>
        </p:nvSpPr>
        <p:spPr>
          <a:xfrm>
            <a:off x="457200" y="311150"/>
            <a:ext cx="8229600" cy="708025"/>
          </a:xfrm>
          <a:prstGeom prst="rect">
            <a:avLst/>
          </a:prstGeom>
        </p:spPr>
        <p:txBody>
          <a:bodyPr anchor="ctr">
            <a:normAutofit/>
          </a:bodyPr>
          <a:lstStyle>
            <a:lvl1pPr algn="l" defTabSz="457200" rtl="0" eaLnBrk="1" latinLnBrk="0" hangingPunct="1">
              <a:spcBef>
                <a:spcPct val="0"/>
              </a:spcBef>
              <a:buNone/>
              <a:defRPr sz="2800" b="1" i="0" kern="1200">
                <a:solidFill>
                  <a:srgbClr val="0078AE"/>
                </a:solidFill>
                <a:latin typeface="Trebuchet MS"/>
                <a:ea typeface="+mj-ea"/>
                <a:cs typeface="Trebuchet MS"/>
              </a:defRPr>
            </a:lvl1pPr>
          </a:lstStyle>
          <a:p>
            <a:pPr fontAlgn="auto">
              <a:spcAft>
                <a:spcPts val="0"/>
              </a:spcAft>
              <a:defRPr/>
            </a:pPr>
            <a:r>
              <a:rPr lang="en-US" dirty="0"/>
              <a:t>Click to edit Master title style</a:t>
            </a:r>
          </a:p>
        </p:txBody>
      </p:sp>
      <p:sp>
        <p:nvSpPr>
          <p:cNvPr id="3" name="Content Placeholder 2"/>
          <p:cNvSpPr>
            <a:spLocks noGrp="1"/>
          </p:cNvSpPr>
          <p:nvPr>
            <p:ph idx="1"/>
          </p:nvPr>
        </p:nvSpPr>
        <p:spPr>
          <a:xfrm>
            <a:off x="3757290" y="1192945"/>
            <a:ext cx="4929510" cy="4452644"/>
          </a:xfrm>
        </p:spPr>
        <p:txBody>
          <a:bodyPr>
            <a:normAutofit/>
          </a:bodyPr>
          <a:lstStyle>
            <a:lvl1pPr>
              <a:defRPr sz="2000"/>
            </a:lvl1pPr>
            <a:lvl2pPr>
              <a:defRPr sz="1800"/>
            </a:lvl2pPr>
            <a:lvl3pPr>
              <a:defRPr sz="1600"/>
            </a:lvl3pPr>
            <a:lvl4pPr>
              <a:defRPr sz="1400"/>
            </a:lvl4pPr>
            <a:lvl5pPr>
              <a:defRPr sz="14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755316" y="1192946"/>
            <a:ext cx="2710197" cy="4452644"/>
          </a:xfrm>
        </p:spPr>
        <p:txBody>
          <a:bodyPr/>
          <a:lstStyle>
            <a:lvl1pPr marL="0" indent="0">
              <a:buNone/>
              <a:defRPr sz="1400" b="0" i="1">
                <a:solidFill>
                  <a:srgbClr val="A6A6A6"/>
                </a:solidFill>
                <a:latin typeface="Trebuchet MS"/>
                <a:cs typeface="Trebuchet M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8" name="Date Placeholder 21"/>
          <p:cNvSpPr>
            <a:spLocks noGrp="1"/>
          </p:cNvSpPr>
          <p:nvPr>
            <p:ph type="dt" sz="half" idx="10"/>
          </p:nvPr>
        </p:nvSpPr>
        <p:spPr>
          <a:xfrm>
            <a:off x="6553199" y="6120384"/>
            <a:ext cx="2136645" cy="737615"/>
          </a:xfrm>
          <a:prstGeom prst="rect">
            <a:avLst/>
          </a:prstGeom>
        </p:spPr>
        <p:txBody>
          <a:bodyPr vert="horz" lIns="91440" tIns="45720" rIns="91440" bIns="45720" rtlCol="0" anchor="ctr"/>
          <a:lstStyle>
            <a:lvl1pPr algn="r">
              <a:defRPr sz="1000" b="0" i="0">
                <a:solidFill>
                  <a:srgbClr val="FFFFFF"/>
                </a:solidFill>
                <a:latin typeface="Trebuchet MS"/>
                <a:cs typeface="Trebuchet MS"/>
              </a:defRPr>
            </a:lvl1pPr>
          </a:lstStyle>
          <a:p>
            <a:r>
              <a:rPr lang="en-US" dirty="0"/>
              <a:t>Page </a:t>
            </a:r>
            <a:fld id="{E4BE2DDF-2921-944F-9FBB-DB8F34D94C94}" type="slidenum">
              <a:rPr lang="en-US" smtClean="0"/>
              <a:pPr/>
              <a:t>‹#›</a:t>
            </a:fld>
            <a:endParaRPr lang="en-US" dirty="0"/>
          </a:p>
          <a:p>
            <a:fld id="{3AC79183-2464-A14D-8A23-7A9B3FB27000}" type="datetime4">
              <a:rPr lang="en-US" smtClean="0"/>
              <a:t>July 8, 2022</a:t>
            </a:fld>
            <a:endParaRPr lang="en-US" dirty="0"/>
          </a:p>
        </p:txBody>
      </p:sp>
    </p:spTree>
    <p:extLst>
      <p:ext uri="{BB962C8B-B14F-4D97-AF65-F5344CB8AC3E}">
        <p14:creationId xmlns:p14="http://schemas.microsoft.com/office/powerpoint/2010/main" val="403974534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cxnSp>
        <p:nvCxnSpPr>
          <p:cNvPr id="4" name="Straight Connector 3"/>
          <p:cNvCxnSpPr/>
          <p:nvPr userDrawn="1"/>
        </p:nvCxnSpPr>
        <p:spPr>
          <a:xfrm>
            <a:off x="446088" y="1192213"/>
            <a:ext cx="0" cy="4452937"/>
          </a:xfrm>
          <a:prstGeom prst="line">
            <a:avLst/>
          </a:prstGeom>
          <a:ln w="12700">
            <a:solidFill>
              <a:srgbClr val="808080"/>
            </a:solidFill>
            <a:prstDash val="dot"/>
          </a:ln>
          <a:effectLst/>
        </p:spPr>
        <p:style>
          <a:lnRef idx="2">
            <a:schemeClr val="accent1"/>
          </a:lnRef>
          <a:fillRef idx="0">
            <a:schemeClr val="accent1"/>
          </a:fillRef>
          <a:effectRef idx="1">
            <a:schemeClr val="accent1"/>
          </a:effectRef>
          <a:fontRef idx="minor">
            <a:schemeClr val="tx1"/>
          </a:fontRef>
        </p:style>
      </p:cxnSp>
      <p:sp>
        <p:nvSpPr>
          <p:cNvPr id="5" name="Title 1"/>
          <p:cNvSpPr txBox="1">
            <a:spLocks/>
          </p:cNvSpPr>
          <p:nvPr userDrawn="1"/>
        </p:nvSpPr>
        <p:spPr>
          <a:xfrm>
            <a:off x="457200" y="311150"/>
            <a:ext cx="8229600" cy="708025"/>
          </a:xfrm>
          <a:prstGeom prst="rect">
            <a:avLst/>
          </a:prstGeom>
        </p:spPr>
        <p:txBody>
          <a:bodyPr anchor="ctr">
            <a:normAutofit/>
          </a:bodyPr>
          <a:lstStyle>
            <a:lvl1pPr algn="l" defTabSz="457200" rtl="0" eaLnBrk="1" latinLnBrk="0" hangingPunct="1">
              <a:spcBef>
                <a:spcPct val="0"/>
              </a:spcBef>
              <a:buNone/>
              <a:defRPr sz="2800" b="1" i="0" kern="1200">
                <a:solidFill>
                  <a:srgbClr val="0078AE"/>
                </a:solidFill>
                <a:latin typeface="Trebuchet MS"/>
                <a:ea typeface="+mj-ea"/>
                <a:cs typeface="Trebuchet MS"/>
              </a:defRPr>
            </a:lvl1pPr>
          </a:lstStyle>
          <a:p>
            <a:pPr fontAlgn="auto">
              <a:spcAft>
                <a:spcPts val="0"/>
              </a:spcAft>
              <a:defRPr/>
            </a:pPr>
            <a:r>
              <a:rPr lang="en-US" dirty="0"/>
              <a:t>Click to edit Master title style</a:t>
            </a:r>
          </a:p>
        </p:txBody>
      </p:sp>
      <p:sp>
        <p:nvSpPr>
          <p:cNvPr id="3" name="Picture Placeholder 2"/>
          <p:cNvSpPr>
            <a:spLocks noGrp="1"/>
          </p:cNvSpPr>
          <p:nvPr>
            <p:ph type="pic" idx="1"/>
          </p:nvPr>
        </p:nvSpPr>
        <p:spPr>
          <a:xfrm>
            <a:off x="755316" y="1192944"/>
            <a:ext cx="5403744" cy="4452645"/>
          </a:xfrm>
        </p:spPr>
        <p:txBody>
          <a:bodyPr rtlCol="0">
            <a:normAutofit/>
          </a:bodyPr>
          <a:lstStyle>
            <a:lvl1pPr marL="0" indent="0" algn="ctr">
              <a:buNone/>
              <a:defRPr sz="2400" b="1" i="1">
                <a:latin typeface="Trebuchet MS"/>
                <a:cs typeface="Trebuchet MS"/>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a:t>Click icon to add picture</a:t>
            </a:r>
          </a:p>
        </p:txBody>
      </p:sp>
      <p:sp>
        <p:nvSpPr>
          <p:cNvPr id="10" name="Text Placeholder 3"/>
          <p:cNvSpPr>
            <a:spLocks noGrp="1"/>
          </p:cNvSpPr>
          <p:nvPr>
            <p:ph type="body" sz="half" idx="2"/>
          </p:nvPr>
        </p:nvSpPr>
        <p:spPr>
          <a:xfrm>
            <a:off x="6433803" y="1192946"/>
            <a:ext cx="2252997" cy="4452644"/>
          </a:xfrm>
        </p:spPr>
        <p:txBody>
          <a:bodyPr/>
          <a:lstStyle>
            <a:lvl1pPr marL="0" indent="0">
              <a:buNone/>
              <a:defRPr sz="1400" b="0" i="1">
                <a:solidFill>
                  <a:srgbClr val="A6A6A6"/>
                </a:solidFill>
                <a:latin typeface="Trebuchet MS"/>
                <a:cs typeface="Trebuchet M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7" name="Date Placeholder 21"/>
          <p:cNvSpPr>
            <a:spLocks noGrp="1"/>
          </p:cNvSpPr>
          <p:nvPr>
            <p:ph type="dt" sz="half" idx="10"/>
          </p:nvPr>
        </p:nvSpPr>
        <p:spPr>
          <a:xfrm>
            <a:off x="6553199" y="6120384"/>
            <a:ext cx="2136645" cy="737615"/>
          </a:xfrm>
          <a:prstGeom prst="rect">
            <a:avLst/>
          </a:prstGeom>
        </p:spPr>
        <p:txBody>
          <a:bodyPr vert="horz" lIns="91440" tIns="45720" rIns="91440" bIns="45720" rtlCol="0" anchor="ctr"/>
          <a:lstStyle>
            <a:lvl1pPr algn="r">
              <a:defRPr sz="1000" b="0" i="0">
                <a:solidFill>
                  <a:srgbClr val="FFFFFF"/>
                </a:solidFill>
                <a:latin typeface="Trebuchet MS"/>
                <a:cs typeface="Trebuchet MS"/>
              </a:defRPr>
            </a:lvl1pPr>
          </a:lstStyle>
          <a:p>
            <a:r>
              <a:rPr lang="en-US" dirty="0"/>
              <a:t>Page </a:t>
            </a:r>
            <a:fld id="{E4BE2DDF-2921-944F-9FBB-DB8F34D94C94}" type="slidenum">
              <a:rPr lang="en-US" smtClean="0"/>
              <a:pPr/>
              <a:t>‹#›</a:t>
            </a:fld>
            <a:endParaRPr lang="en-US" dirty="0"/>
          </a:p>
          <a:p>
            <a:fld id="{3AC79183-2464-A14D-8A23-7A9B3FB27000}" type="datetime4">
              <a:rPr lang="en-US" smtClean="0"/>
              <a:t>July 8, 2022</a:t>
            </a:fld>
            <a:endParaRPr lang="en-US" dirty="0"/>
          </a:p>
        </p:txBody>
      </p:sp>
    </p:spTree>
    <p:extLst>
      <p:ext uri="{BB962C8B-B14F-4D97-AF65-F5344CB8AC3E}">
        <p14:creationId xmlns:p14="http://schemas.microsoft.com/office/powerpoint/2010/main" val="218732670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ubhead, Content">
    <p:spTree>
      <p:nvGrpSpPr>
        <p:cNvPr id="1" name=""/>
        <p:cNvGrpSpPr/>
        <p:nvPr/>
      </p:nvGrpSpPr>
      <p:grpSpPr>
        <a:xfrm>
          <a:off x="0" y="0"/>
          <a:ext cx="0" cy="0"/>
          <a:chOff x="0" y="0"/>
          <a:chExt cx="0" cy="0"/>
        </a:xfrm>
      </p:grpSpPr>
      <p:cxnSp>
        <p:nvCxnSpPr>
          <p:cNvPr id="6" name="Straight Connector 5"/>
          <p:cNvCxnSpPr/>
          <p:nvPr userDrawn="1"/>
        </p:nvCxnSpPr>
        <p:spPr>
          <a:xfrm>
            <a:off x="446088" y="1192213"/>
            <a:ext cx="0" cy="4452937"/>
          </a:xfrm>
          <a:prstGeom prst="line">
            <a:avLst/>
          </a:prstGeom>
          <a:ln w="12700">
            <a:solidFill>
              <a:srgbClr val="808080"/>
            </a:solidFill>
            <a:prstDash val="dot"/>
          </a:ln>
          <a:effectLst/>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a:xfrm>
            <a:off x="755316" y="1691058"/>
            <a:ext cx="7931484" cy="395453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2"/>
          <p:cNvSpPr>
            <a:spLocks noGrp="1"/>
          </p:cNvSpPr>
          <p:nvPr>
            <p:ph type="body" idx="10"/>
          </p:nvPr>
        </p:nvSpPr>
        <p:spPr>
          <a:xfrm>
            <a:off x="755315" y="1177819"/>
            <a:ext cx="7931483" cy="388220"/>
          </a:xfrm>
        </p:spPr>
        <p:txBody>
          <a:bodyPr anchor="b">
            <a:normAutofit/>
          </a:bodyPr>
          <a:lstStyle>
            <a:lvl1pPr marL="0" indent="0">
              <a:buNone/>
              <a:defRPr sz="2000" b="0" i="1">
                <a:solidFill>
                  <a:schemeClr val="bg1">
                    <a:lumMod val="65000"/>
                  </a:schemeClr>
                </a:solidFill>
                <a:latin typeface="Trebuchet MS"/>
                <a:cs typeface="Trebuchet M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8" name="Date Placeholder 21"/>
          <p:cNvSpPr>
            <a:spLocks noGrp="1"/>
          </p:cNvSpPr>
          <p:nvPr>
            <p:ph type="dt" sz="half" idx="2"/>
          </p:nvPr>
        </p:nvSpPr>
        <p:spPr>
          <a:xfrm>
            <a:off x="6553199" y="6120384"/>
            <a:ext cx="2136645" cy="737615"/>
          </a:xfrm>
          <a:prstGeom prst="rect">
            <a:avLst/>
          </a:prstGeom>
        </p:spPr>
        <p:txBody>
          <a:bodyPr vert="horz" lIns="91440" tIns="45720" rIns="91440" bIns="45720" rtlCol="0" anchor="ctr"/>
          <a:lstStyle>
            <a:lvl1pPr algn="r">
              <a:defRPr sz="1000" b="0" i="0">
                <a:solidFill>
                  <a:srgbClr val="FFFFFF"/>
                </a:solidFill>
                <a:latin typeface="Trebuchet MS"/>
                <a:cs typeface="Trebuchet MS"/>
              </a:defRPr>
            </a:lvl1pPr>
          </a:lstStyle>
          <a:p>
            <a:r>
              <a:rPr lang="en-US" dirty="0"/>
              <a:t>Page </a:t>
            </a:r>
            <a:fld id="{E4BE2DDF-2921-944F-9FBB-DB8F34D94C94}" type="slidenum">
              <a:rPr lang="en-US" smtClean="0"/>
              <a:pPr/>
              <a:t>‹#›</a:t>
            </a:fld>
            <a:endParaRPr lang="en-US" dirty="0"/>
          </a:p>
          <a:p>
            <a:fld id="{3AC79183-2464-A14D-8A23-7A9B3FB27000}" type="datetime4">
              <a:rPr lang="en-US" smtClean="0"/>
              <a:t>July 8, 2022</a:t>
            </a:fld>
            <a:endParaRPr lang="en-US" dirty="0"/>
          </a:p>
        </p:txBody>
      </p:sp>
    </p:spTree>
    <p:extLst>
      <p:ext uri="{BB962C8B-B14F-4D97-AF65-F5344CB8AC3E}">
        <p14:creationId xmlns:p14="http://schemas.microsoft.com/office/powerpoint/2010/main" val="109258677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cxnSp>
        <p:nvCxnSpPr>
          <p:cNvPr id="4" name="Straight Connector 3"/>
          <p:cNvCxnSpPr/>
          <p:nvPr userDrawn="1"/>
        </p:nvCxnSpPr>
        <p:spPr>
          <a:xfrm>
            <a:off x="446088" y="1192213"/>
            <a:ext cx="0" cy="4452937"/>
          </a:xfrm>
          <a:prstGeom prst="line">
            <a:avLst/>
          </a:prstGeom>
          <a:ln w="12700">
            <a:solidFill>
              <a:srgbClr val="808080"/>
            </a:solidFill>
            <a:prstDash val="dot"/>
          </a:ln>
          <a:effectLst/>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Date Placeholder 21"/>
          <p:cNvSpPr>
            <a:spLocks noGrp="1"/>
          </p:cNvSpPr>
          <p:nvPr>
            <p:ph type="dt" sz="half" idx="2"/>
          </p:nvPr>
        </p:nvSpPr>
        <p:spPr>
          <a:xfrm>
            <a:off x="6553199" y="6120384"/>
            <a:ext cx="2136645" cy="737615"/>
          </a:xfrm>
          <a:prstGeom prst="rect">
            <a:avLst/>
          </a:prstGeom>
        </p:spPr>
        <p:txBody>
          <a:bodyPr vert="horz" lIns="91440" tIns="45720" rIns="91440" bIns="45720" rtlCol="0" anchor="ctr"/>
          <a:lstStyle>
            <a:lvl1pPr algn="r">
              <a:defRPr sz="1000" b="0" i="0">
                <a:solidFill>
                  <a:srgbClr val="FFFFFF"/>
                </a:solidFill>
                <a:latin typeface="Trebuchet MS"/>
                <a:cs typeface="Trebuchet MS"/>
              </a:defRPr>
            </a:lvl1pPr>
          </a:lstStyle>
          <a:p>
            <a:r>
              <a:rPr lang="en-US" dirty="0"/>
              <a:t>Page </a:t>
            </a:r>
            <a:fld id="{E4BE2DDF-2921-944F-9FBB-DB8F34D94C94}" type="slidenum">
              <a:rPr lang="en-US" smtClean="0"/>
              <a:pPr/>
              <a:t>‹#›</a:t>
            </a:fld>
            <a:endParaRPr lang="en-US" dirty="0"/>
          </a:p>
          <a:p>
            <a:fld id="{3AC79183-2464-A14D-8A23-7A9B3FB27000}" type="datetime4">
              <a:rPr lang="en-US" smtClean="0"/>
              <a:t>July 8, 2022</a:t>
            </a:fld>
            <a:endParaRPr lang="en-US" dirty="0"/>
          </a:p>
        </p:txBody>
      </p:sp>
    </p:spTree>
    <p:extLst>
      <p:ext uri="{BB962C8B-B14F-4D97-AF65-F5344CB8AC3E}">
        <p14:creationId xmlns:p14="http://schemas.microsoft.com/office/powerpoint/2010/main" val="229972487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457200" y="4406900"/>
            <a:ext cx="8037513" cy="1362075"/>
          </a:xfrm>
        </p:spPr>
        <p:txBody>
          <a:bodyPr anchor="t">
            <a:normAutofit/>
          </a:bodyPr>
          <a:lstStyle>
            <a:lvl1pPr algn="l">
              <a:defRPr sz="3600" b="1" i="1" cap="none"/>
            </a:lvl1pPr>
          </a:lstStyle>
          <a:p>
            <a:r>
              <a:rPr lang="en-US"/>
              <a:t>Click to edit Master title style</a:t>
            </a:r>
            <a:endParaRPr lang="en-US" dirty="0"/>
          </a:p>
        </p:txBody>
      </p:sp>
      <p:sp>
        <p:nvSpPr>
          <p:cNvPr id="3" name="Text Placeholder 2"/>
          <p:cNvSpPr>
            <a:spLocks noGrp="1"/>
          </p:cNvSpPr>
          <p:nvPr>
            <p:ph type="body" idx="1"/>
          </p:nvPr>
        </p:nvSpPr>
        <p:spPr>
          <a:xfrm>
            <a:off x="457200" y="2873813"/>
            <a:ext cx="8037513" cy="1500187"/>
          </a:xfrm>
        </p:spPr>
        <p:txBody>
          <a:bodyPr anchor="b"/>
          <a:lstStyle>
            <a:lvl1pPr marL="0" indent="0">
              <a:buNone/>
              <a:defRPr sz="2000" b="0" i="0">
                <a:solidFill>
                  <a:srgbClr val="A6A6A6"/>
                </a:solidFill>
                <a:latin typeface="Trebuchet MS"/>
                <a:cs typeface="Trebuchet MS"/>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5" name="Date Placeholder 21"/>
          <p:cNvSpPr>
            <a:spLocks noGrp="1"/>
          </p:cNvSpPr>
          <p:nvPr>
            <p:ph type="dt" sz="half" idx="2"/>
          </p:nvPr>
        </p:nvSpPr>
        <p:spPr>
          <a:xfrm>
            <a:off x="6553199" y="6120384"/>
            <a:ext cx="2136645" cy="737615"/>
          </a:xfrm>
          <a:prstGeom prst="rect">
            <a:avLst/>
          </a:prstGeom>
        </p:spPr>
        <p:txBody>
          <a:bodyPr vert="horz" lIns="91440" tIns="45720" rIns="91440" bIns="45720" rtlCol="0" anchor="ctr"/>
          <a:lstStyle>
            <a:lvl1pPr algn="r">
              <a:defRPr sz="1000" b="0" i="0">
                <a:solidFill>
                  <a:srgbClr val="FFFFFF"/>
                </a:solidFill>
                <a:latin typeface="Trebuchet MS"/>
                <a:cs typeface="Trebuchet MS"/>
              </a:defRPr>
            </a:lvl1pPr>
          </a:lstStyle>
          <a:p>
            <a:r>
              <a:rPr lang="en-US" dirty="0"/>
              <a:t>Page </a:t>
            </a:r>
            <a:fld id="{E4BE2DDF-2921-944F-9FBB-DB8F34D94C94}" type="slidenum">
              <a:rPr lang="en-US" smtClean="0"/>
              <a:pPr/>
              <a:t>‹#›</a:t>
            </a:fld>
            <a:endParaRPr lang="en-US" dirty="0"/>
          </a:p>
          <a:p>
            <a:fld id="{3AC79183-2464-A14D-8A23-7A9B3FB27000}" type="datetime4">
              <a:rPr lang="en-US" smtClean="0"/>
              <a:t>July 8, 2022</a:t>
            </a:fld>
            <a:endParaRPr lang="en-US" dirty="0"/>
          </a:p>
        </p:txBody>
      </p:sp>
    </p:spTree>
    <p:extLst>
      <p:ext uri="{BB962C8B-B14F-4D97-AF65-F5344CB8AC3E}">
        <p14:creationId xmlns:p14="http://schemas.microsoft.com/office/powerpoint/2010/main" val="167942133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wo Column">
    <p:spTree>
      <p:nvGrpSpPr>
        <p:cNvPr id="1" name=""/>
        <p:cNvGrpSpPr/>
        <p:nvPr/>
      </p:nvGrpSpPr>
      <p:grpSpPr>
        <a:xfrm>
          <a:off x="0" y="0"/>
          <a:ext cx="0" cy="0"/>
          <a:chOff x="0" y="0"/>
          <a:chExt cx="0" cy="0"/>
        </a:xfrm>
      </p:grpSpPr>
      <p:cxnSp>
        <p:nvCxnSpPr>
          <p:cNvPr id="5" name="Straight Connector 4"/>
          <p:cNvCxnSpPr/>
          <p:nvPr userDrawn="1"/>
        </p:nvCxnSpPr>
        <p:spPr>
          <a:xfrm>
            <a:off x="446088" y="1192213"/>
            <a:ext cx="0" cy="4452937"/>
          </a:xfrm>
          <a:prstGeom prst="line">
            <a:avLst/>
          </a:prstGeom>
          <a:ln w="12700">
            <a:solidFill>
              <a:srgbClr val="808080"/>
            </a:solidFill>
            <a:prstDash val="dot"/>
          </a:ln>
          <a:effectLst/>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755316" y="1192947"/>
            <a:ext cx="3837658" cy="4452644"/>
          </a:xfrm>
        </p:spPr>
        <p:txBody>
          <a:bodyPr>
            <a:normAutofit/>
          </a:bodyPr>
          <a:lstStyle>
            <a:lvl1pPr>
              <a:defRPr sz="2000">
                <a:solidFill>
                  <a:schemeClr val="tx1">
                    <a:lumMod val="65000"/>
                    <a:lumOff val="35000"/>
                  </a:schemeClr>
                </a:solidFill>
              </a:defRPr>
            </a:lvl1pPr>
            <a:lvl2pPr>
              <a:defRPr sz="1800">
                <a:solidFill>
                  <a:schemeClr val="tx1">
                    <a:lumMod val="65000"/>
                    <a:lumOff val="35000"/>
                  </a:schemeClr>
                </a:solidFill>
              </a:defRPr>
            </a:lvl2pPr>
            <a:lvl3pPr>
              <a:defRPr sz="1600">
                <a:solidFill>
                  <a:schemeClr val="tx1">
                    <a:lumMod val="65000"/>
                    <a:lumOff val="35000"/>
                  </a:schemeClr>
                </a:solidFill>
              </a:defRPr>
            </a:lvl3pPr>
            <a:lvl4pPr>
              <a:defRPr sz="1400">
                <a:solidFill>
                  <a:schemeClr val="tx1">
                    <a:lumMod val="65000"/>
                    <a:lumOff val="35000"/>
                  </a:schemeClr>
                </a:solidFill>
              </a:defRPr>
            </a:lvl4pPr>
            <a:lvl5pPr>
              <a:defRPr sz="1400">
                <a:solidFill>
                  <a:schemeClr val="tx1">
                    <a:lumMod val="65000"/>
                    <a:lumOff val="35000"/>
                  </a:schemeClr>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836442" y="1192947"/>
            <a:ext cx="3838144" cy="4452644"/>
          </a:xfrm>
        </p:spPr>
        <p:txBody>
          <a:bodyPr>
            <a:normAutofit/>
          </a:bodyPr>
          <a:lstStyle>
            <a:lvl1pPr>
              <a:defRPr sz="2000"/>
            </a:lvl1pPr>
            <a:lvl2pPr>
              <a:defRPr sz="1800"/>
            </a:lvl2pPr>
            <a:lvl3pPr>
              <a:defRPr sz="1600"/>
            </a:lvl3pPr>
            <a:lvl4pPr>
              <a:defRPr sz="1400"/>
            </a:lvl4pPr>
            <a:lvl5pPr>
              <a:defRPr sz="14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21"/>
          <p:cNvSpPr>
            <a:spLocks noGrp="1"/>
          </p:cNvSpPr>
          <p:nvPr>
            <p:ph type="dt" sz="half" idx="10"/>
          </p:nvPr>
        </p:nvSpPr>
        <p:spPr>
          <a:xfrm>
            <a:off x="6553199" y="6120384"/>
            <a:ext cx="2136645" cy="737615"/>
          </a:xfrm>
          <a:prstGeom prst="rect">
            <a:avLst/>
          </a:prstGeom>
        </p:spPr>
        <p:txBody>
          <a:bodyPr vert="horz" lIns="91440" tIns="45720" rIns="91440" bIns="45720" rtlCol="0" anchor="ctr"/>
          <a:lstStyle>
            <a:lvl1pPr algn="r">
              <a:defRPr sz="1000" b="0" i="0">
                <a:solidFill>
                  <a:srgbClr val="FFFFFF"/>
                </a:solidFill>
                <a:latin typeface="Trebuchet MS"/>
                <a:cs typeface="Trebuchet MS"/>
              </a:defRPr>
            </a:lvl1pPr>
          </a:lstStyle>
          <a:p>
            <a:r>
              <a:rPr lang="en-US" dirty="0"/>
              <a:t>Page </a:t>
            </a:r>
            <a:fld id="{E4BE2DDF-2921-944F-9FBB-DB8F34D94C94}" type="slidenum">
              <a:rPr lang="en-US" smtClean="0"/>
              <a:pPr/>
              <a:t>‹#›</a:t>
            </a:fld>
            <a:endParaRPr lang="en-US" dirty="0"/>
          </a:p>
          <a:p>
            <a:fld id="{3AC79183-2464-A14D-8A23-7A9B3FB27000}" type="datetime4">
              <a:rPr lang="en-US" smtClean="0"/>
              <a:t>July 8, 2022</a:t>
            </a:fld>
            <a:endParaRPr lang="en-US" dirty="0"/>
          </a:p>
        </p:txBody>
      </p:sp>
    </p:spTree>
    <p:extLst>
      <p:ext uri="{BB962C8B-B14F-4D97-AF65-F5344CB8AC3E}">
        <p14:creationId xmlns:p14="http://schemas.microsoft.com/office/powerpoint/2010/main" val="121274275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2 column, 2 subheads">
    <p:spTree>
      <p:nvGrpSpPr>
        <p:cNvPr id="1" name=""/>
        <p:cNvGrpSpPr/>
        <p:nvPr/>
      </p:nvGrpSpPr>
      <p:grpSpPr>
        <a:xfrm>
          <a:off x="0" y="0"/>
          <a:ext cx="0" cy="0"/>
          <a:chOff x="0" y="0"/>
          <a:chExt cx="0" cy="0"/>
        </a:xfrm>
      </p:grpSpPr>
      <p:sp>
        <p:nvSpPr>
          <p:cNvPr id="10" name="Content Placeholder 3"/>
          <p:cNvSpPr>
            <a:spLocks noGrp="1"/>
          </p:cNvSpPr>
          <p:nvPr>
            <p:ph sz="half" idx="14"/>
          </p:nvPr>
        </p:nvSpPr>
        <p:spPr>
          <a:xfrm>
            <a:off x="4836442" y="1908199"/>
            <a:ext cx="3838144" cy="3737392"/>
          </a:xfrm>
        </p:spPr>
        <p:txBody>
          <a:bodyPr>
            <a:normAutofit/>
          </a:bodyPr>
          <a:lstStyle>
            <a:lvl1pPr>
              <a:defRPr sz="2000"/>
            </a:lvl1pPr>
            <a:lvl2pPr>
              <a:defRPr sz="1800"/>
            </a:lvl2pPr>
            <a:lvl3pPr>
              <a:defRPr sz="1600"/>
            </a:lvl3pPr>
            <a:lvl4pPr>
              <a:defRPr sz="1400"/>
            </a:lvl4pPr>
            <a:lvl5pPr>
              <a:defRPr sz="14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cxnSp>
        <p:nvCxnSpPr>
          <p:cNvPr id="7" name="Straight Connector 6"/>
          <p:cNvCxnSpPr/>
          <p:nvPr userDrawn="1"/>
        </p:nvCxnSpPr>
        <p:spPr>
          <a:xfrm>
            <a:off x="446088" y="1192213"/>
            <a:ext cx="0" cy="4452937"/>
          </a:xfrm>
          <a:prstGeom prst="line">
            <a:avLst/>
          </a:prstGeom>
          <a:ln w="12700">
            <a:solidFill>
              <a:srgbClr val="808080"/>
            </a:solidFill>
            <a:prstDash val="dot"/>
          </a:ln>
          <a:effectLst/>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755316" y="1177819"/>
            <a:ext cx="3837658" cy="651420"/>
          </a:xfrm>
        </p:spPr>
        <p:txBody>
          <a:bodyPr>
            <a:normAutofit/>
          </a:bodyPr>
          <a:lstStyle>
            <a:lvl1pPr marL="0" indent="0">
              <a:buNone/>
              <a:defRPr sz="2000" b="0" i="1">
                <a:solidFill>
                  <a:srgbClr val="A6A6A6"/>
                </a:solidFill>
                <a:latin typeface="Trebuchet MS"/>
                <a:cs typeface="Trebuchet M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5" name="Text Placeholder 4"/>
          <p:cNvSpPr>
            <a:spLocks noGrp="1"/>
          </p:cNvSpPr>
          <p:nvPr>
            <p:ph type="body" sz="quarter" idx="3"/>
          </p:nvPr>
        </p:nvSpPr>
        <p:spPr>
          <a:xfrm>
            <a:off x="4836442" y="1177819"/>
            <a:ext cx="3850358" cy="651420"/>
          </a:xfrm>
        </p:spPr>
        <p:txBody>
          <a:bodyPr>
            <a:normAutofit/>
          </a:bodyPr>
          <a:lstStyle>
            <a:lvl1pPr marL="0" indent="0">
              <a:buNone/>
              <a:defRPr sz="2000" b="0" i="1">
                <a:solidFill>
                  <a:srgbClr val="A6A6A6"/>
                </a:solidFill>
                <a:latin typeface="Trebuchet MS"/>
                <a:cs typeface="Trebuchet M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9" name="Content Placeholder 2"/>
          <p:cNvSpPr>
            <a:spLocks noGrp="1"/>
          </p:cNvSpPr>
          <p:nvPr>
            <p:ph sz="half" idx="13"/>
          </p:nvPr>
        </p:nvSpPr>
        <p:spPr>
          <a:xfrm>
            <a:off x="755316" y="1908199"/>
            <a:ext cx="3837658" cy="3737392"/>
          </a:xfrm>
        </p:spPr>
        <p:txBody>
          <a:bodyPr>
            <a:normAutofit/>
          </a:bodyPr>
          <a:lstStyle>
            <a:lvl1pPr>
              <a:defRPr sz="2000">
                <a:solidFill>
                  <a:schemeClr val="tx1">
                    <a:lumMod val="65000"/>
                    <a:lumOff val="35000"/>
                  </a:schemeClr>
                </a:solidFill>
              </a:defRPr>
            </a:lvl1pPr>
            <a:lvl2pPr>
              <a:defRPr sz="1800">
                <a:solidFill>
                  <a:schemeClr val="tx1">
                    <a:lumMod val="65000"/>
                    <a:lumOff val="35000"/>
                  </a:schemeClr>
                </a:solidFill>
              </a:defRPr>
            </a:lvl2pPr>
            <a:lvl3pPr>
              <a:defRPr sz="1600">
                <a:solidFill>
                  <a:schemeClr val="tx1">
                    <a:lumMod val="65000"/>
                    <a:lumOff val="35000"/>
                  </a:schemeClr>
                </a:solidFill>
              </a:defRPr>
            </a:lvl3pPr>
            <a:lvl4pPr>
              <a:defRPr sz="1400">
                <a:solidFill>
                  <a:schemeClr val="tx1">
                    <a:lumMod val="65000"/>
                    <a:lumOff val="35000"/>
                  </a:schemeClr>
                </a:solidFill>
              </a:defRPr>
            </a:lvl4pPr>
            <a:lvl5pPr>
              <a:defRPr sz="1400">
                <a:solidFill>
                  <a:schemeClr val="tx1">
                    <a:lumMod val="65000"/>
                    <a:lumOff val="35000"/>
                  </a:schemeClr>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Date Placeholder 21"/>
          <p:cNvSpPr>
            <a:spLocks noGrp="1"/>
          </p:cNvSpPr>
          <p:nvPr>
            <p:ph type="dt" sz="half" idx="2"/>
          </p:nvPr>
        </p:nvSpPr>
        <p:spPr>
          <a:xfrm>
            <a:off x="6553199" y="6120384"/>
            <a:ext cx="2136645" cy="737615"/>
          </a:xfrm>
          <a:prstGeom prst="rect">
            <a:avLst/>
          </a:prstGeom>
        </p:spPr>
        <p:txBody>
          <a:bodyPr vert="horz" lIns="91440" tIns="45720" rIns="91440" bIns="45720" rtlCol="0" anchor="ctr"/>
          <a:lstStyle>
            <a:lvl1pPr algn="r">
              <a:defRPr sz="1000" b="0" i="0">
                <a:solidFill>
                  <a:srgbClr val="FFFFFF"/>
                </a:solidFill>
                <a:latin typeface="Trebuchet MS"/>
                <a:cs typeface="Trebuchet MS"/>
              </a:defRPr>
            </a:lvl1pPr>
          </a:lstStyle>
          <a:p>
            <a:r>
              <a:rPr lang="en-US" dirty="0"/>
              <a:t>Page </a:t>
            </a:r>
            <a:fld id="{E4BE2DDF-2921-944F-9FBB-DB8F34D94C94}" type="slidenum">
              <a:rPr lang="en-US" smtClean="0"/>
              <a:pPr/>
              <a:t>‹#›</a:t>
            </a:fld>
            <a:endParaRPr lang="en-US" dirty="0"/>
          </a:p>
          <a:p>
            <a:fld id="{3AC79183-2464-A14D-8A23-7A9B3FB27000}" type="datetime4">
              <a:rPr lang="en-US" smtClean="0"/>
              <a:t>July 8, 2022</a:t>
            </a:fld>
            <a:endParaRPr lang="en-US" dirty="0"/>
          </a:p>
        </p:txBody>
      </p:sp>
    </p:spTree>
    <p:extLst>
      <p:ext uri="{BB962C8B-B14F-4D97-AF65-F5344CB8AC3E}">
        <p14:creationId xmlns:p14="http://schemas.microsoft.com/office/powerpoint/2010/main" val="353484517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2 columns, 1 subhead">
    <p:spTree>
      <p:nvGrpSpPr>
        <p:cNvPr id="1" name=""/>
        <p:cNvGrpSpPr/>
        <p:nvPr/>
      </p:nvGrpSpPr>
      <p:grpSpPr>
        <a:xfrm>
          <a:off x="0" y="0"/>
          <a:ext cx="0" cy="0"/>
          <a:chOff x="0" y="0"/>
          <a:chExt cx="0" cy="0"/>
        </a:xfrm>
      </p:grpSpPr>
      <p:sp>
        <p:nvSpPr>
          <p:cNvPr id="9" name="Content Placeholder 3"/>
          <p:cNvSpPr>
            <a:spLocks noGrp="1"/>
          </p:cNvSpPr>
          <p:nvPr>
            <p:ph sz="half" idx="14"/>
          </p:nvPr>
        </p:nvSpPr>
        <p:spPr>
          <a:xfrm>
            <a:off x="4836442" y="1691059"/>
            <a:ext cx="3838144" cy="3954532"/>
          </a:xfrm>
        </p:spPr>
        <p:txBody>
          <a:bodyPr>
            <a:normAutofit/>
          </a:bodyPr>
          <a:lstStyle>
            <a:lvl1pPr>
              <a:defRPr sz="2000"/>
            </a:lvl1pPr>
            <a:lvl2pPr>
              <a:defRPr sz="1800"/>
            </a:lvl2pPr>
            <a:lvl3pPr>
              <a:defRPr sz="1600"/>
            </a:lvl3pPr>
            <a:lvl4pPr>
              <a:defRPr sz="1400"/>
            </a:lvl4pPr>
            <a:lvl5pPr>
              <a:defRPr sz="14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cxnSp>
        <p:nvCxnSpPr>
          <p:cNvPr id="6" name="Straight Connector 5"/>
          <p:cNvCxnSpPr/>
          <p:nvPr userDrawn="1"/>
        </p:nvCxnSpPr>
        <p:spPr>
          <a:xfrm>
            <a:off x="446088" y="1192213"/>
            <a:ext cx="0" cy="4452937"/>
          </a:xfrm>
          <a:prstGeom prst="line">
            <a:avLst/>
          </a:prstGeom>
          <a:ln w="12700">
            <a:solidFill>
              <a:srgbClr val="808080"/>
            </a:solidFill>
            <a:prstDash val="dot"/>
          </a:ln>
          <a:effectLst/>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755315" y="1177819"/>
            <a:ext cx="7931483" cy="388220"/>
          </a:xfrm>
        </p:spPr>
        <p:txBody>
          <a:bodyPr>
            <a:normAutofit/>
          </a:bodyPr>
          <a:lstStyle>
            <a:lvl1pPr marL="0" indent="0">
              <a:buNone/>
              <a:defRPr sz="2000" b="0" i="1">
                <a:solidFill>
                  <a:srgbClr val="A6A6A6"/>
                </a:solidFill>
                <a:latin typeface="Trebuchet MS"/>
                <a:cs typeface="Trebuchet M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8" name="Content Placeholder 2"/>
          <p:cNvSpPr>
            <a:spLocks noGrp="1"/>
          </p:cNvSpPr>
          <p:nvPr>
            <p:ph sz="half" idx="13"/>
          </p:nvPr>
        </p:nvSpPr>
        <p:spPr>
          <a:xfrm>
            <a:off x="755316" y="1691059"/>
            <a:ext cx="3837658" cy="3954532"/>
          </a:xfrm>
        </p:spPr>
        <p:txBody>
          <a:bodyPr>
            <a:normAutofit/>
          </a:bodyPr>
          <a:lstStyle>
            <a:lvl1pPr>
              <a:defRPr sz="2000">
                <a:solidFill>
                  <a:schemeClr val="tx1">
                    <a:lumMod val="65000"/>
                    <a:lumOff val="35000"/>
                  </a:schemeClr>
                </a:solidFill>
              </a:defRPr>
            </a:lvl1pPr>
            <a:lvl2pPr>
              <a:defRPr sz="1800">
                <a:solidFill>
                  <a:schemeClr val="tx1">
                    <a:lumMod val="65000"/>
                    <a:lumOff val="35000"/>
                  </a:schemeClr>
                </a:solidFill>
              </a:defRPr>
            </a:lvl2pPr>
            <a:lvl3pPr>
              <a:defRPr sz="1600">
                <a:solidFill>
                  <a:schemeClr val="tx1">
                    <a:lumMod val="65000"/>
                    <a:lumOff val="35000"/>
                  </a:schemeClr>
                </a:solidFill>
              </a:defRPr>
            </a:lvl3pPr>
            <a:lvl4pPr>
              <a:defRPr sz="1400">
                <a:solidFill>
                  <a:schemeClr val="tx1">
                    <a:lumMod val="65000"/>
                    <a:lumOff val="35000"/>
                  </a:schemeClr>
                </a:solidFill>
              </a:defRPr>
            </a:lvl4pPr>
            <a:lvl5pPr>
              <a:defRPr sz="1400">
                <a:solidFill>
                  <a:schemeClr val="tx1">
                    <a:lumMod val="65000"/>
                    <a:lumOff val="35000"/>
                  </a:schemeClr>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Date Placeholder 21"/>
          <p:cNvSpPr>
            <a:spLocks noGrp="1"/>
          </p:cNvSpPr>
          <p:nvPr>
            <p:ph type="dt" sz="half" idx="2"/>
          </p:nvPr>
        </p:nvSpPr>
        <p:spPr>
          <a:xfrm>
            <a:off x="6553199" y="6120384"/>
            <a:ext cx="2136645" cy="737615"/>
          </a:xfrm>
          <a:prstGeom prst="rect">
            <a:avLst/>
          </a:prstGeom>
        </p:spPr>
        <p:txBody>
          <a:bodyPr vert="horz" lIns="91440" tIns="45720" rIns="91440" bIns="45720" rtlCol="0" anchor="ctr"/>
          <a:lstStyle>
            <a:lvl1pPr algn="r">
              <a:defRPr sz="1000" b="0" i="0">
                <a:solidFill>
                  <a:srgbClr val="FFFFFF"/>
                </a:solidFill>
                <a:latin typeface="Trebuchet MS"/>
                <a:cs typeface="Trebuchet MS"/>
              </a:defRPr>
            </a:lvl1pPr>
          </a:lstStyle>
          <a:p>
            <a:r>
              <a:rPr lang="en-US" dirty="0"/>
              <a:t>Page </a:t>
            </a:r>
            <a:fld id="{E4BE2DDF-2921-944F-9FBB-DB8F34D94C94}" type="slidenum">
              <a:rPr lang="en-US" smtClean="0"/>
              <a:pPr/>
              <a:t>‹#›</a:t>
            </a:fld>
            <a:endParaRPr lang="en-US" dirty="0"/>
          </a:p>
          <a:p>
            <a:fld id="{3AC79183-2464-A14D-8A23-7A9B3FB27000}" type="datetime4">
              <a:rPr lang="en-US" smtClean="0"/>
              <a:t>July 8, 2022</a:t>
            </a:fld>
            <a:endParaRPr lang="en-US" dirty="0"/>
          </a:p>
        </p:txBody>
      </p:sp>
    </p:spTree>
    <p:extLst>
      <p:ext uri="{BB962C8B-B14F-4D97-AF65-F5344CB8AC3E}">
        <p14:creationId xmlns:p14="http://schemas.microsoft.com/office/powerpoint/2010/main" val="232401599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cxnSp>
        <p:nvCxnSpPr>
          <p:cNvPr id="3" name="Straight Connector 2"/>
          <p:cNvCxnSpPr/>
          <p:nvPr userDrawn="1"/>
        </p:nvCxnSpPr>
        <p:spPr>
          <a:xfrm>
            <a:off x="446088" y="1192213"/>
            <a:ext cx="0" cy="4452937"/>
          </a:xfrm>
          <a:prstGeom prst="line">
            <a:avLst/>
          </a:prstGeom>
          <a:ln w="12700">
            <a:solidFill>
              <a:srgbClr val="808080"/>
            </a:solidFill>
            <a:prstDash val="dot"/>
          </a:ln>
          <a:effectLst/>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a:t>Click to edit Master title style</a:t>
            </a:r>
          </a:p>
        </p:txBody>
      </p:sp>
      <p:sp>
        <p:nvSpPr>
          <p:cNvPr id="5" name="Date Placeholder 21"/>
          <p:cNvSpPr>
            <a:spLocks noGrp="1"/>
          </p:cNvSpPr>
          <p:nvPr>
            <p:ph type="dt" sz="half" idx="2"/>
          </p:nvPr>
        </p:nvSpPr>
        <p:spPr>
          <a:xfrm>
            <a:off x="6553199" y="6120384"/>
            <a:ext cx="2136645" cy="737615"/>
          </a:xfrm>
          <a:prstGeom prst="rect">
            <a:avLst/>
          </a:prstGeom>
        </p:spPr>
        <p:txBody>
          <a:bodyPr vert="horz" lIns="91440" tIns="45720" rIns="91440" bIns="45720" rtlCol="0" anchor="ctr"/>
          <a:lstStyle>
            <a:lvl1pPr algn="r">
              <a:defRPr sz="1000" b="0" i="0">
                <a:solidFill>
                  <a:srgbClr val="FFFFFF"/>
                </a:solidFill>
                <a:latin typeface="Trebuchet MS"/>
                <a:cs typeface="Trebuchet MS"/>
              </a:defRPr>
            </a:lvl1pPr>
          </a:lstStyle>
          <a:p>
            <a:r>
              <a:rPr lang="en-US" dirty="0"/>
              <a:t>Page </a:t>
            </a:r>
            <a:fld id="{E4BE2DDF-2921-944F-9FBB-DB8F34D94C94}" type="slidenum">
              <a:rPr lang="en-US" smtClean="0"/>
              <a:pPr/>
              <a:t>‹#›</a:t>
            </a:fld>
            <a:endParaRPr lang="en-US" dirty="0"/>
          </a:p>
          <a:p>
            <a:fld id="{3AC79183-2464-A14D-8A23-7A9B3FB27000}" type="datetime4">
              <a:rPr lang="en-US" smtClean="0"/>
              <a:t>July 8, 2022</a:t>
            </a:fld>
            <a:endParaRPr lang="en-US" dirty="0"/>
          </a:p>
        </p:txBody>
      </p:sp>
    </p:spTree>
    <p:extLst>
      <p:ext uri="{BB962C8B-B14F-4D97-AF65-F5344CB8AC3E}">
        <p14:creationId xmlns:p14="http://schemas.microsoft.com/office/powerpoint/2010/main" val="14363605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Date Placeholder 21"/>
          <p:cNvSpPr>
            <a:spLocks noGrp="1"/>
          </p:cNvSpPr>
          <p:nvPr>
            <p:ph type="dt" sz="half" idx="2"/>
          </p:nvPr>
        </p:nvSpPr>
        <p:spPr>
          <a:xfrm>
            <a:off x="6553199" y="6120384"/>
            <a:ext cx="2136645" cy="737615"/>
          </a:xfrm>
          <a:prstGeom prst="rect">
            <a:avLst/>
          </a:prstGeom>
        </p:spPr>
        <p:txBody>
          <a:bodyPr vert="horz" lIns="91440" tIns="45720" rIns="91440" bIns="45720" rtlCol="0" anchor="ctr"/>
          <a:lstStyle>
            <a:lvl1pPr algn="r">
              <a:defRPr sz="1000" b="0" i="0">
                <a:solidFill>
                  <a:srgbClr val="FFFFFF"/>
                </a:solidFill>
                <a:latin typeface="Trebuchet MS"/>
                <a:cs typeface="Trebuchet MS"/>
              </a:defRPr>
            </a:lvl1pPr>
          </a:lstStyle>
          <a:p>
            <a:r>
              <a:rPr lang="en-US" dirty="0"/>
              <a:t>Page </a:t>
            </a:r>
            <a:fld id="{E4BE2DDF-2921-944F-9FBB-DB8F34D94C94}" type="slidenum">
              <a:rPr lang="en-US" smtClean="0"/>
              <a:pPr/>
              <a:t>‹#›</a:t>
            </a:fld>
            <a:endParaRPr lang="en-US" dirty="0"/>
          </a:p>
          <a:p>
            <a:fld id="{3AC79183-2464-A14D-8A23-7A9B3FB27000}" type="datetime4">
              <a:rPr lang="en-US" smtClean="0"/>
              <a:t>July 8, 2022</a:t>
            </a:fld>
            <a:endParaRPr lang="en-US" dirty="0"/>
          </a:p>
        </p:txBody>
      </p:sp>
    </p:spTree>
    <p:extLst>
      <p:ext uri="{BB962C8B-B14F-4D97-AF65-F5344CB8AC3E}">
        <p14:creationId xmlns:p14="http://schemas.microsoft.com/office/powerpoint/2010/main" val="88818508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4" name="Picture 3" descr="PPT_bottombar-GHA.png"/>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0" y="6120383"/>
            <a:ext cx="9144000" cy="737616"/>
          </a:xfrm>
          <a:prstGeom prst="rect">
            <a:avLst/>
          </a:prstGeom>
        </p:spPr>
      </p:pic>
      <p:sp>
        <p:nvSpPr>
          <p:cNvPr id="1027" name="Title Placeholder 1"/>
          <p:cNvSpPr>
            <a:spLocks noGrp="1"/>
          </p:cNvSpPr>
          <p:nvPr>
            <p:ph type="title"/>
          </p:nvPr>
        </p:nvSpPr>
        <p:spPr bwMode="auto">
          <a:xfrm>
            <a:off x="457200" y="311150"/>
            <a:ext cx="8229600" cy="7080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8" name="Text Placeholder 2"/>
          <p:cNvSpPr>
            <a:spLocks noGrp="1"/>
          </p:cNvSpPr>
          <p:nvPr>
            <p:ph type="body" idx="1"/>
          </p:nvPr>
        </p:nvSpPr>
        <p:spPr bwMode="auto">
          <a:xfrm>
            <a:off x="755650" y="1192213"/>
            <a:ext cx="7931150" cy="445293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2" name="Picture 1" descr="WPS-GHA_logo-white.png"/>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2400300" y="2933700"/>
            <a:ext cx="4334256" cy="972312"/>
          </a:xfrm>
          <a:prstGeom prst="rect">
            <a:avLst/>
          </a:prstGeom>
        </p:spPr>
      </p:pic>
      <p:pic>
        <p:nvPicPr>
          <p:cNvPr id="3" name="Picture 2" descr="WPS-GHA_logo-white.png"/>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2400300" y="2933700"/>
            <a:ext cx="4334256" cy="972312"/>
          </a:xfrm>
          <a:prstGeom prst="rect">
            <a:avLst/>
          </a:prstGeom>
        </p:spPr>
      </p:pic>
      <p:sp>
        <p:nvSpPr>
          <p:cNvPr id="12" name="Date Placeholder 21"/>
          <p:cNvSpPr>
            <a:spLocks noGrp="1"/>
          </p:cNvSpPr>
          <p:nvPr>
            <p:ph type="dt" sz="half" idx="2"/>
          </p:nvPr>
        </p:nvSpPr>
        <p:spPr>
          <a:xfrm>
            <a:off x="6553199" y="6120384"/>
            <a:ext cx="2136645" cy="737615"/>
          </a:xfrm>
          <a:prstGeom prst="rect">
            <a:avLst/>
          </a:prstGeom>
        </p:spPr>
        <p:txBody>
          <a:bodyPr vert="horz" lIns="91440" tIns="45720" rIns="91440" bIns="45720" rtlCol="0" anchor="ctr"/>
          <a:lstStyle>
            <a:lvl1pPr algn="r">
              <a:defRPr sz="1000" b="0" i="0">
                <a:solidFill>
                  <a:srgbClr val="FFFFFF"/>
                </a:solidFill>
                <a:latin typeface="Trebuchet MS"/>
                <a:cs typeface="Trebuchet MS"/>
              </a:defRPr>
            </a:lvl1pPr>
          </a:lstStyle>
          <a:p>
            <a:r>
              <a:rPr lang="en-US" dirty="0"/>
              <a:t>Page </a:t>
            </a:r>
            <a:fld id="{E4BE2DDF-2921-944F-9FBB-DB8F34D94C94}" type="slidenum">
              <a:rPr lang="en-US" smtClean="0"/>
              <a:pPr/>
              <a:t>‹#›</a:t>
            </a:fld>
            <a:endParaRPr lang="en-US" dirty="0"/>
          </a:p>
          <a:p>
            <a:fld id="{3AC79183-2464-A14D-8A23-7A9B3FB27000}" type="datetime4">
              <a:rPr lang="en-US" smtClean="0"/>
              <a:t>July 8, 2022</a:t>
            </a:fld>
            <a:endParaRPr lang="en-US" dirty="0"/>
          </a:p>
        </p:txBody>
      </p:sp>
      <p:pic>
        <p:nvPicPr>
          <p:cNvPr id="5" name="Picture 4" descr="PPT_topbar-GHA.png"/>
          <p:cNvPicPr>
            <a:picLocks noChangeAspect="1"/>
          </p:cNvPicPr>
          <p:nvPr/>
        </p:nvPicPr>
        <p:blipFill>
          <a:blip r:embed="rId15">
            <a:extLst>
              <a:ext uri="{28A0092B-C50C-407E-A947-70E740481C1C}">
                <a14:useLocalDpi xmlns:a14="http://schemas.microsoft.com/office/drawing/2010/main" val="0"/>
              </a:ext>
            </a:extLst>
          </a:blip>
          <a:stretch>
            <a:fillRect/>
          </a:stretch>
        </p:blipFill>
        <p:spPr>
          <a:xfrm>
            <a:off x="0" y="0"/>
            <a:ext cx="9144000" cy="225552"/>
          </a:xfrm>
          <a:prstGeom prst="rect">
            <a:avLst/>
          </a:prstGeom>
        </p:spPr>
      </p:pic>
    </p:spTree>
  </p:cSld>
  <p:clrMap bg1="lt1" tx1="dk1" bg2="lt2" tx2="dk2" accent1="accent1" accent2="accent2" accent3="accent3" accent4="accent4" accent5="accent5" accent6="accent6" hlink="hlink" folHlink="folHlink"/>
  <p:sldLayoutIdLst>
    <p:sldLayoutId id="2147483695" r:id="rId1"/>
    <p:sldLayoutId id="2147483696" r:id="rId2"/>
    <p:sldLayoutId id="2147483697" r:id="rId3"/>
    <p:sldLayoutId id="2147483693" r:id="rId4"/>
    <p:sldLayoutId id="2147483698" r:id="rId5"/>
    <p:sldLayoutId id="2147483699" r:id="rId6"/>
    <p:sldLayoutId id="2147483700" r:id="rId7"/>
    <p:sldLayoutId id="2147483701" r:id="rId8"/>
    <p:sldLayoutId id="2147483694" r:id="rId9"/>
    <p:sldLayoutId id="2147483702" r:id="rId10"/>
    <p:sldLayoutId id="2147483703" r:id="rId11"/>
  </p:sldLayoutIdLst>
  <p:hf hdr="0" ftr="0"/>
  <p:txStyles>
    <p:titleStyle>
      <a:lvl1pPr algn="l" defTabSz="457200" rtl="0" eaLnBrk="1" fontAlgn="base" hangingPunct="1">
        <a:spcBef>
          <a:spcPct val="0"/>
        </a:spcBef>
        <a:spcAft>
          <a:spcPct val="0"/>
        </a:spcAft>
        <a:defRPr sz="2800" b="1" kern="1200">
          <a:solidFill>
            <a:srgbClr val="0078AE"/>
          </a:solidFill>
          <a:latin typeface="Trebuchet MS"/>
          <a:ea typeface="Geneva" charset="0"/>
          <a:cs typeface="Trebuchet MS"/>
        </a:defRPr>
      </a:lvl1pPr>
      <a:lvl2pPr algn="l" defTabSz="457200" rtl="0" eaLnBrk="1" fontAlgn="base" hangingPunct="1">
        <a:spcBef>
          <a:spcPct val="0"/>
        </a:spcBef>
        <a:spcAft>
          <a:spcPct val="0"/>
        </a:spcAft>
        <a:defRPr sz="2800" b="1">
          <a:solidFill>
            <a:srgbClr val="0078AE"/>
          </a:solidFill>
          <a:latin typeface="Trebuchet MS" charset="0"/>
          <a:ea typeface="Geneva" charset="0"/>
        </a:defRPr>
      </a:lvl2pPr>
      <a:lvl3pPr algn="l" defTabSz="457200" rtl="0" eaLnBrk="1" fontAlgn="base" hangingPunct="1">
        <a:spcBef>
          <a:spcPct val="0"/>
        </a:spcBef>
        <a:spcAft>
          <a:spcPct val="0"/>
        </a:spcAft>
        <a:defRPr sz="2800" b="1">
          <a:solidFill>
            <a:srgbClr val="0078AE"/>
          </a:solidFill>
          <a:latin typeface="Trebuchet MS" charset="0"/>
          <a:ea typeface="Geneva" charset="0"/>
        </a:defRPr>
      </a:lvl3pPr>
      <a:lvl4pPr algn="l" defTabSz="457200" rtl="0" eaLnBrk="1" fontAlgn="base" hangingPunct="1">
        <a:spcBef>
          <a:spcPct val="0"/>
        </a:spcBef>
        <a:spcAft>
          <a:spcPct val="0"/>
        </a:spcAft>
        <a:defRPr sz="2800" b="1">
          <a:solidFill>
            <a:srgbClr val="0078AE"/>
          </a:solidFill>
          <a:latin typeface="Trebuchet MS" charset="0"/>
          <a:ea typeface="Geneva" charset="0"/>
        </a:defRPr>
      </a:lvl4pPr>
      <a:lvl5pPr algn="l" defTabSz="457200" rtl="0" eaLnBrk="1" fontAlgn="base" hangingPunct="1">
        <a:spcBef>
          <a:spcPct val="0"/>
        </a:spcBef>
        <a:spcAft>
          <a:spcPct val="0"/>
        </a:spcAft>
        <a:defRPr sz="2800" b="1">
          <a:solidFill>
            <a:srgbClr val="0078AE"/>
          </a:solidFill>
          <a:latin typeface="Trebuchet MS" charset="0"/>
          <a:ea typeface="Geneva" charset="0"/>
        </a:defRPr>
      </a:lvl5pPr>
      <a:lvl6pPr marL="457200" algn="l" defTabSz="457200" rtl="0" eaLnBrk="1" fontAlgn="base" hangingPunct="1">
        <a:spcBef>
          <a:spcPct val="0"/>
        </a:spcBef>
        <a:spcAft>
          <a:spcPct val="0"/>
        </a:spcAft>
        <a:defRPr sz="2800" b="1">
          <a:solidFill>
            <a:srgbClr val="0078AE"/>
          </a:solidFill>
          <a:latin typeface="Trebuchet MS" charset="0"/>
          <a:ea typeface="Geneva" charset="0"/>
        </a:defRPr>
      </a:lvl6pPr>
      <a:lvl7pPr marL="914400" algn="l" defTabSz="457200" rtl="0" eaLnBrk="1" fontAlgn="base" hangingPunct="1">
        <a:spcBef>
          <a:spcPct val="0"/>
        </a:spcBef>
        <a:spcAft>
          <a:spcPct val="0"/>
        </a:spcAft>
        <a:defRPr sz="2800" b="1">
          <a:solidFill>
            <a:srgbClr val="0078AE"/>
          </a:solidFill>
          <a:latin typeface="Trebuchet MS" charset="0"/>
          <a:ea typeface="Geneva" charset="0"/>
        </a:defRPr>
      </a:lvl7pPr>
      <a:lvl8pPr marL="1371600" algn="l" defTabSz="457200" rtl="0" eaLnBrk="1" fontAlgn="base" hangingPunct="1">
        <a:spcBef>
          <a:spcPct val="0"/>
        </a:spcBef>
        <a:spcAft>
          <a:spcPct val="0"/>
        </a:spcAft>
        <a:defRPr sz="2800" b="1">
          <a:solidFill>
            <a:srgbClr val="0078AE"/>
          </a:solidFill>
          <a:latin typeface="Trebuchet MS" charset="0"/>
          <a:ea typeface="Geneva" charset="0"/>
        </a:defRPr>
      </a:lvl8pPr>
      <a:lvl9pPr marL="1828800" algn="l" defTabSz="457200" rtl="0" eaLnBrk="1" fontAlgn="base" hangingPunct="1">
        <a:spcBef>
          <a:spcPct val="0"/>
        </a:spcBef>
        <a:spcAft>
          <a:spcPct val="0"/>
        </a:spcAft>
        <a:defRPr sz="2800" b="1">
          <a:solidFill>
            <a:srgbClr val="0078AE"/>
          </a:solidFill>
          <a:latin typeface="Trebuchet MS" charset="0"/>
          <a:ea typeface="Geneva" charset="0"/>
        </a:defRPr>
      </a:lvl9pPr>
    </p:titleStyle>
    <p:bodyStyle>
      <a:lvl1pPr marL="342900" indent="-342900" algn="l" defTabSz="457200" rtl="0" eaLnBrk="1" fontAlgn="base" hangingPunct="1">
        <a:spcBef>
          <a:spcPct val="20000"/>
        </a:spcBef>
        <a:spcAft>
          <a:spcPct val="0"/>
        </a:spcAft>
        <a:buFont typeface="Arial" charset="0"/>
        <a:buChar char="•"/>
        <a:defRPr sz="2000" kern="1200">
          <a:solidFill>
            <a:srgbClr val="595959"/>
          </a:solidFill>
          <a:latin typeface="Georgia"/>
          <a:ea typeface="Geneva" charset="0"/>
          <a:cs typeface="Georgia"/>
        </a:defRPr>
      </a:lvl1pPr>
      <a:lvl2pPr marL="742950" indent="-285750" algn="l" defTabSz="457200" rtl="0" eaLnBrk="1" fontAlgn="base" hangingPunct="1">
        <a:spcBef>
          <a:spcPct val="20000"/>
        </a:spcBef>
        <a:spcAft>
          <a:spcPct val="0"/>
        </a:spcAft>
        <a:buFont typeface="Arial" charset="0"/>
        <a:buChar char="–"/>
        <a:defRPr kern="1200">
          <a:solidFill>
            <a:srgbClr val="595959"/>
          </a:solidFill>
          <a:latin typeface="Georgia"/>
          <a:ea typeface="Geneva" charset="0"/>
          <a:cs typeface="Georgia"/>
        </a:defRPr>
      </a:lvl2pPr>
      <a:lvl3pPr marL="1143000" indent="-228600" algn="l" defTabSz="457200" rtl="0" eaLnBrk="1" fontAlgn="base" hangingPunct="1">
        <a:spcBef>
          <a:spcPct val="20000"/>
        </a:spcBef>
        <a:spcAft>
          <a:spcPct val="0"/>
        </a:spcAft>
        <a:buFont typeface="Arial" charset="0"/>
        <a:buChar char="•"/>
        <a:defRPr sz="1600" kern="1200">
          <a:solidFill>
            <a:srgbClr val="595959"/>
          </a:solidFill>
          <a:latin typeface="Georgia"/>
          <a:ea typeface="Geneva" charset="0"/>
          <a:cs typeface="Georgia"/>
        </a:defRPr>
      </a:lvl3pPr>
      <a:lvl4pPr marL="1600200" indent="-228600" algn="l" defTabSz="457200" rtl="0" eaLnBrk="1" fontAlgn="base" hangingPunct="1">
        <a:spcBef>
          <a:spcPct val="20000"/>
        </a:spcBef>
        <a:spcAft>
          <a:spcPct val="0"/>
        </a:spcAft>
        <a:buFont typeface="Arial" charset="0"/>
        <a:buChar char="–"/>
        <a:defRPr sz="1400" kern="1200">
          <a:solidFill>
            <a:srgbClr val="595959"/>
          </a:solidFill>
          <a:latin typeface="Georgia"/>
          <a:ea typeface="Geneva" charset="0"/>
          <a:cs typeface="Georgia"/>
        </a:defRPr>
      </a:lvl4pPr>
      <a:lvl5pPr marL="2057400" indent="-228600" algn="l" defTabSz="457200" rtl="0" eaLnBrk="1" fontAlgn="base" hangingPunct="1">
        <a:spcBef>
          <a:spcPct val="20000"/>
        </a:spcBef>
        <a:spcAft>
          <a:spcPct val="0"/>
        </a:spcAft>
        <a:buFont typeface="Arial" charset="0"/>
        <a:buChar char="»"/>
        <a:defRPr sz="1400" kern="1200">
          <a:solidFill>
            <a:srgbClr val="595959"/>
          </a:solidFill>
          <a:latin typeface="Georgia"/>
          <a:ea typeface="Geneva" charset="0"/>
          <a:cs typeface="Georgia"/>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hyperlink" Target="https://www.supremecourt.gov/opinions/18pdf/17-1484_4f57.pdf" TargetMode="Externa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hyperlink" Target="https://www.supremecourt.gov/opinions/21pdf/20-1312_j42l.pdf" TargetMode="Externa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hyperlink" Target="https://www.federalregister.gov/documents/2020/08/06/2020-16896/medicare-program-treatment-of-medicare-part-c-days-in-the-calculation-of-a-hospitals-medicare" TargetMode="Externa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hyperlink" Target="https://www.youtube.com/watch?v=LMa4at0wlRU" TargetMode="External"/><Relationship Id="rId2" Type="http://schemas.openxmlformats.org/officeDocument/2006/relationships/hyperlink" Target="https://www.govinfo.gov/content/pkg/FR-2020-09-18/pdf/2020-19637.pdf" TargetMode="Externa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2" Type="http://schemas.openxmlformats.org/officeDocument/2006/relationships/hyperlink" Target="https://www.wpsgha.com/wps/portal/mac/site/audit/guides-and-resources/reasonable-cost-payment-nah-education-programs-cost-report-documentation" TargetMode="External"/><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2" Type="http://schemas.openxmlformats.org/officeDocument/2006/relationships/hyperlink" Target="https://www.wpsgha.com/wps/portal/mac/site/audit/guides-and-resources/provider-based-physician-time-studies" TargetMode="External"/><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hyperlink" Target="https://youtu.be/gAAXSTNELy8" TargetMode="External"/><Relationship Id="rId2" Type="http://schemas.openxmlformats.org/officeDocument/2006/relationships/hyperlink" Target="https://www.wpsgha.com/wps/portal/mac/site/audit/guides-and-resources/cost-report-documentation-requirements-templates" TargetMode="External"/><Relationship Id="rId1" Type="http://schemas.openxmlformats.org/officeDocument/2006/relationships/slideLayout" Target="../slideLayouts/slideLayout3.xml"/><Relationship Id="rId4" Type="http://schemas.openxmlformats.org/officeDocument/2006/relationships/hyperlink" Target="https://www.gpo.gov/fdsys/pkg/FR-2018-08-17/pdf/2018-16766.pdf" TargetMode="Externa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5.xml.rels><?xml version="1.0" encoding="UTF-8" standalone="yes"?>
<Relationships xmlns="http://schemas.openxmlformats.org/package/2006/relationships"><Relationship Id="rId3" Type="http://schemas.openxmlformats.org/officeDocument/2006/relationships/hyperlink" Target="https://youtu.be/bWQhRT8KljY" TargetMode="External"/><Relationship Id="rId2" Type="http://schemas.openxmlformats.org/officeDocument/2006/relationships/hyperlink" Target="https://www.wpsgha.com/wps/portal/mac/site/audit/guides-and-resources/worksheet-s-10-charity-care-audits" TargetMode="External"/><Relationship Id="rId1" Type="http://schemas.openxmlformats.org/officeDocument/2006/relationships/slideLayout" Target="../slideLayouts/slideLayout3.xml"/><Relationship Id="rId6" Type="http://schemas.openxmlformats.org/officeDocument/2006/relationships/hyperlink" Target="https://youtu.be/tIKNeIhvjzo" TargetMode="External"/><Relationship Id="rId5" Type="http://schemas.openxmlformats.org/officeDocument/2006/relationships/hyperlink" Target="https://youtu.be/VOm-wm0BReI" TargetMode="External"/><Relationship Id="rId4" Type="http://schemas.openxmlformats.org/officeDocument/2006/relationships/hyperlink" Target="https://youtu.be/NAPTlPsEgNE" TargetMode="External"/></Relationships>
</file>

<file path=ppt/slides/_rels/slide46.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3.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8.xml.rels><?xml version="1.0" encoding="UTF-8" standalone="yes"?>
<Relationships xmlns="http://schemas.openxmlformats.org/package/2006/relationships"><Relationship Id="rId2" Type="http://schemas.openxmlformats.org/officeDocument/2006/relationships/hyperlink" Target="https://www.wpsgha.com/wps/portal/mac/site/audit/guides-and-resources/audit-secure-edi-email-messaging-tool" TargetMode="External"/><Relationship Id="rId1" Type="http://schemas.openxmlformats.org/officeDocument/2006/relationships/slideLayout" Target="../slideLayouts/slideLayout3.xml"/></Relationships>
</file>

<file path=ppt/slides/_rels/slide49.xml.rels><?xml version="1.0" encoding="UTF-8" standalone="yes"?>
<Relationships xmlns="http://schemas.openxmlformats.org/package/2006/relationships"><Relationship Id="rId3" Type="http://schemas.openxmlformats.org/officeDocument/2006/relationships/hyperlink" Target="https://www.youtube.com/playlist?list=PLmWbOYPskBJja8M_ylZQc4WYfRN2P7Q3M" TargetMode="External"/><Relationship Id="rId2" Type="http://schemas.openxmlformats.org/officeDocument/2006/relationships/hyperlink" Target="https://www.wpsgha.com/wps/portal/mac/site/audit/guides-and-resources/guides-and-resources" TargetMode="Externa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hyperlink" Target="https://www.cms.gov/regulations-and-guidancelegislationpaperworkreductionactof1995pra-listing/cms-2552-10" TargetMode="External"/><Relationship Id="rId2" Type="http://schemas.openxmlformats.org/officeDocument/2006/relationships/hyperlink" Target="https://www.govinfo.gov/content/pkg/FR-2022-06-22/pdf/2022-13278.pdf" TargetMode="External"/><Relationship Id="rId1" Type="http://schemas.openxmlformats.org/officeDocument/2006/relationships/slideLayout" Target="../slideLayouts/slideLayout3.xml"/></Relationships>
</file>

<file path=ppt/slides/_rels/slide50.xml.rels><?xml version="1.0" encoding="UTF-8" standalone="yes"?>
<Relationships xmlns="http://schemas.openxmlformats.org/package/2006/relationships"><Relationship Id="rId3" Type="http://schemas.openxmlformats.org/officeDocument/2006/relationships/hyperlink" Target="https://youtu.be/gAAXSTNELy8" TargetMode="External"/><Relationship Id="rId7" Type="http://schemas.openxmlformats.org/officeDocument/2006/relationships/hyperlink" Target="https://youtu.be/tS_3IgoNILQ" TargetMode="External"/><Relationship Id="rId2" Type="http://schemas.openxmlformats.org/officeDocument/2006/relationships/hyperlink" Target="https://youtu.be/bWQhRT8KljY" TargetMode="External"/><Relationship Id="rId1" Type="http://schemas.openxmlformats.org/officeDocument/2006/relationships/slideLayout" Target="../slideLayouts/slideLayout3.xml"/><Relationship Id="rId6" Type="http://schemas.openxmlformats.org/officeDocument/2006/relationships/hyperlink" Target="https://youtu.be/NAPTlPsEgNE" TargetMode="External"/><Relationship Id="rId5" Type="http://schemas.openxmlformats.org/officeDocument/2006/relationships/hyperlink" Target="https://youtu.be/hXF0QuFQQYo" TargetMode="External"/><Relationship Id="rId4" Type="http://schemas.openxmlformats.org/officeDocument/2006/relationships/hyperlink" Target="https://youtu.be/LMa4at0wlRU" TargetMode="External"/></Relationships>
</file>

<file path=ppt/slides/_rels/slide51.xml.rels><?xml version="1.0" encoding="UTF-8" standalone="yes"?>
<Relationships xmlns="http://schemas.openxmlformats.org/package/2006/relationships"><Relationship Id="rId3" Type="http://schemas.openxmlformats.org/officeDocument/2006/relationships/hyperlink" Target="https://youtu.be/hXWxqrTrFWk" TargetMode="External"/><Relationship Id="rId7" Type="http://schemas.openxmlformats.org/officeDocument/2006/relationships/hyperlink" Target="https://youtu.be/tIKNeIhvjzo" TargetMode="External"/><Relationship Id="rId2" Type="http://schemas.openxmlformats.org/officeDocument/2006/relationships/hyperlink" Target="https://youtu.be/UXiKrySLW0w" TargetMode="External"/><Relationship Id="rId1" Type="http://schemas.openxmlformats.org/officeDocument/2006/relationships/slideLayout" Target="../slideLayouts/slideLayout3.xml"/><Relationship Id="rId6" Type="http://schemas.openxmlformats.org/officeDocument/2006/relationships/hyperlink" Target="https://youtu.be/VOm-wm0BReI" TargetMode="External"/><Relationship Id="rId5" Type="http://schemas.openxmlformats.org/officeDocument/2006/relationships/hyperlink" Target="https://youtu.be/PrmOupXFvjE" TargetMode="External"/><Relationship Id="rId4" Type="http://schemas.openxmlformats.org/officeDocument/2006/relationships/hyperlink" Target="https://youtu.be/RjpszaKLnwk" TargetMode="External"/></Relationships>
</file>

<file path=ppt/slides/_rels/slide52.xml.rels><?xml version="1.0" encoding="UTF-8" standalone="yes"?>
<Relationships xmlns="http://schemas.openxmlformats.org/package/2006/relationships"><Relationship Id="rId8" Type="http://schemas.openxmlformats.org/officeDocument/2006/relationships/hyperlink" Target="https://youtu.be/ikNsb-ZpM2A" TargetMode="External"/><Relationship Id="rId3" Type="http://schemas.openxmlformats.org/officeDocument/2006/relationships/hyperlink" Target="https://youtu.be/2Uav0rAILgY" TargetMode="External"/><Relationship Id="rId7" Type="http://schemas.openxmlformats.org/officeDocument/2006/relationships/hyperlink" Target="https://youtu.be/eseYugPmqnA" TargetMode="External"/><Relationship Id="rId2" Type="http://schemas.openxmlformats.org/officeDocument/2006/relationships/hyperlink" Target="https://youtu.be/Xug6DRkgT5Q" TargetMode="External"/><Relationship Id="rId1" Type="http://schemas.openxmlformats.org/officeDocument/2006/relationships/slideLayout" Target="../slideLayouts/slideLayout3.xml"/><Relationship Id="rId6" Type="http://schemas.openxmlformats.org/officeDocument/2006/relationships/hyperlink" Target="https://youtu.be/5fCMBC6mris" TargetMode="External"/><Relationship Id="rId5" Type="http://schemas.openxmlformats.org/officeDocument/2006/relationships/hyperlink" Target="https://youtu.be/FmWFF2HWXXk" TargetMode="External"/><Relationship Id="rId4" Type="http://schemas.openxmlformats.org/officeDocument/2006/relationships/hyperlink" Target="https://youtu.be/WsMY5NQr3fk" TargetMode="Externa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ctrTitle"/>
          </p:nvPr>
        </p:nvSpPr>
        <p:spPr>
          <a:xfrm>
            <a:off x="685800" y="367554"/>
            <a:ext cx="7772400" cy="2550272"/>
          </a:xfrm>
        </p:spPr>
        <p:txBody>
          <a:bodyPr>
            <a:normAutofit fontScale="90000"/>
          </a:bodyPr>
          <a:lstStyle/>
          <a:p>
            <a:pPr>
              <a:lnSpc>
                <a:spcPct val="90000"/>
              </a:lnSpc>
            </a:pPr>
            <a:r>
              <a:rPr lang="en-US" altLang="en-US" b="1" dirty="0"/>
              <a:t>Iowa HFMA Meeting</a:t>
            </a:r>
            <a:br>
              <a:rPr lang="en-US" altLang="en-US" b="1" dirty="0"/>
            </a:br>
            <a:r>
              <a:rPr lang="en-US" altLang="en-US" dirty="0"/>
              <a:t>WPS Medicare Audit Update</a:t>
            </a:r>
            <a:br>
              <a:rPr lang="en-US" altLang="en-US" b="1" dirty="0"/>
            </a:br>
            <a:br>
              <a:rPr lang="en-US" altLang="en-US" b="1" dirty="0"/>
            </a:br>
            <a:r>
              <a:rPr lang="en-US" altLang="en-US" dirty="0"/>
              <a:t>July</a:t>
            </a:r>
            <a:r>
              <a:rPr lang="en-US" altLang="en-US" b="1" dirty="0"/>
              <a:t> 14th, 2022</a:t>
            </a:r>
            <a:br>
              <a:rPr lang="en-US" altLang="en-US" b="1" dirty="0"/>
            </a:br>
            <a:br>
              <a:rPr lang="en-US" altLang="en-US" sz="2700" dirty="0"/>
            </a:br>
            <a:r>
              <a:rPr lang="en-US" altLang="en-US" sz="2700" dirty="0"/>
              <a:t>Chris Severson</a:t>
            </a:r>
            <a:endParaRPr lang="en-US" altLang="en-US" sz="2700" b="1" dirty="0"/>
          </a:p>
        </p:txBody>
      </p:sp>
      <p:sp>
        <p:nvSpPr>
          <p:cNvPr id="4099" name="Rectangle 3"/>
          <p:cNvSpPr>
            <a:spLocks noGrp="1" noChangeArrowheads="1"/>
          </p:cNvSpPr>
          <p:nvPr>
            <p:ph type="subTitle" idx="1"/>
          </p:nvPr>
        </p:nvSpPr>
        <p:spPr>
          <a:xfrm>
            <a:off x="1371600" y="3505200"/>
            <a:ext cx="6400800" cy="1752600"/>
          </a:xfrm>
        </p:spPr>
        <p:txBody>
          <a:bodyPr/>
          <a:lstStyle/>
          <a:p>
            <a:pPr eaLnBrk="1" hangingPunct="1">
              <a:lnSpc>
                <a:spcPct val="90000"/>
              </a:lnSpc>
            </a:pPr>
            <a:endParaRPr lang="en-US" altLang="en-US" b="1" dirty="0"/>
          </a:p>
          <a:p>
            <a:pPr eaLnBrk="1" hangingPunct="1">
              <a:lnSpc>
                <a:spcPct val="90000"/>
              </a:lnSpc>
            </a:pPr>
            <a:endParaRPr lang="en-US" altLang="en-US" b="1" dirty="0"/>
          </a:p>
        </p:txBody>
      </p:sp>
    </p:spTree>
    <p:extLst>
      <p:ext uri="{BB962C8B-B14F-4D97-AF65-F5344CB8AC3E}">
        <p14:creationId xmlns:p14="http://schemas.microsoft.com/office/powerpoint/2010/main" val="319953371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Slide Number Placeholder 3"/>
          <p:cNvSpPr>
            <a:spLocks noGrp="1"/>
          </p:cNvSpPr>
          <p:nvPr>
            <p:ph type="sldNum" sz="quarter" idx="4294967295"/>
          </p:nvPr>
        </p:nvSpPr>
        <p:spPr>
          <a:xfrm>
            <a:off x="7010400" y="0"/>
            <a:ext cx="2133600" cy="476250"/>
          </a:xfrm>
          <a:prstGeom prst="rect">
            <a:avLst/>
          </a:prstGeom>
          <a:noFill/>
        </p:spPr>
        <p:txBody>
          <a:bodyPr/>
          <a:lstStyle>
            <a:lvl1pPr>
              <a:spcBef>
                <a:spcPct val="20000"/>
              </a:spcBef>
              <a:buChar char="•"/>
              <a:defRPr sz="2400">
                <a:solidFill>
                  <a:schemeClr val="tx1"/>
                </a:solidFill>
                <a:latin typeface="Arial Narrow" panose="020B0606020202030204" pitchFamily="34" charset="0"/>
              </a:defRPr>
            </a:lvl1pPr>
            <a:lvl2pPr marL="742950" indent="-285750">
              <a:spcBef>
                <a:spcPct val="20000"/>
              </a:spcBef>
              <a:buChar char="–"/>
              <a:defRPr sz="2000">
                <a:solidFill>
                  <a:schemeClr val="tx1"/>
                </a:solidFill>
                <a:latin typeface="Arial Narrow" panose="020B0606020202030204" pitchFamily="34" charset="0"/>
              </a:defRPr>
            </a:lvl2pPr>
            <a:lvl3pPr marL="1143000" indent="-228600">
              <a:spcBef>
                <a:spcPct val="20000"/>
              </a:spcBef>
              <a:buChar char="•"/>
              <a:defRPr>
                <a:solidFill>
                  <a:schemeClr val="tx1"/>
                </a:solidFill>
                <a:latin typeface="Arial Narrow" panose="020B0606020202030204" pitchFamily="34" charset="0"/>
              </a:defRPr>
            </a:lvl3pPr>
            <a:lvl4pPr marL="1600200" indent="-228600">
              <a:spcBef>
                <a:spcPct val="20000"/>
              </a:spcBef>
              <a:buChar char="–"/>
              <a:defRPr>
                <a:solidFill>
                  <a:schemeClr val="tx1"/>
                </a:solidFill>
                <a:latin typeface="Arial Narrow" panose="020B0606020202030204" pitchFamily="34" charset="0"/>
              </a:defRPr>
            </a:lvl4pPr>
            <a:lvl5pPr marL="2057400" indent="-228600">
              <a:spcBef>
                <a:spcPct val="20000"/>
              </a:spcBef>
              <a:buChar char="»"/>
              <a:defRPr>
                <a:solidFill>
                  <a:schemeClr val="tx1"/>
                </a:solidFill>
                <a:latin typeface="Arial Narrow" panose="020B0606020202030204" pitchFamily="34" charset="0"/>
              </a:defRPr>
            </a:lvl5pPr>
            <a:lvl6pPr marL="2514600" indent="-228600" eaLnBrk="0" fontAlgn="base" hangingPunct="0">
              <a:spcBef>
                <a:spcPct val="20000"/>
              </a:spcBef>
              <a:spcAft>
                <a:spcPct val="0"/>
              </a:spcAft>
              <a:buChar char="»"/>
              <a:defRPr>
                <a:solidFill>
                  <a:schemeClr val="tx1"/>
                </a:solidFill>
                <a:latin typeface="Arial Narrow" panose="020B0606020202030204" pitchFamily="34" charset="0"/>
              </a:defRPr>
            </a:lvl6pPr>
            <a:lvl7pPr marL="2971800" indent="-228600" eaLnBrk="0" fontAlgn="base" hangingPunct="0">
              <a:spcBef>
                <a:spcPct val="20000"/>
              </a:spcBef>
              <a:spcAft>
                <a:spcPct val="0"/>
              </a:spcAft>
              <a:buChar char="»"/>
              <a:defRPr>
                <a:solidFill>
                  <a:schemeClr val="tx1"/>
                </a:solidFill>
                <a:latin typeface="Arial Narrow" panose="020B0606020202030204" pitchFamily="34" charset="0"/>
              </a:defRPr>
            </a:lvl7pPr>
            <a:lvl8pPr marL="3429000" indent="-228600" eaLnBrk="0" fontAlgn="base" hangingPunct="0">
              <a:spcBef>
                <a:spcPct val="20000"/>
              </a:spcBef>
              <a:spcAft>
                <a:spcPct val="0"/>
              </a:spcAft>
              <a:buChar char="»"/>
              <a:defRPr>
                <a:solidFill>
                  <a:schemeClr val="tx1"/>
                </a:solidFill>
                <a:latin typeface="Arial Narrow" panose="020B0606020202030204" pitchFamily="34" charset="0"/>
              </a:defRPr>
            </a:lvl8pPr>
            <a:lvl9pPr marL="3886200" indent="-228600" eaLnBrk="0" fontAlgn="base" hangingPunct="0">
              <a:spcBef>
                <a:spcPct val="20000"/>
              </a:spcBef>
              <a:spcAft>
                <a:spcPct val="0"/>
              </a:spcAft>
              <a:buChar char="»"/>
              <a:defRPr>
                <a:solidFill>
                  <a:schemeClr val="tx1"/>
                </a:solidFill>
                <a:latin typeface="Arial Narrow" panose="020B0606020202030204" pitchFamily="34" charset="0"/>
              </a:defRPr>
            </a:lvl9pPr>
          </a:lstStyle>
          <a:p>
            <a:pPr>
              <a:spcBef>
                <a:spcPct val="0"/>
              </a:spcBef>
              <a:buFontTx/>
              <a:buNone/>
            </a:pPr>
            <a:r>
              <a:rPr lang="en-US" altLang="en-US" sz="1400"/>
              <a:t>Slide </a:t>
            </a:r>
            <a:fld id="{ED63C163-DB28-4937-A612-79CDDC963541}" type="slidenum">
              <a:rPr lang="en-US" altLang="en-US" sz="1400" smtClean="0"/>
              <a:pPr>
                <a:spcBef>
                  <a:spcPct val="0"/>
                </a:spcBef>
                <a:buFontTx/>
                <a:buNone/>
              </a:pPr>
              <a:t>10</a:t>
            </a:fld>
            <a:endParaRPr lang="en-US" altLang="en-US" sz="1400"/>
          </a:p>
        </p:txBody>
      </p:sp>
      <p:sp>
        <p:nvSpPr>
          <p:cNvPr id="39939" name="Rectangle 2"/>
          <p:cNvSpPr>
            <a:spLocks noGrp="1" noChangeArrowheads="1"/>
          </p:cNvSpPr>
          <p:nvPr>
            <p:ph type="title"/>
          </p:nvPr>
        </p:nvSpPr>
        <p:spPr/>
        <p:txBody>
          <a:bodyPr/>
          <a:lstStyle/>
          <a:p>
            <a:pPr eaLnBrk="1" hangingPunct="1"/>
            <a:r>
              <a:rPr lang="en-US" altLang="en-US" dirty="0"/>
              <a:t>New Cost Report Documentation Requirements</a:t>
            </a:r>
          </a:p>
        </p:txBody>
      </p:sp>
      <p:sp>
        <p:nvSpPr>
          <p:cNvPr id="39940" name="Rectangle 3"/>
          <p:cNvSpPr>
            <a:spLocks noGrp="1" noChangeArrowheads="1"/>
          </p:cNvSpPr>
          <p:nvPr>
            <p:ph type="body" idx="1"/>
          </p:nvPr>
        </p:nvSpPr>
        <p:spPr/>
        <p:txBody>
          <a:bodyPr/>
          <a:lstStyle/>
          <a:p>
            <a:pPr marL="400050" lvl="1">
              <a:spcBef>
                <a:spcPts val="0"/>
              </a:spcBef>
              <a:spcAft>
                <a:spcPts val="0"/>
              </a:spcAft>
            </a:pPr>
            <a:r>
              <a:rPr lang="en-US" dirty="0">
                <a:solidFill>
                  <a:schemeClr val="tx1"/>
                </a:solidFill>
              </a:rPr>
              <a:t>S-10 Total Bad Debt Listing</a:t>
            </a:r>
            <a:endParaRPr lang="en-US" altLang="en-US" dirty="0">
              <a:solidFill>
                <a:schemeClr val="tx1"/>
              </a:solidFill>
            </a:endParaRPr>
          </a:p>
        </p:txBody>
      </p:sp>
      <p:pic>
        <p:nvPicPr>
          <p:cNvPr id="3" name="Picture 2">
            <a:extLst>
              <a:ext uri="{FF2B5EF4-FFF2-40B4-BE49-F238E27FC236}">
                <a16:creationId xmlns:a16="http://schemas.microsoft.com/office/drawing/2014/main" id="{FDEE3AA4-9120-4248-3F1A-0CBF4E6BE4FF}"/>
              </a:ext>
            </a:extLst>
          </p:cNvPr>
          <p:cNvPicPr>
            <a:picLocks noChangeAspect="1"/>
          </p:cNvPicPr>
          <p:nvPr/>
        </p:nvPicPr>
        <p:blipFill>
          <a:blip r:embed="rId2"/>
          <a:stretch>
            <a:fillRect/>
          </a:stretch>
        </p:blipFill>
        <p:spPr>
          <a:xfrm>
            <a:off x="0" y="1807807"/>
            <a:ext cx="9144000" cy="4307705"/>
          </a:xfrm>
          <a:prstGeom prst="rect">
            <a:avLst/>
          </a:prstGeom>
        </p:spPr>
      </p:pic>
    </p:spTree>
    <p:extLst>
      <p:ext uri="{BB962C8B-B14F-4D97-AF65-F5344CB8AC3E}">
        <p14:creationId xmlns:p14="http://schemas.microsoft.com/office/powerpoint/2010/main" val="36861600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Slide Number Placeholder 3"/>
          <p:cNvSpPr>
            <a:spLocks noGrp="1"/>
          </p:cNvSpPr>
          <p:nvPr>
            <p:ph type="sldNum" sz="quarter" idx="4294967295"/>
          </p:nvPr>
        </p:nvSpPr>
        <p:spPr>
          <a:xfrm>
            <a:off x="7010400" y="0"/>
            <a:ext cx="2133600" cy="476250"/>
          </a:xfrm>
          <a:prstGeom prst="rect">
            <a:avLst/>
          </a:prstGeom>
          <a:noFill/>
        </p:spPr>
        <p:txBody>
          <a:bodyPr/>
          <a:lstStyle>
            <a:lvl1pPr>
              <a:spcBef>
                <a:spcPct val="20000"/>
              </a:spcBef>
              <a:buChar char="•"/>
              <a:defRPr sz="2400">
                <a:solidFill>
                  <a:schemeClr val="tx1"/>
                </a:solidFill>
                <a:latin typeface="Arial Narrow" panose="020B0606020202030204" pitchFamily="34" charset="0"/>
              </a:defRPr>
            </a:lvl1pPr>
            <a:lvl2pPr marL="742950" indent="-285750">
              <a:spcBef>
                <a:spcPct val="20000"/>
              </a:spcBef>
              <a:buChar char="–"/>
              <a:defRPr sz="2000">
                <a:solidFill>
                  <a:schemeClr val="tx1"/>
                </a:solidFill>
                <a:latin typeface="Arial Narrow" panose="020B0606020202030204" pitchFamily="34" charset="0"/>
              </a:defRPr>
            </a:lvl2pPr>
            <a:lvl3pPr marL="1143000" indent="-228600">
              <a:spcBef>
                <a:spcPct val="20000"/>
              </a:spcBef>
              <a:buChar char="•"/>
              <a:defRPr>
                <a:solidFill>
                  <a:schemeClr val="tx1"/>
                </a:solidFill>
                <a:latin typeface="Arial Narrow" panose="020B0606020202030204" pitchFamily="34" charset="0"/>
              </a:defRPr>
            </a:lvl3pPr>
            <a:lvl4pPr marL="1600200" indent="-228600">
              <a:spcBef>
                <a:spcPct val="20000"/>
              </a:spcBef>
              <a:buChar char="–"/>
              <a:defRPr>
                <a:solidFill>
                  <a:schemeClr val="tx1"/>
                </a:solidFill>
                <a:latin typeface="Arial Narrow" panose="020B0606020202030204" pitchFamily="34" charset="0"/>
              </a:defRPr>
            </a:lvl4pPr>
            <a:lvl5pPr marL="2057400" indent="-228600">
              <a:spcBef>
                <a:spcPct val="20000"/>
              </a:spcBef>
              <a:buChar char="»"/>
              <a:defRPr>
                <a:solidFill>
                  <a:schemeClr val="tx1"/>
                </a:solidFill>
                <a:latin typeface="Arial Narrow" panose="020B0606020202030204" pitchFamily="34" charset="0"/>
              </a:defRPr>
            </a:lvl5pPr>
            <a:lvl6pPr marL="2514600" indent="-228600" eaLnBrk="0" fontAlgn="base" hangingPunct="0">
              <a:spcBef>
                <a:spcPct val="20000"/>
              </a:spcBef>
              <a:spcAft>
                <a:spcPct val="0"/>
              </a:spcAft>
              <a:buChar char="»"/>
              <a:defRPr>
                <a:solidFill>
                  <a:schemeClr val="tx1"/>
                </a:solidFill>
                <a:latin typeface="Arial Narrow" panose="020B0606020202030204" pitchFamily="34" charset="0"/>
              </a:defRPr>
            </a:lvl6pPr>
            <a:lvl7pPr marL="2971800" indent="-228600" eaLnBrk="0" fontAlgn="base" hangingPunct="0">
              <a:spcBef>
                <a:spcPct val="20000"/>
              </a:spcBef>
              <a:spcAft>
                <a:spcPct val="0"/>
              </a:spcAft>
              <a:buChar char="»"/>
              <a:defRPr>
                <a:solidFill>
                  <a:schemeClr val="tx1"/>
                </a:solidFill>
                <a:latin typeface="Arial Narrow" panose="020B0606020202030204" pitchFamily="34" charset="0"/>
              </a:defRPr>
            </a:lvl7pPr>
            <a:lvl8pPr marL="3429000" indent="-228600" eaLnBrk="0" fontAlgn="base" hangingPunct="0">
              <a:spcBef>
                <a:spcPct val="20000"/>
              </a:spcBef>
              <a:spcAft>
                <a:spcPct val="0"/>
              </a:spcAft>
              <a:buChar char="»"/>
              <a:defRPr>
                <a:solidFill>
                  <a:schemeClr val="tx1"/>
                </a:solidFill>
                <a:latin typeface="Arial Narrow" panose="020B0606020202030204" pitchFamily="34" charset="0"/>
              </a:defRPr>
            </a:lvl8pPr>
            <a:lvl9pPr marL="3886200" indent="-228600" eaLnBrk="0" fontAlgn="base" hangingPunct="0">
              <a:spcBef>
                <a:spcPct val="20000"/>
              </a:spcBef>
              <a:spcAft>
                <a:spcPct val="0"/>
              </a:spcAft>
              <a:buChar char="»"/>
              <a:defRPr>
                <a:solidFill>
                  <a:schemeClr val="tx1"/>
                </a:solidFill>
                <a:latin typeface="Arial Narrow" panose="020B0606020202030204" pitchFamily="34" charset="0"/>
              </a:defRPr>
            </a:lvl9pPr>
          </a:lstStyle>
          <a:p>
            <a:pPr>
              <a:spcBef>
                <a:spcPct val="0"/>
              </a:spcBef>
              <a:buFontTx/>
              <a:buNone/>
            </a:pPr>
            <a:r>
              <a:rPr lang="en-US" altLang="en-US" sz="1400"/>
              <a:t>Slide </a:t>
            </a:r>
            <a:fld id="{ED63C163-DB28-4937-A612-79CDDC963541}" type="slidenum">
              <a:rPr lang="en-US" altLang="en-US" sz="1400" smtClean="0"/>
              <a:pPr>
                <a:spcBef>
                  <a:spcPct val="0"/>
                </a:spcBef>
                <a:buFontTx/>
                <a:buNone/>
              </a:pPr>
              <a:t>11</a:t>
            </a:fld>
            <a:endParaRPr lang="en-US" altLang="en-US" sz="1400"/>
          </a:p>
        </p:txBody>
      </p:sp>
      <p:sp>
        <p:nvSpPr>
          <p:cNvPr id="39939" name="Rectangle 2"/>
          <p:cNvSpPr>
            <a:spLocks noGrp="1" noChangeArrowheads="1"/>
          </p:cNvSpPr>
          <p:nvPr>
            <p:ph type="title"/>
          </p:nvPr>
        </p:nvSpPr>
        <p:spPr/>
        <p:txBody>
          <a:bodyPr/>
          <a:lstStyle/>
          <a:p>
            <a:pPr eaLnBrk="1" hangingPunct="1"/>
            <a:r>
              <a:rPr lang="en-US" altLang="en-US" dirty="0"/>
              <a:t>New Cost Report Documentation Requirements</a:t>
            </a:r>
          </a:p>
        </p:txBody>
      </p:sp>
      <p:sp>
        <p:nvSpPr>
          <p:cNvPr id="39940" name="Rectangle 3"/>
          <p:cNvSpPr>
            <a:spLocks noGrp="1" noChangeArrowheads="1"/>
          </p:cNvSpPr>
          <p:nvPr>
            <p:ph type="body" idx="1"/>
          </p:nvPr>
        </p:nvSpPr>
        <p:spPr/>
        <p:txBody>
          <a:bodyPr/>
          <a:lstStyle/>
          <a:p>
            <a:pPr marL="400050" lvl="1">
              <a:spcBef>
                <a:spcPts val="0"/>
              </a:spcBef>
              <a:spcAft>
                <a:spcPts val="0"/>
              </a:spcAft>
            </a:pPr>
            <a:r>
              <a:rPr lang="en-US" dirty="0">
                <a:solidFill>
                  <a:schemeClr val="tx1"/>
                </a:solidFill>
              </a:rPr>
              <a:t>S-10 Total Bad Debt Listing</a:t>
            </a:r>
            <a:endParaRPr lang="en-US" altLang="en-US" dirty="0">
              <a:solidFill>
                <a:schemeClr val="tx1"/>
              </a:solidFill>
            </a:endParaRPr>
          </a:p>
        </p:txBody>
      </p:sp>
      <p:pic>
        <p:nvPicPr>
          <p:cNvPr id="3" name="Picture 2">
            <a:extLst>
              <a:ext uri="{FF2B5EF4-FFF2-40B4-BE49-F238E27FC236}">
                <a16:creationId xmlns:a16="http://schemas.microsoft.com/office/drawing/2014/main" id="{C7ADFD0C-DC94-28B7-8880-D200BBC0D1C7}"/>
              </a:ext>
            </a:extLst>
          </p:cNvPr>
          <p:cNvPicPr>
            <a:picLocks noChangeAspect="1"/>
          </p:cNvPicPr>
          <p:nvPr/>
        </p:nvPicPr>
        <p:blipFill>
          <a:blip r:embed="rId2"/>
          <a:stretch>
            <a:fillRect/>
          </a:stretch>
        </p:blipFill>
        <p:spPr>
          <a:xfrm>
            <a:off x="0" y="2524836"/>
            <a:ext cx="9144000" cy="1808328"/>
          </a:xfrm>
          <a:prstGeom prst="rect">
            <a:avLst/>
          </a:prstGeom>
        </p:spPr>
      </p:pic>
    </p:spTree>
    <p:extLst>
      <p:ext uri="{BB962C8B-B14F-4D97-AF65-F5344CB8AC3E}">
        <p14:creationId xmlns:p14="http://schemas.microsoft.com/office/powerpoint/2010/main" val="428162901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Slide Number Placeholder 3"/>
          <p:cNvSpPr>
            <a:spLocks noGrp="1"/>
          </p:cNvSpPr>
          <p:nvPr>
            <p:ph type="sldNum" sz="quarter" idx="4294967295"/>
          </p:nvPr>
        </p:nvSpPr>
        <p:spPr>
          <a:xfrm>
            <a:off x="7010400" y="0"/>
            <a:ext cx="2133600" cy="476250"/>
          </a:xfrm>
          <a:prstGeom prst="rect">
            <a:avLst/>
          </a:prstGeom>
          <a:noFill/>
        </p:spPr>
        <p:txBody>
          <a:bodyPr/>
          <a:lstStyle>
            <a:lvl1pPr>
              <a:spcBef>
                <a:spcPct val="20000"/>
              </a:spcBef>
              <a:buChar char="•"/>
              <a:defRPr sz="2400">
                <a:solidFill>
                  <a:schemeClr val="tx1"/>
                </a:solidFill>
                <a:latin typeface="Arial Narrow" panose="020B0606020202030204" pitchFamily="34" charset="0"/>
              </a:defRPr>
            </a:lvl1pPr>
            <a:lvl2pPr marL="742950" indent="-285750">
              <a:spcBef>
                <a:spcPct val="20000"/>
              </a:spcBef>
              <a:buChar char="–"/>
              <a:defRPr sz="2000">
                <a:solidFill>
                  <a:schemeClr val="tx1"/>
                </a:solidFill>
                <a:latin typeface="Arial Narrow" panose="020B0606020202030204" pitchFamily="34" charset="0"/>
              </a:defRPr>
            </a:lvl2pPr>
            <a:lvl3pPr marL="1143000" indent="-228600">
              <a:spcBef>
                <a:spcPct val="20000"/>
              </a:spcBef>
              <a:buChar char="•"/>
              <a:defRPr>
                <a:solidFill>
                  <a:schemeClr val="tx1"/>
                </a:solidFill>
                <a:latin typeface="Arial Narrow" panose="020B0606020202030204" pitchFamily="34" charset="0"/>
              </a:defRPr>
            </a:lvl3pPr>
            <a:lvl4pPr marL="1600200" indent="-228600">
              <a:spcBef>
                <a:spcPct val="20000"/>
              </a:spcBef>
              <a:buChar char="–"/>
              <a:defRPr>
                <a:solidFill>
                  <a:schemeClr val="tx1"/>
                </a:solidFill>
                <a:latin typeface="Arial Narrow" panose="020B0606020202030204" pitchFamily="34" charset="0"/>
              </a:defRPr>
            </a:lvl4pPr>
            <a:lvl5pPr marL="2057400" indent="-228600">
              <a:spcBef>
                <a:spcPct val="20000"/>
              </a:spcBef>
              <a:buChar char="»"/>
              <a:defRPr>
                <a:solidFill>
                  <a:schemeClr val="tx1"/>
                </a:solidFill>
                <a:latin typeface="Arial Narrow" panose="020B0606020202030204" pitchFamily="34" charset="0"/>
              </a:defRPr>
            </a:lvl5pPr>
            <a:lvl6pPr marL="2514600" indent="-228600" eaLnBrk="0" fontAlgn="base" hangingPunct="0">
              <a:spcBef>
                <a:spcPct val="20000"/>
              </a:spcBef>
              <a:spcAft>
                <a:spcPct val="0"/>
              </a:spcAft>
              <a:buChar char="»"/>
              <a:defRPr>
                <a:solidFill>
                  <a:schemeClr val="tx1"/>
                </a:solidFill>
                <a:latin typeface="Arial Narrow" panose="020B0606020202030204" pitchFamily="34" charset="0"/>
              </a:defRPr>
            </a:lvl6pPr>
            <a:lvl7pPr marL="2971800" indent="-228600" eaLnBrk="0" fontAlgn="base" hangingPunct="0">
              <a:spcBef>
                <a:spcPct val="20000"/>
              </a:spcBef>
              <a:spcAft>
                <a:spcPct val="0"/>
              </a:spcAft>
              <a:buChar char="»"/>
              <a:defRPr>
                <a:solidFill>
                  <a:schemeClr val="tx1"/>
                </a:solidFill>
                <a:latin typeface="Arial Narrow" panose="020B0606020202030204" pitchFamily="34" charset="0"/>
              </a:defRPr>
            </a:lvl7pPr>
            <a:lvl8pPr marL="3429000" indent="-228600" eaLnBrk="0" fontAlgn="base" hangingPunct="0">
              <a:spcBef>
                <a:spcPct val="20000"/>
              </a:spcBef>
              <a:spcAft>
                <a:spcPct val="0"/>
              </a:spcAft>
              <a:buChar char="»"/>
              <a:defRPr>
                <a:solidFill>
                  <a:schemeClr val="tx1"/>
                </a:solidFill>
                <a:latin typeface="Arial Narrow" panose="020B0606020202030204" pitchFamily="34" charset="0"/>
              </a:defRPr>
            </a:lvl8pPr>
            <a:lvl9pPr marL="3886200" indent="-228600" eaLnBrk="0" fontAlgn="base" hangingPunct="0">
              <a:spcBef>
                <a:spcPct val="20000"/>
              </a:spcBef>
              <a:spcAft>
                <a:spcPct val="0"/>
              </a:spcAft>
              <a:buChar char="»"/>
              <a:defRPr>
                <a:solidFill>
                  <a:schemeClr val="tx1"/>
                </a:solidFill>
                <a:latin typeface="Arial Narrow" panose="020B0606020202030204" pitchFamily="34" charset="0"/>
              </a:defRPr>
            </a:lvl9pPr>
          </a:lstStyle>
          <a:p>
            <a:pPr>
              <a:spcBef>
                <a:spcPct val="0"/>
              </a:spcBef>
              <a:buFontTx/>
              <a:buNone/>
            </a:pPr>
            <a:r>
              <a:rPr lang="en-US" altLang="en-US" sz="1400"/>
              <a:t>Slide </a:t>
            </a:r>
            <a:fld id="{ED63C163-DB28-4937-A612-79CDDC963541}" type="slidenum">
              <a:rPr lang="en-US" altLang="en-US" sz="1400" smtClean="0"/>
              <a:pPr>
                <a:spcBef>
                  <a:spcPct val="0"/>
                </a:spcBef>
                <a:buFontTx/>
                <a:buNone/>
              </a:pPr>
              <a:t>12</a:t>
            </a:fld>
            <a:endParaRPr lang="en-US" altLang="en-US" sz="1400"/>
          </a:p>
        </p:txBody>
      </p:sp>
      <p:sp>
        <p:nvSpPr>
          <p:cNvPr id="39939" name="Rectangle 2"/>
          <p:cNvSpPr>
            <a:spLocks noGrp="1" noChangeArrowheads="1"/>
          </p:cNvSpPr>
          <p:nvPr>
            <p:ph type="title"/>
          </p:nvPr>
        </p:nvSpPr>
        <p:spPr/>
        <p:txBody>
          <a:bodyPr/>
          <a:lstStyle/>
          <a:p>
            <a:pPr eaLnBrk="1" hangingPunct="1"/>
            <a:r>
              <a:rPr lang="en-US" altLang="en-US" dirty="0"/>
              <a:t>New Cost Report Documentation Requirements</a:t>
            </a:r>
          </a:p>
        </p:txBody>
      </p:sp>
      <p:sp>
        <p:nvSpPr>
          <p:cNvPr id="39940" name="Rectangle 3"/>
          <p:cNvSpPr>
            <a:spLocks noGrp="1" noChangeArrowheads="1"/>
          </p:cNvSpPr>
          <p:nvPr>
            <p:ph type="body" idx="1"/>
          </p:nvPr>
        </p:nvSpPr>
        <p:spPr/>
        <p:txBody>
          <a:bodyPr/>
          <a:lstStyle/>
          <a:p>
            <a:pPr marL="400050" lvl="1">
              <a:spcBef>
                <a:spcPts val="0"/>
              </a:spcBef>
              <a:spcAft>
                <a:spcPts val="0"/>
              </a:spcAft>
            </a:pPr>
            <a:r>
              <a:rPr lang="en-US" dirty="0">
                <a:solidFill>
                  <a:schemeClr val="tx1"/>
                </a:solidFill>
              </a:rPr>
              <a:t>Medicare Bad Debts</a:t>
            </a:r>
            <a:endParaRPr lang="en-US" altLang="en-US" dirty="0">
              <a:solidFill>
                <a:schemeClr val="tx1"/>
              </a:solidFill>
            </a:endParaRPr>
          </a:p>
        </p:txBody>
      </p:sp>
      <p:pic>
        <p:nvPicPr>
          <p:cNvPr id="3" name="Picture 2">
            <a:extLst>
              <a:ext uri="{FF2B5EF4-FFF2-40B4-BE49-F238E27FC236}">
                <a16:creationId xmlns:a16="http://schemas.microsoft.com/office/drawing/2014/main" id="{47593808-80A3-8C4F-EE17-5B27020B90BA}"/>
              </a:ext>
            </a:extLst>
          </p:cNvPr>
          <p:cNvPicPr>
            <a:picLocks noChangeAspect="1"/>
          </p:cNvPicPr>
          <p:nvPr/>
        </p:nvPicPr>
        <p:blipFill>
          <a:blip r:embed="rId2"/>
          <a:stretch>
            <a:fillRect/>
          </a:stretch>
        </p:blipFill>
        <p:spPr>
          <a:xfrm>
            <a:off x="0" y="1772419"/>
            <a:ext cx="9144000" cy="4289706"/>
          </a:xfrm>
          <a:prstGeom prst="rect">
            <a:avLst/>
          </a:prstGeom>
        </p:spPr>
      </p:pic>
    </p:spTree>
    <p:extLst>
      <p:ext uri="{BB962C8B-B14F-4D97-AF65-F5344CB8AC3E}">
        <p14:creationId xmlns:p14="http://schemas.microsoft.com/office/powerpoint/2010/main" val="286677593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Slide Number Placeholder 3"/>
          <p:cNvSpPr>
            <a:spLocks noGrp="1"/>
          </p:cNvSpPr>
          <p:nvPr>
            <p:ph type="sldNum" sz="quarter" idx="4294967295"/>
          </p:nvPr>
        </p:nvSpPr>
        <p:spPr>
          <a:xfrm>
            <a:off x="7010400" y="0"/>
            <a:ext cx="2133600" cy="476250"/>
          </a:xfrm>
          <a:prstGeom prst="rect">
            <a:avLst/>
          </a:prstGeom>
          <a:noFill/>
        </p:spPr>
        <p:txBody>
          <a:bodyPr/>
          <a:lstStyle>
            <a:lvl1pPr>
              <a:spcBef>
                <a:spcPct val="20000"/>
              </a:spcBef>
              <a:buChar char="•"/>
              <a:defRPr sz="2400">
                <a:solidFill>
                  <a:schemeClr val="tx1"/>
                </a:solidFill>
                <a:latin typeface="Arial Narrow" panose="020B0606020202030204" pitchFamily="34" charset="0"/>
              </a:defRPr>
            </a:lvl1pPr>
            <a:lvl2pPr marL="742950" indent="-285750">
              <a:spcBef>
                <a:spcPct val="20000"/>
              </a:spcBef>
              <a:buChar char="–"/>
              <a:defRPr sz="2000">
                <a:solidFill>
                  <a:schemeClr val="tx1"/>
                </a:solidFill>
                <a:latin typeface="Arial Narrow" panose="020B0606020202030204" pitchFamily="34" charset="0"/>
              </a:defRPr>
            </a:lvl2pPr>
            <a:lvl3pPr marL="1143000" indent="-228600">
              <a:spcBef>
                <a:spcPct val="20000"/>
              </a:spcBef>
              <a:buChar char="•"/>
              <a:defRPr>
                <a:solidFill>
                  <a:schemeClr val="tx1"/>
                </a:solidFill>
                <a:latin typeface="Arial Narrow" panose="020B0606020202030204" pitchFamily="34" charset="0"/>
              </a:defRPr>
            </a:lvl3pPr>
            <a:lvl4pPr marL="1600200" indent="-228600">
              <a:spcBef>
                <a:spcPct val="20000"/>
              </a:spcBef>
              <a:buChar char="–"/>
              <a:defRPr>
                <a:solidFill>
                  <a:schemeClr val="tx1"/>
                </a:solidFill>
                <a:latin typeface="Arial Narrow" panose="020B0606020202030204" pitchFamily="34" charset="0"/>
              </a:defRPr>
            </a:lvl4pPr>
            <a:lvl5pPr marL="2057400" indent="-228600">
              <a:spcBef>
                <a:spcPct val="20000"/>
              </a:spcBef>
              <a:buChar char="»"/>
              <a:defRPr>
                <a:solidFill>
                  <a:schemeClr val="tx1"/>
                </a:solidFill>
                <a:latin typeface="Arial Narrow" panose="020B0606020202030204" pitchFamily="34" charset="0"/>
              </a:defRPr>
            </a:lvl5pPr>
            <a:lvl6pPr marL="2514600" indent="-228600" eaLnBrk="0" fontAlgn="base" hangingPunct="0">
              <a:spcBef>
                <a:spcPct val="20000"/>
              </a:spcBef>
              <a:spcAft>
                <a:spcPct val="0"/>
              </a:spcAft>
              <a:buChar char="»"/>
              <a:defRPr>
                <a:solidFill>
                  <a:schemeClr val="tx1"/>
                </a:solidFill>
                <a:latin typeface="Arial Narrow" panose="020B0606020202030204" pitchFamily="34" charset="0"/>
              </a:defRPr>
            </a:lvl6pPr>
            <a:lvl7pPr marL="2971800" indent="-228600" eaLnBrk="0" fontAlgn="base" hangingPunct="0">
              <a:spcBef>
                <a:spcPct val="20000"/>
              </a:spcBef>
              <a:spcAft>
                <a:spcPct val="0"/>
              </a:spcAft>
              <a:buChar char="»"/>
              <a:defRPr>
                <a:solidFill>
                  <a:schemeClr val="tx1"/>
                </a:solidFill>
                <a:latin typeface="Arial Narrow" panose="020B0606020202030204" pitchFamily="34" charset="0"/>
              </a:defRPr>
            </a:lvl7pPr>
            <a:lvl8pPr marL="3429000" indent="-228600" eaLnBrk="0" fontAlgn="base" hangingPunct="0">
              <a:spcBef>
                <a:spcPct val="20000"/>
              </a:spcBef>
              <a:spcAft>
                <a:spcPct val="0"/>
              </a:spcAft>
              <a:buChar char="»"/>
              <a:defRPr>
                <a:solidFill>
                  <a:schemeClr val="tx1"/>
                </a:solidFill>
                <a:latin typeface="Arial Narrow" panose="020B0606020202030204" pitchFamily="34" charset="0"/>
              </a:defRPr>
            </a:lvl8pPr>
            <a:lvl9pPr marL="3886200" indent="-228600" eaLnBrk="0" fontAlgn="base" hangingPunct="0">
              <a:spcBef>
                <a:spcPct val="20000"/>
              </a:spcBef>
              <a:spcAft>
                <a:spcPct val="0"/>
              </a:spcAft>
              <a:buChar char="»"/>
              <a:defRPr>
                <a:solidFill>
                  <a:schemeClr val="tx1"/>
                </a:solidFill>
                <a:latin typeface="Arial Narrow" panose="020B0606020202030204" pitchFamily="34" charset="0"/>
              </a:defRPr>
            </a:lvl9pPr>
          </a:lstStyle>
          <a:p>
            <a:pPr>
              <a:spcBef>
                <a:spcPct val="0"/>
              </a:spcBef>
              <a:buFontTx/>
              <a:buNone/>
            </a:pPr>
            <a:r>
              <a:rPr lang="en-US" altLang="en-US" sz="1400"/>
              <a:t>Slide </a:t>
            </a:r>
            <a:fld id="{ED63C163-DB28-4937-A612-79CDDC963541}" type="slidenum">
              <a:rPr lang="en-US" altLang="en-US" sz="1400" smtClean="0"/>
              <a:pPr>
                <a:spcBef>
                  <a:spcPct val="0"/>
                </a:spcBef>
                <a:buFontTx/>
                <a:buNone/>
              </a:pPr>
              <a:t>13</a:t>
            </a:fld>
            <a:endParaRPr lang="en-US" altLang="en-US" sz="1400"/>
          </a:p>
        </p:txBody>
      </p:sp>
      <p:sp>
        <p:nvSpPr>
          <p:cNvPr id="39939" name="Rectangle 2"/>
          <p:cNvSpPr>
            <a:spLocks noGrp="1" noChangeArrowheads="1"/>
          </p:cNvSpPr>
          <p:nvPr>
            <p:ph type="title"/>
          </p:nvPr>
        </p:nvSpPr>
        <p:spPr/>
        <p:txBody>
          <a:bodyPr/>
          <a:lstStyle/>
          <a:p>
            <a:pPr eaLnBrk="1" hangingPunct="1"/>
            <a:r>
              <a:rPr lang="en-US" altLang="en-US" dirty="0"/>
              <a:t>New Cost Report Documentation Requirements</a:t>
            </a:r>
          </a:p>
        </p:txBody>
      </p:sp>
      <p:sp>
        <p:nvSpPr>
          <p:cNvPr id="39940" name="Rectangle 3"/>
          <p:cNvSpPr>
            <a:spLocks noGrp="1" noChangeArrowheads="1"/>
          </p:cNvSpPr>
          <p:nvPr>
            <p:ph type="body" idx="1"/>
          </p:nvPr>
        </p:nvSpPr>
        <p:spPr/>
        <p:txBody>
          <a:bodyPr/>
          <a:lstStyle/>
          <a:p>
            <a:pPr marL="400050" lvl="1">
              <a:spcBef>
                <a:spcPts val="0"/>
              </a:spcBef>
              <a:spcAft>
                <a:spcPts val="0"/>
              </a:spcAft>
            </a:pPr>
            <a:r>
              <a:rPr lang="en-US" dirty="0">
                <a:solidFill>
                  <a:schemeClr val="tx1"/>
                </a:solidFill>
              </a:rPr>
              <a:t>Medicare Bad Debts</a:t>
            </a:r>
            <a:endParaRPr lang="en-US" altLang="en-US" dirty="0">
              <a:solidFill>
                <a:schemeClr val="tx1"/>
              </a:solidFill>
            </a:endParaRPr>
          </a:p>
        </p:txBody>
      </p:sp>
      <p:pic>
        <p:nvPicPr>
          <p:cNvPr id="3" name="Picture 2">
            <a:extLst>
              <a:ext uri="{FF2B5EF4-FFF2-40B4-BE49-F238E27FC236}">
                <a16:creationId xmlns:a16="http://schemas.microsoft.com/office/drawing/2014/main" id="{D74E05A4-4DE9-BE69-635D-77B6F9679E1F}"/>
              </a:ext>
            </a:extLst>
          </p:cNvPr>
          <p:cNvPicPr>
            <a:picLocks noChangeAspect="1"/>
          </p:cNvPicPr>
          <p:nvPr/>
        </p:nvPicPr>
        <p:blipFill>
          <a:blip r:embed="rId2"/>
          <a:stretch>
            <a:fillRect/>
          </a:stretch>
        </p:blipFill>
        <p:spPr>
          <a:xfrm>
            <a:off x="0" y="2513422"/>
            <a:ext cx="9144000" cy="1831155"/>
          </a:xfrm>
          <a:prstGeom prst="rect">
            <a:avLst/>
          </a:prstGeom>
        </p:spPr>
      </p:pic>
    </p:spTree>
    <p:extLst>
      <p:ext uri="{BB962C8B-B14F-4D97-AF65-F5344CB8AC3E}">
        <p14:creationId xmlns:p14="http://schemas.microsoft.com/office/powerpoint/2010/main" val="382975894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Slide Number Placeholder 3"/>
          <p:cNvSpPr>
            <a:spLocks noGrp="1"/>
          </p:cNvSpPr>
          <p:nvPr>
            <p:ph type="sldNum" sz="quarter" idx="4294967295"/>
          </p:nvPr>
        </p:nvSpPr>
        <p:spPr>
          <a:xfrm>
            <a:off x="7010400" y="0"/>
            <a:ext cx="2133600" cy="476250"/>
          </a:xfrm>
          <a:prstGeom prst="rect">
            <a:avLst/>
          </a:prstGeom>
          <a:noFill/>
        </p:spPr>
        <p:txBody>
          <a:bodyPr/>
          <a:lstStyle>
            <a:lvl1pPr>
              <a:spcBef>
                <a:spcPct val="20000"/>
              </a:spcBef>
              <a:buChar char="•"/>
              <a:defRPr sz="2400">
                <a:solidFill>
                  <a:schemeClr val="tx1"/>
                </a:solidFill>
                <a:latin typeface="Arial Narrow" panose="020B0606020202030204" pitchFamily="34" charset="0"/>
              </a:defRPr>
            </a:lvl1pPr>
            <a:lvl2pPr marL="742950" indent="-285750">
              <a:spcBef>
                <a:spcPct val="20000"/>
              </a:spcBef>
              <a:buChar char="–"/>
              <a:defRPr sz="2000">
                <a:solidFill>
                  <a:schemeClr val="tx1"/>
                </a:solidFill>
                <a:latin typeface="Arial Narrow" panose="020B0606020202030204" pitchFamily="34" charset="0"/>
              </a:defRPr>
            </a:lvl2pPr>
            <a:lvl3pPr marL="1143000" indent="-228600">
              <a:spcBef>
                <a:spcPct val="20000"/>
              </a:spcBef>
              <a:buChar char="•"/>
              <a:defRPr>
                <a:solidFill>
                  <a:schemeClr val="tx1"/>
                </a:solidFill>
                <a:latin typeface="Arial Narrow" panose="020B0606020202030204" pitchFamily="34" charset="0"/>
              </a:defRPr>
            </a:lvl3pPr>
            <a:lvl4pPr marL="1600200" indent="-228600">
              <a:spcBef>
                <a:spcPct val="20000"/>
              </a:spcBef>
              <a:buChar char="–"/>
              <a:defRPr>
                <a:solidFill>
                  <a:schemeClr val="tx1"/>
                </a:solidFill>
                <a:latin typeface="Arial Narrow" panose="020B0606020202030204" pitchFamily="34" charset="0"/>
              </a:defRPr>
            </a:lvl4pPr>
            <a:lvl5pPr marL="2057400" indent="-228600">
              <a:spcBef>
                <a:spcPct val="20000"/>
              </a:spcBef>
              <a:buChar char="»"/>
              <a:defRPr>
                <a:solidFill>
                  <a:schemeClr val="tx1"/>
                </a:solidFill>
                <a:latin typeface="Arial Narrow" panose="020B0606020202030204" pitchFamily="34" charset="0"/>
              </a:defRPr>
            </a:lvl5pPr>
            <a:lvl6pPr marL="2514600" indent="-228600" eaLnBrk="0" fontAlgn="base" hangingPunct="0">
              <a:spcBef>
                <a:spcPct val="20000"/>
              </a:spcBef>
              <a:spcAft>
                <a:spcPct val="0"/>
              </a:spcAft>
              <a:buChar char="»"/>
              <a:defRPr>
                <a:solidFill>
                  <a:schemeClr val="tx1"/>
                </a:solidFill>
                <a:latin typeface="Arial Narrow" panose="020B0606020202030204" pitchFamily="34" charset="0"/>
              </a:defRPr>
            </a:lvl6pPr>
            <a:lvl7pPr marL="2971800" indent="-228600" eaLnBrk="0" fontAlgn="base" hangingPunct="0">
              <a:spcBef>
                <a:spcPct val="20000"/>
              </a:spcBef>
              <a:spcAft>
                <a:spcPct val="0"/>
              </a:spcAft>
              <a:buChar char="»"/>
              <a:defRPr>
                <a:solidFill>
                  <a:schemeClr val="tx1"/>
                </a:solidFill>
                <a:latin typeface="Arial Narrow" panose="020B0606020202030204" pitchFamily="34" charset="0"/>
              </a:defRPr>
            </a:lvl7pPr>
            <a:lvl8pPr marL="3429000" indent="-228600" eaLnBrk="0" fontAlgn="base" hangingPunct="0">
              <a:spcBef>
                <a:spcPct val="20000"/>
              </a:spcBef>
              <a:spcAft>
                <a:spcPct val="0"/>
              </a:spcAft>
              <a:buChar char="»"/>
              <a:defRPr>
                <a:solidFill>
                  <a:schemeClr val="tx1"/>
                </a:solidFill>
                <a:latin typeface="Arial Narrow" panose="020B0606020202030204" pitchFamily="34" charset="0"/>
              </a:defRPr>
            </a:lvl8pPr>
            <a:lvl9pPr marL="3886200" indent="-228600" eaLnBrk="0" fontAlgn="base" hangingPunct="0">
              <a:spcBef>
                <a:spcPct val="20000"/>
              </a:spcBef>
              <a:spcAft>
                <a:spcPct val="0"/>
              </a:spcAft>
              <a:buChar char="»"/>
              <a:defRPr>
                <a:solidFill>
                  <a:schemeClr val="tx1"/>
                </a:solidFill>
                <a:latin typeface="Arial Narrow" panose="020B0606020202030204" pitchFamily="34" charset="0"/>
              </a:defRPr>
            </a:lvl9pPr>
          </a:lstStyle>
          <a:p>
            <a:pPr>
              <a:spcBef>
                <a:spcPct val="0"/>
              </a:spcBef>
              <a:buFontTx/>
              <a:buNone/>
            </a:pPr>
            <a:r>
              <a:rPr lang="en-US" altLang="en-US" sz="1400"/>
              <a:t>Slide </a:t>
            </a:r>
            <a:fld id="{ED63C163-DB28-4937-A612-79CDDC963541}" type="slidenum">
              <a:rPr lang="en-US" altLang="en-US" sz="1400" smtClean="0"/>
              <a:pPr>
                <a:spcBef>
                  <a:spcPct val="0"/>
                </a:spcBef>
                <a:buFontTx/>
                <a:buNone/>
              </a:pPr>
              <a:t>14</a:t>
            </a:fld>
            <a:endParaRPr lang="en-US" altLang="en-US" sz="1400"/>
          </a:p>
        </p:txBody>
      </p:sp>
      <p:sp>
        <p:nvSpPr>
          <p:cNvPr id="39939" name="Rectangle 2"/>
          <p:cNvSpPr>
            <a:spLocks noGrp="1" noChangeArrowheads="1"/>
          </p:cNvSpPr>
          <p:nvPr>
            <p:ph type="title"/>
          </p:nvPr>
        </p:nvSpPr>
        <p:spPr/>
        <p:txBody>
          <a:bodyPr/>
          <a:lstStyle/>
          <a:p>
            <a:pPr eaLnBrk="1" hangingPunct="1"/>
            <a:r>
              <a:rPr lang="en-US" altLang="en-US" dirty="0"/>
              <a:t>DSH Issues</a:t>
            </a:r>
          </a:p>
        </p:txBody>
      </p:sp>
      <p:sp>
        <p:nvSpPr>
          <p:cNvPr id="39940" name="Rectangle 3"/>
          <p:cNvSpPr>
            <a:spLocks noGrp="1" noChangeArrowheads="1"/>
          </p:cNvSpPr>
          <p:nvPr>
            <p:ph type="body" idx="1"/>
          </p:nvPr>
        </p:nvSpPr>
        <p:spPr/>
        <p:txBody>
          <a:bodyPr/>
          <a:lstStyle/>
          <a:p>
            <a:r>
              <a:rPr lang="en-US" altLang="en-US" dirty="0">
                <a:solidFill>
                  <a:schemeClr val="tx1"/>
                </a:solidFill>
              </a:rPr>
              <a:t>Many pending issues for years</a:t>
            </a:r>
          </a:p>
          <a:p>
            <a:pPr lvl="1"/>
            <a:r>
              <a:rPr lang="en-US" altLang="en-US" dirty="0">
                <a:solidFill>
                  <a:schemeClr val="tx1"/>
                </a:solidFill>
              </a:rPr>
              <a:t>Allina Final Rule (Part C)</a:t>
            </a:r>
          </a:p>
          <a:p>
            <a:pPr lvl="2"/>
            <a:r>
              <a:rPr lang="en-US" altLang="en-US" dirty="0">
                <a:solidFill>
                  <a:schemeClr val="tx1"/>
                </a:solidFill>
              </a:rPr>
              <a:t>After Allina Supreme Court Decision (06/30/2019)</a:t>
            </a:r>
          </a:p>
          <a:p>
            <a:pPr lvl="2"/>
            <a:r>
              <a:rPr lang="en-US" dirty="0">
                <a:hlinkClick r:id="rId2"/>
              </a:rPr>
              <a:t>17-1484 Azar v. Allina Health Services (06/03/2019) (supremecourt.gov)</a:t>
            </a:r>
          </a:p>
          <a:p>
            <a:pPr lvl="2"/>
            <a:r>
              <a:rPr lang="en-US" altLang="en-US" dirty="0">
                <a:solidFill>
                  <a:schemeClr val="tx1"/>
                </a:solidFill>
              </a:rPr>
              <a:t>CR 10487</a:t>
            </a:r>
          </a:p>
          <a:p>
            <a:pPr lvl="1"/>
            <a:r>
              <a:rPr lang="en-US" altLang="en-US" dirty="0">
                <a:solidFill>
                  <a:schemeClr val="tx1"/>
                </a:solidFill>
              </a:rPr>
              <a:t>Total vs. Covered Days (Exhausted Benefits)</a:t>
            </a:r>
          </a:p>
          <a:p>
            <a:pPr lvl="1"/>
            <a:endParaRPr lang="en-US" altLang="en-US" dirty="0">
              <a:solidFill>
                <a:schemeClr val="tx1"/>
              </a:solidFill>
            </a:endParaRPr>
          </a:p>
          <a:p>
            <a:endParaRPr lang="en-US" altLang="en-US" dirty="0">
              <a:solidFill>
                <a:schemeClr val="tx1"/>
              </a:solidFill>
            </a:endParaRPr>
          </a:p>
          <a:p>
            <a:pPr lvl="1"/>
            <a:endParaRPr lang="en-US" altLang="en-US" dirty="0">
              <a:solidFill>
                <a:schemeClr val="tx1"/>
              </a:solidFill>
            </a:endParaRPr>
          </a:p>
          <a:p>
            <a:pPr lvl="1"/>
            <a:endParaRPr lang="en-US" altLang="en-US" dirty="0">
              <a:solidFill>
                <a:schemeClr val="tx1"/>
              </a:solidFill>
            </a:endParaRPr>
          </a:p>
        </p:txBody>
      </p:sp>
    </p:spTree>
    <p:extLst>
      <p:ext uri="{BB962C8B-B14F-4D97-AF65-F5344CB8AC3E}">
        <p14:creationId xmlns:p14="http://schemas.microsoft.com/office/powerpoint/2010/main" val="353416682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Slide Number Placeholder 3"/>
          <p:cNvSpPr>
            <a:spLocks noGrp="1"/>
          </p:cNvSpPr>
          <p:nvPr>
            <p:ph type="sldNum" sz="quarter" idx="4294967295"/>
          </p:nvPr>
        </p:nvSpPr>
        <p:spPr>
          <a:xfrm>
            <a:off x="7010400" y="0"/>
            <a:ext cx="2133600" cy="476250"/>
          </a:xfrm>
          <a:prstGeom prst="rect">
            <a:avLst/>
          </a:prstGeom>
          <a:noFill/>
        </p:spPr>
        <p:txBody>
          <a:bodyPr/>
          <a:lstStyle>
            <a:lvl1pPr>
              <a:spcBef>
                <a:spcPct val="20000"/>
              </a:spcBef>
              <a:buChar char="•"/>
              <a:defRPr sz="2400">
                <a:solidFill>
                  <a:schemeClr val="tx1"/>
                </a:solidFill>
                <a:latin typeface="Arial Narrow" panose="020B0606020202030204" pitchFamily="34" charset="0"/>
              </a:defRPr>
            </a:lvl1pPr>
            <a:lvl2pPr marL="742950" indent="-285750">
              <a:spcBef>
                <a:spcPct val="20000"/>
              </a:spcBef>
              <a:buChar char="–"/>
              <a:defRPr sz="2000">
                <a:solidFill>
                  <a:schemeClr val="tx1"/>
                </a:solidFill>
                <a:latin typeface="Arial Narrow" panose="020B0606020202030204" pitchFamily="34" charset="0"/>
              </a:defRPr>
            </a:lvl2pPr>
            <a:lvl3pPr marL="1143000" indent="-228600">
              <a:spcBef>
                <a:spcPct val="20000"/>
              </a:spcBef>
              <a:buChar char="•"/>
              <a:defRPr>
                <a:solidFill>
                  <a:schemeClr val="tx1"/>
                </a:solidFill>
                <a:latin typeface="Arial Narrow" panose="020B0606020202030204" pitchFamily="34" charset="0"/>
              </a:defRPr>
            </a:lvl3pPr>
            <a:lvl4pPr marL="1600200" indent="-228600">
              <a:spcBef>
                <a:spcPct val="20000"/>
              </a:spcBef>
              <a:buChar char="–"/>
              <a:defRPr>
                <a:solidFill>
                  <a:schemeClr val="tx1"/>
                </a:solidFill>
                <a:latin typeface="Arial Narrow" panose="020B0606020202030204" pitchFamily="34" charset="0"/>
              </a:defRPr>
            </a:lvl4pPr>
            <a:lvl5pPr marL="2057400" indent="-228600">
              <a:spcBef>
                <a:spcPct val="20000"/>
              </a:spcBef>
              <a:buChar char="»"/>
              <a:defRPr>
                <a:solidFill>
                  <a:schemeClr val="tx1"/>
                </a:solidFill>
                <a:latin typeface="Arial Narrow" panose="020B0606020202030204" pitchFamily="34" charset="0"/>
              </a:defRPr>
            </a:lvl5pPr>
            <a:lvl6pPr marL="2514600" indent="-228600" eaLnBrk="0" fontAlgn="base" hangingPunct="0">
              <a:spcBef>
                <a:spcPct val="20000"/>
              </a:spcBef>
              <a:spcAft>
                <a:spcPct val="0"/>
              </a:spcAft>
              <a:buChar char="»"/>
              <a:defRPr>
                <a:solidFill>
                  <a:schemeClr val="tx1"/>
                </a:solidFill>
                <a:latin typeface="Arial Narrow" panose="020B0606020202030204" pitchFamily="34" charset="0"/>
              </a:defRPr>
            </a:lvl6pPr>
            <a:lvl7pPr marL="2971800" indent="-228600" eaLnBrk="0" fontAlgn="base" hangingPunct="0">
              <a:spcBef>
                <a:spcPct val="20000"/>
              </a:spcBef>
              <a:spcAft>
                <a:spcPct val="0"/>
              </a:spcAft>
              <a:buChar char="»"/>
              <a:defRPr>
                <a:solidFill>
                  <a:schemeClr val="tx1"/>
                </a:solidFill>
                <a:latin typeface="Arial Narrow" panose="020B0606020202030204" pitchFamily="34" charset="0"/>
              </a:defRPr>
            </a:lvl7pPr>
            <a:lvl8pPr marL="3429000" indent="-228600" eaLnBrk="0" fontAlgn="base" hangingPunct="0">
              <a:spcBef>
                <a:spcPct val="20000"/>
              </a:spcBef>
              <a:spcAft>
                <a:spcPct val="0"/>
              </a:spcAft>
              <a:buChar char="»"/>
              <a:defRPr>
                <a:solidFill>
                  <a:schemeClr val="tx1"/>
                </a:solidFill>
                <a:latin typeface="Arial Narrow" panose="020B0606020202030204" pitchFamily="34" charset="0"/>
              </a:defRPr>
            </a:lvl8pPr>
            <a:lvl9pPr marL="3886200" indent="-228600" eaLnBrk="0" fontAlgn="base" hangingPunct="0">
              <a:spcBef>
                <a:spcPct val="20000"/>
              </a:spcBef>
              <a:spcAft>
                <a:spcPct val="0"/>
              </a:spcAft>
              <a:buChar char="»"/>
              <a:defRPr>
                <a:solidFill>
                  <a:schemeClr val="tx1"/>
                </a:solidFill>
                <a:latin typeface="Arial Narrow" panose="020B0606020202030204" pitchFamily="34" charset="0"/>
              </a:defRPr>
            </a:lvl9pPr>
          </a:lstStyle>
          <a:p>
            <a:pPr>
              <a:spcBef>
                <a:spcPct val="0"/>
              </a:spcBef>
              <a:buFontTx/>
              <a:buNone/>
            </a:pPr>
            <a:r>
              <a:rPr lang="en-US" altLang="en-US" sz="1400"/>
              <a:t>Slide </a:t>
            </a:r>
            <a:fld id="{ED63C163-DB28-4937-A612-79CDDC963541}" type="slidenum">
              <a:rPr lang="en-US" altLang="en-US" sz="1400" smtClean="0"/>
              <a:pPr>
                <a:spcBef>
                  <a:spcPct val="0"/>
                </a:spcBef>
                <a:buFontTx/>
                <a:buNone/>
              </a:pPr>
              <a:t>15</a:t>
            </a:fld>
            <a:endParaRPr lang="en-US" altLang="en-US" sz="1400"/>
          </a:p>
        </p:txBody>
      </p:sp>
      <p:sp>
        <p:nvSpPr>
          <p:cNvPr id="39939" name="Rectangle 2"/>
          <p:cNvSpPr>
            <a:spLocks noGrp="1" noChangeArrowheads="1"/>
          </p:cNvSpPr>
          <p:nvPr>
            <p:ph type="title"/>
          </p:nvPr>
        </p:nvSpPr>
        <p:spPr/>
        <p:txBody>
          <a:bodyPr/>
          <a:lstStyle/>
          <a:p>
            <a:pPr eaLnBrk="1" hangingPunct="1"/>
            <a:r>
              <a:rPr lang="en-US" altLang="en-US" dirty="0"/>
              <a:t>DSH Issues</a:t>
            </a:r>
          </a:p>
        </p:txBody>
      </p:sp>
      <p:sp>
        <p:nvSpPr>
          <p:cNvPr id="39940" name="Rectangle 3"/>
          <p:cNvSpPr>
            <a:spLocks noGrp="1" noChangeArrowheads="1"/>
          </p:cNvSpPr>
          <p:nvPr>
            <p:ph type="body" idx="1"/>
          </p:nvPr>
        </p:nvSpPr>
        <p:spPr/>
        <p:txBody>
          <a:bodyPr/>
          <a:lstStyle/>
          <a:p>
            <a:r>
              <a:rPr lang="en-US" altLang="en-US" dirty="0">
                <a:solidFill>
                  <a:schemeClr val="tx1"/>
                </a:solidFill>
              </a:rPr>
              <a:t>Recent Empire Supreme Court Decision</a:t>
            </a:r>
          </a:p>
          <a:p>
            <a:pPr lvl="1"/>
            <a:r>
              <a:rPr lang="en-US" altLang="en-US" dirty="0">
                <a:solidFill>
                  <a:schemeClr val="tx1"/>
                </a:solidFill>
              </a:rPr>
              <a:t>Decided June 24, 2022</a:t>
            </a:r>
          </a:p>
          <a:p>
            <a:pPr lvl="1"/>
            <a:r>
              <a:rPr lang="en-US" dirty="0">
                <a:hlinkClick r:id="rId2"/>
              </a:rPr>
              <a:t>20-1312 Becerra v. Empire Health Foundation, for Valley Hospital Medical Center (06/24/2022) (supremecourt.gov)</a:t>
            </a:r>
            <a:endParaRPr lang="en-US" altLang="en-US" dirty="0">
              <a:solidFill>
                <a:schemeClr val="tx1"/>
              </a:solidFill>
            </a:endParaRPr>
          </a:p>
          <a:p>
            <a:pPr lvl="1"/>
            <a:r>
              <a:rPr lang="en-US" altLang="en-US" dirty="0">
                <a:solidFill>
                  <a:schemeClr val="tx1"/>
                </a:solidFill>
              </a:rPr>
              <a:t>Patients “entitled” to Medicare Part A benefits are those qualifying for the program, regardless of whether they are currently receiving any benefits from it (i.e., due to Exhausted Benefits, Part C coverage, </a:t>
            </a:r>
          </a:p>
          <a:p>
            <a:pPr lvl="1"/>
            <a:r>
              <a:rPr lang="en-US" altLang="en-US" dirty="0">
                <a:solidFill>
                  <a:schemeClr val="tx1"/>
                </a:solidFill>
              </a:rPr>
              <a:t>Empire challenged 2004 regulation that Medicare Part A entitled patients belong in the Medicare SSI ratio and not the Medicaid ratio</a:t>
            </a:r>
          </a:p>
          <a:p>
            <a:pPr lvl="2"/>
            <a:r>
              <a:rPr lang="en-US" altLang="en-US" dirty="0">
                <a:solidFill>
                  <a:schemeClr val="tx1"/>
                </a:solidFill>
              </a:rPr>
              <a:t>Supreme Court agreed with HHS’s interpretation</a:t>
            </a:r>
          </a:p>
          <a:p>
            <a:endParaRPr lang="en-US" altLang="en-US" dirty="0">
              <a:solidFill>
                <a:schemeClr val="tx1"/>
              </a:solidFill>
            </a:endParaRPr>
          </a:p>
          <a:p>
            <a:pPr lvl="1"/>
            <a:endParaRPr lang="en-US" altLang="en-US" dirty="0">
              <a:solidFill>
                <a:schemeClr val="tx1"/>
              </a:solidFill>
            </a:endParaRPr>
          </a:p>
          <a:p>
            <a:pPr lvl="1"/>
            <a:endParaRPr lang="en-US" altLang="en-US" dirty="0">
              <a:solidFill>
                <a:schemeClr val="tx1"/>
              </a:solidFill>
            </a:endParaRPr>
          </a:p>
        </p:txBody>
      </p:sp>
    </p:spTree>
    <p:extLst>
      <p:ext uri="{BB962C8B-B14F-4D97-AF65-F5344CB8AC3E}">
        <p14:creationId xmlns:p14="http://schemas.microsoft.com/office/powerpoint/2010/main" val="301980784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Slide Number Placeholder 3"/>
          <p:cNvSpPr>
            <a:spLocks noGrp="1"/>
          </p:cNvSpPr>
          <p:nvPr>
            <p:ph type="sldNum" sz="quarter" idx="4294967295"/>
          </p:nvPr>
        </p:nvSpPr>
        <p:spPr>
          <a:xfrm>
            <a:off x="7010400" y="0"/>
            <a:ext cx="2133600" cy="476250"/>
          </a:xfrm>
          <a:prstGeom prst="rect">
            <a:avLst/>
          </a:prstGeom>
          <a:noFill/>
        </p:spPr>
        <p:txBody>
          <a:bodyPr/>
          <a:lstStyle>
            <a:lvl1pPr>
              <a:spcBef>
                <a:spcPct val="20000"/>
              </a:spcBef>
              <a:buChar char="•"/>
              <a:defRPr sz="2400">
                <a:solidFill>
                  <a:schemeClr val="tx1"/>
                </a:solidFill>
                <a:latin typeface="Arial Narrow" panose="020B0606020202030204" pitchFamily="34" charset="0"/>
              </a:defRPr>
            </a:lvl1pPr>
            <a:lvl2pPr marL="742950" indent="-285750">
              <a:spcBef>
                <a:spcPct val="20000"/>
              </a:spcBef>
              <a:buChar char="–"/>
              <a:defRPr sz="2000">
                <a:solidFill>
                  <a:schemeClr val="tx1"/>
                </a:solidFill>
                <a:latin typeface="Arial Narrow" panose="020B0606020202030204" pitchFamily="34" charset="0"/>
              </a:defRPr>
            </a:lvl2pPr>
            <a:lvl3pPr marL="1143000" indent="-228600">
              <a:spcBef>
                <a:spcPct val="20000"/>
              </a:spcBef>
              <a:buChar char="•"/>
              <a:defRPr>
                <a:solidFill>
                  <a:schemeClr val="tx1"/>
                </a:solidFill>
                <a:latin typeface="Arial Narrow" panose="020B0606020202030204" pitchFamily="34" charset="0"/>
              </a:defRPr>
            </a:lvl3pPr>
            <a:lvl4pPr marL="1600200" indent="-228600">
              <a:spcBef>
                <a:spcPct val="20000"/>
              </a:spcBef>
              <a:buChar char="–"/>
              <a:defRPr>
                <a:solidFill>
                  <a:schemeClr val="tx1"/>
                </a:solidFill>
                <a:latin typeface="Arial Narrow" panose="020B0606020202030204" pitchFamily="34" charset="0"/>
              </a:defRPr>
            </a:lvl4pPr>
            <a:lvl5pPr marL="2057400" indent="-228600">
              <a:spcBef>
                <a:spcPct val="20000"/>
              </a:spcBef>
              <a:buChar char="»"/>
              <a:defRPr>
                <a:solidFill>
                  <a:schemeClr val="tx1"/>
                </a:solidFill>
                <a:latin typeface="Arial Narrow" panose="020B0606020202030204" pitchFamily="34" charset="0"/>
              </a:defRPr>
            </a:lvl5pPr>
            <a:lvl6pPr marL="2514600" indent="-228600" eaLnBrk="0" fontAlgn="base" hangingPunct="0">
              <a:spcBef>
                <a:spcPct val="20000"/>
              </a:spcBef>
              <a:spcAft>
                <a:spcPct val="0"/>
              </a:spcAft>
              <a:buChar char="»"/>
              <a:defRPr>
                <a:solidFill>
                  <a:schemeClr val="tx1"/>
                </a:solidFill>
                <a:latin typeface="Arial Narrow" panose="020B0606020202030204" pitchFamily="34" charset="0"/>
              </a:defRPr>
            </a:lvl6pPr>
            <a:lvl7pPr marL="2971800" indent="-228600" eaLnBrk="0" fontAlgn="base" hangingPunct="0">
              <a:spcBef>
                <a:spcPct val="20000"/>
              </a:spcBef>
              <a:spcAft>
                <a:spcPct val="0"/>
              </a:spcAft>
              <a:buChar char="»"/>
              <a:defRPr>
                <a:solidFill>
                  <a:schemeClr val="tx1"/>
                </a:solidFill>
                <a:latin typeface="Arial Narrow" panose="020B0606020202030204" pitchFamily="34" charset="0"/>
              </a:defRPr>
            </a:lvl7pPr>
            <a:lvl8pPr marL="3429000" indent="-228600" eaLnBrk="0" fontAlgn="base" hangingPunct="0">
              <a:spcBef>
                <a:spcPct val="20000"/>
              </a:spcBef>
              <a:spcAft>
                <a:spcPct val="0"/>
              </a:spcAft>
              <a:buChar char="»"/>
              <a:defRPr>
                <a:solidFill>
                  <a:schemeClr val="tx1"/>
                </a:solidFill>
                <a:latin typeface="Arial Narrow" panose="020B0606020202030204" pitchFamily="34" charset="0"/>
              </a:defRPr>
            </a:lvl8pPr>
            <a:lvl9pPr marL="3886200" indent="-228600" eaLnBrk="0" fontAlgn="base" hangingPunct="0">
              <a:spcBef>
                <a:spcPct val="20000"/>
              </a:spcBef>
              <a:spcAft>
                <a:spcPct val="0"/>
              </a:spcAft>
              <a:buChar char="»"/>
              <a:defRPr>
                <a:solidFill>
                  <a:schemeClr val="tx1"/>
                </a:solidFill>
                <a:latin typeface="Arial Narrow" panose="020B0606020202030204" pitchFamily="34" charset="0"/>
              </a:defRPr>
            </a:lvl9pPr>
          </a:lstStyle>
          <a:p>
            <a:pPr>
              <a:spcBef>
                <a:spcPct val="0"/>
              </a:spcBef>
              <a:buFontTx/>
              <a:buNone/>
            </a:pPr>
            <a:r>
              <a:rPr lang="en-US" altLang="en-US" sz="1400"/>
              <a:t>Slide </a:t>
            </a:r>
            <a:fld id="{ED63C163-DB28-4937-A612-79CDDC963541}" type="slidenum">
              <a:rPr lang="en-US" altLang="en-US" sz="1400" smtClean="0"/>
              <a:pPr>
                <a:spcBef>
                  <a:spcPct val="0"/>
                </a:spcBef>
                <a:buFontTx/>
                <a:buNone/>
              </a:pPr>
              <a:t>16</a:t>
            </a:fld>
            <a:endParaRPr lang="en-US" altLang="en-US" sz="1400"/>
          </a:p>
        </p:txBody>
      </p:sp>
      <p:sp>
        <p:nvSpPr>
          <p:cNvPr id="39939" name="Rectangle 2"/>
          <p:cNvSpPr>
            <a:spLocks noGrp="1" noChangeArrowheads="1"/>
          </p:cNvSpPr>
          <p:nvPr>
            <p:ph type="title"/>
          </p:nvPr>
        </p:nvSpPr>
        <p:spPr/>
        <p:txBody>
          <a:bodyPr/>
          <a:lstStyle/>
          <a:p>
            <a:pPr eaLnBrk="1" hangingPunct="1"/>
            <a:r>
              <a:rPr lang="en-US" altLang="en-US" dirty="0"/>
              <a:t>DSH Issues</a:t>
            </a:r>
          </a:p>
        </p:txBody>
      </p:sp>
      <p:sp>
        <p:nvSpPr>
          <p:cNvPr id="39940" name="Rectangle 3"/>
          <p:cNvSpPr>
            <a:spLocks noGrp="1" noChangeArrowheads="1"/>
          </p:cNvSpPr>
          <p:nvPr>
            <p:ph type="body" idx="1"/>
          </p:nvPr>
        </p:nvSpPr>
        <p:spPr/>
        <p:txBody>
          <a:bodyPr/>
          <a:lstStyle/>
          <a:p>
            <a:r>
              <a:rPr lang="en-US" altLang="en-US" dirty="0">
                <a:solidFill>
                  <a:schemeClr val="tx1"/>
                </a:solidFill>
              </a:rPr>
              <a:t>On 8/6/2020 CMS issued Proposed Rule in response to Allina Supreme Court decision on Part C Days</a:t>
            </a:r>
          </a:p>
          <a:p>
            <a:pPr lvl="1"/>
            <a:r>
              <a:rPr lang="en-US" dirty="0">
                <a:hlinkClick r:id="rId2"/>
              </a:rPr>
              <a:t>https://www.federalregister.gov/documents/2020/08/06/2020-16896/medicare-program-treatment-of-medicare-part-c-days-in-the-calculation-of-a-hospitals-medicare</a:t>
            </a:r>
            <a:endParaRPr lang="en-US" dirty="0"/>
          </a:p>
          <a:p>
            <a:pPr lvl="1"/>
            <a:endParaRPr lang="en-US" dirty="0"/>
          </a:p>
          <a:p>
            <a:r>
              <a:rPr lang="en-US" dirty="0">
                <a:solidFill>
                  <a:schemeClr val="tx1"/>
                </a:solidFill>
              </a:rPr>
              <a:t>Proposed retroactive rulemaking to include Part C days in the Medicare SSI Ratio and NOT the Medicaid ratio</a:t>
            </a:r>
          </a:p>
          <a:p>
            <a:pPr lvl="1"/>
            <a:r>
              <a:rPr lang="en-US" dirty="0">
                <a:solidFill>
                  <a:schemeClr val="tx1"/>
                </a:solidFill>
              </a:rPr>
              <a:t>Similar to current Supreme Court decision on Exhausted benefit days</a:t>
            </a:r>
          </a:p>
          <a:p>
            <a:pPr lvl="1"/>
            <a:endParaRPr lang="en-US" altLang="en-US" dirty="0">
              <a:solidFill>
                <a:schemeClr val="tx1"/>
              </a:solidFill>
            </a:endParaRPr>
          </a:p>
          <a:p>
            <a:r>
              <a:rPr lang="en-US" altLang="en-US" dirty="0">
                <a:solidFill>
                  <a:schemeClr val="tx1"/>
                </a:solidFill>
              </a:rPr>
              <a:t>Rule has not yet been finalized</a:t>
            </a:r>
          </a:p>
          <a:p>
            <a:pPr lvl="1"/>
            <a:r>
              <a:rPr lang="en-US" altLang="en-US" dirty="0">
                <a:solidFill>
                  <a:schemeClr val="tx1"/>
                </a:solidFill>
              </a:rPr>
              <a:t>May see movement after Supreme Court decision</a:t>
            </a:r>
          </a:p>
          <a:p>
            <a:pPr lvl="1"/>
            <a:endParaRPr lang="en-US" altLang="en-US" dirty="0">
              <a:solidFill>
                <a:schemeClr val="tx1"/>
              </a:solidFill>
            </a:endParaRPr>
          </a:p>
          <a:p>
            <a:r>
              <a:rPr lang="en-US" altLang="en-US" dirty="0">
                <a:solidFill>
                  <a:schemeClr val="tx1"/>
                </a:solidFill>
              </a:rPr>
              <a:t>More to come</a:t>
            </a:r>
          </a:p>
          <a:p>
            <a:pPr marL="0" indent="0">
              <a:buNone/>
            </a:pPr>
            <a:endParaRPr lang="en-US" altLang="en-US" dirty="0">
              <a:solidFill>
                <a:schemeClr val="tx1"/>
              </a:solidFill>
            </a:endParaRPr>
          </a:p>
          <a:p>
            <a:pPr lvl="1"/>
            <a:endParaRPr lang="en-US" altLang="en-US" dirty="0">
              <a:solidFill>
                <a:schemeClr val="tx1"/>
              </a:solidFill>
            </a:endParaRPr>
          </a:p>
          <a:p>
            <a:pPr lvl="1"/>
            <a:endParaRPr lang="en-US" altLang="en-US" dirty="0">
              <a:solidFill>
                <a:schemeClr val="tx1"/>
              </a:solidFill>
            </a:endParaRPr>
          </a:p>
        </p:txBody>
      </p:sp>
    </p:spTree>
    <p:extLst>
      <p:ext uri="{BB962C8B-B14F-4D97-AF65-F5344CB8AC3E}">
        <p14:creationId xmlns:p14="http://schemas.microsoft.com/office/powerpoint/2010/main" val="308417046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Bad Debts</a:t>
            </a:r>
          </a:p>
        </p:txBody>
      </p:sp>
      <p:sp>
        <p:nvSpPr>
          <p:cNvPr id="3" name="Content Placeholder 2"/>
          <p:cNvSpPr>
            <a:spLocks noGrp="1"/>
          </p:cNvSpPr>
          <p:nvPr>
            <p:ph idx="1"/>
          </p:nvPr>
        </p:nvSpPr>
        <p:spPr>
          <a:xfrm>
            <a:off x="755650" y="1019175"/>
            <a:ext cx="7931150" cy="4625975"/>
          </a:xfrm>
        </p:spPr>
        <p:txBody>
          <a:bodyPr/>
          <a:lstStyle/>
          <a:p>
            <a:r>
              <a:rPr lang="en-US" dirty="0">
                <a:solidFill>
                  <a:schemeClr val="tx1"/>
                </a:solidFill>
              </a:rPr>
              <a:t>9/18/2020 Federal Register (FFY 2021 Inpatient Prospective Payment System Final Rule)</a:t>
            </a:r>
          </a:p>
          <a:p>
            <a:r>
              <a:rPr lang="en-US" dirty="0">
                <a:solidFill>
                  <a:schemeClr val="tx1"/>
                </a:solidFill>
                <a:hlinkClick r:id="rId2"/>
              </a:rPr>
              <a:t>https://www.govinfo.gov/content/pkg/FR-2020-09-18/pdf/2020-19637.pdf</a:t>
            </a:r>
            <a:endParaRPr lang="en-US" dirty="0">
              <a:solidFill>
                <a:schemeClr val="tx1"/>
              </a:solidFill>
            </a:endParaRPr>
          </a:p>
          <a:p>
            <a:endParaRPr lang="en-US" dirty="0">
              <a:solidFill>
                <a:schemeClr val="tx1"/>
              </a:solidFill>
            </a:endParaRPr>
          </a:p>
          <a:p>
            <a:r>
              <a:rPr lang="en-US" dirty="0">
                <a:solidFill>
                  <a:schemeClr val="tx1"/>
                </a:solidFill>
              </a:rPr>
              <a:t>Codified many bad debt policies into regulation</a:t>
            </a:r>
          </a:p>
          <a:p>
            <a:pPr lvl="1"/>
            <a:r>
              <a:rPr lang="en-US" dirty="0">
                <a:solidFill>
                  <a:schemeClr val="tx1"/>
                </a:solidFill>
              </a:rPr>
              <a:t>Clarifications of existing policy were retroactively effective</a:t>
            </a:r>
          </a:p>
          <a:p>
            <a:pPr lvl="1"/>
            <a:r>
              <a:rPr lang="en-US" dirty="0">
                <a:solidFill>
                  <a:schemeClr val="tx1"/>
                </a:solidFill>
              </a:rPr>
              <a:t>Changes in policy were prospective for cost reporting periods 10/1/ and after</a:t>
            </a:r>
          </a:p>
          <a:p>
            <a:pPr lvl="1"/>
            <a:endParaRPr lang="en-US" dirty="0">
              <a:solidFill>
                <a:schemeClr val="tx1"/>
              </a:solidFill>
            </a:endParaRPr>
          </a:p>
          <a:p>
            <a:r>
              <a:rPr lang="en-US" dirty="0">
                <a:solidFill>
                  <a:schemeClr val="tx1"/>
                </a:solidFill>
              </a:rPr>
              <a:t>WPS YouTube video going into detail on these changes</a:t>
            </a:r>
          </a:p>
          <a:p>
            <a:pPr lvl="1"/>
            <a:r>
              <a:rPr lang="en-US" dirty="0">
                <a:solidFill>
                  <a:schemeClr val="tx1"/>
                </a:solidFill>
                <a:hlinkClick r:id="rId3"/>
              </a:rPr>
              <a:t>https://www.youtube.com/watch?v=LMa4at0wlRU</a:t>
            </a:r>
            <a:r>
              <a:rPr lang="en-US" dirty="0">
                <a:solidFill>
                  <a:schemeClr val="tx1"/>
                </a:solidFill>
              </a:rPr>
              <a:t> </a:t>
            </a:r>
          </a:p>
        </p:txBody>
      </p:sp>
      <p:sp>
        <p:nvSpPr>
          <p:cNvPr id="4" name="Date Placeholder 3"/>
          <p:cNvSpPr>
            <a:spLocks noGrp="1"/>
          </p:cNvSpPr>
          <p:nvPr>
            <p:ph type="dt" sz="half" idx="2"/>
          </p:nvPr>
        </p:nvSpPr>
        <p:spPr/>
        <p:txBody>
          <a:bodyPr/>
          <a:lstStyle/>
          <a:p>
            <a:r>
              <a:rPr lang="en-US"/>
              <a:t>Page </a:t>
            </a:r>
            <a:fld id="{E4BE2DDF-2921-944F-9FBB-DB8F34D94C94}" type="slidenum">
              <a:rPr lang="en-US" smtClean="0"/>
              <a:pPr/>
              <a:t>17</a:t>
            </a:fld>
            <a:endParaRPr lang="en-US"/>
          </a:p>
          <a:p>
            <a:fld id="{3AC79183-2464-A14D-8A23-7A9B3FB27000}" type="datetime4">
              <a:rPr lang="en-US" smtClean="0"/>
              <a:t>July 8, 2022</a:t>
            </a:fld>
            <a:endParaRPr lang="en-US" dirty="0"/>
          </a:p>
        </p:txBody>
      </p:sp>
    </p:spTree>
    <p:extLst>
      <p:ext uri="{BB962C8B-B14F-4D97-AF65-F5344CB8AC3E}">
        <p14:creationId xmlns:p14="http://schemas.microsoft.com/office/powerpoint/2010/main" val="138885911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Bad Debts-Collection Agency</a:t>
            </a:r>
          </a:p>
        </p:txBody>
      </p:sp>
      <p:sp>
        <p:nvSpPr>
          <p:cNvPr id="3" name="Content Placeholder 2"/>
          <p:cNvSpPr>
            <a:spLocks noGrp="1"/>
          </p:cNvSpPr>
          <p:nvPr>
            <p:ph idx="1"/>
          </p:nvPr>
        </p:nvSpPr>
        <p:spPr>
          <a:xfrm>
            <a:off x="755650" y="1019175"/>
            <a:ext cx="7931150" cy="4625975"/>
          </a:xfrm>
        </p:spPr>
        <p:txBody>
          <a:bodyPr/>
          <a:lstStyle/>
          <a:p>
            <a:r>
              <a:rPr lang="en-US" dirty="0">
                <a:solidFill>
                  <a:schemeClr val="tx1"/>
                </a:solidFill>
              </a:rPr>
              <a:t>Bad debt not allowable for Medicare purposes until it has been completely returned from collection agency</a:t>
            </a:r>
          </a:p>
          <a:p>
            <a:endParaRPr lang="en-US" dirty="0">
              <a:solidFill>
                <a:schemeClr val="tx1"/>
              </a:solidFill>
            </a:endParaRPr>
          </a:p>
          <a:p>
            <a:r>
              <a:rPr lang="en-US" dirty="0">
                <a:solidFill>
                  <a:schemeClr val="tx1"/>
                </a:solidFill>
              </a:rPr>
              <a:t>Full amount collected from patient must be used to offset AR</a:t>
            </a:r>
          </a:p>
          <a:p>
            <a:pPr lvl="1"/>
            <a:r>
              <a:rPr lang="en-US" dirty="0">
                <a:solidFill>
                  <a:schemeClr val="tx1"/>
                </a:solidFill>
              </a:rPr>
              <a:t>Cannot be reported net of collection fee</a:t>
            </a:r>
          </a:p>
          <a:p>
            <a:pPr lvl="2"/>
            <a:r>
              <a:rPr lang="en-US" dirty="0">
                <a:solidFill>
                  <a:schemeClr val="tx1"/>
                </a:solidFill>
              </a:rPr>
              <a:t>Collection fee is separate administrative cost</a:t>
            </a:r>
          </a:p>
          <a:p>
            <a:endParaRPr lang="en-US" dirty="0">
              <a:solidFill>
                <a:schemeClr val="tx1"/>
              </a:solidFill>
            </a:endParaRPr>
          </a:p>
          <a:p>
            <a:r>
              <a:rPr lang="en-US" dirty="0">
                <a:solidFill>
                  <a:srgbClr val="FF0000"/>
                </a:solidFill>
              </a:rPr>
              <a:t>Clarification = Retroactive</a:t>
            </a:r>
          </a:p>
          <a:p>
            <a:endParaRPr lang="en-US" dirty="0">
              <a:solidFill>
                <a:schemeClr val="tx1"/>
              </a:solidFill>
            </a:endParaRPr>
          </a:p>
        </p:txBody>
      </p:sp>
      <p:sp>
        <p:nvSpPr>
          <p:cNvPr id="4" name="Date Placeholder 3"/>
          <p:cNvSpPr>
            <a:spLocks noGrp="1"/>
          </p:cNvSpPr>
          <p:nvPr>
            <p:ph type="dt" sz="half" idx="2"/>
          </p:nvPr>
        </p:nvSpPr>
        <p:spPr/>
        <p:txBody>
          <a:bodyPr/>
          <a:lstStyle/>
          <a:p>
            <a:r>
              <a:rPr lang="en-US"/>
              <a:t>Page </a:t>
            </a:r>
            <a:fld id="{E4BE2DDF-2921-944F-9FBB-DB8F34D94C94}" type="slidenum">
              <a:rPr lang="en-US" smtClean="0"/>
              <a:pPr/>
              <a:t>18</a:t>
            </a:fld>
            <a:endParaRPr lang="en-US"/>
          </a:p>
          <a:p>
            <a:fld id="{3AC79183-2464-A14D-8A23-7A9B3FB27000}" type="datetime4">
              <a:rPr lang="en-US" smtClean="0"/>
              <a:t>July 8, 2022</a:t>
            </a:fld>
            <a:endParaRPr lang="en-US" dirty="0"/>
          </a:p>
        </p:txBody>
      </p:sp>
    </p:spTree>
    <p:extLst>
      <p:ext uri="{BB962C8B-B14F-4D97-AF65-F5344CB8AC3E}">
        <p14:creationId xmlns:p14="http://schemas.microsoft.com/office/powerpoint/2010/main" val="155882907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Bad Debts – Dual Eligible Patients</a:t>
            </a:r>
          </a:p>
        </p:txBody>
      </p:sp>
      <p:sp>
        <p:nvSpPr>
          <p:cNvPr id="3" name="Content Placeholder 2"/>
          <p:cNvSpPr>
            <a:spLocks noGrp="1"/>
          </p:cNvSpPr>
          <p:nvPr>
            <p:ph idx="1"/>
          </p:nvPr>
        </p:nvSpPr>
        <p:spPr>
          <a:xfrm>
            <a:off x="755650" y="1019175"/>
            <a:ext cx="7931150" cy="4625975"/>
          </a:xfrm>
        </p:spPr>
        <p:txBody>
          <a:bodyPr/>
          <a:lstStyle/>
          <a:p>
            <a:r>
              <a:rPr lang="en-US" dirty="0">
                <a:solidFill>
                  <a:schemeClr val="tx1"/>
                </a:solidFill>
              </a:rPr>
              <a:t>Must-Bill Policy</a:t>
            </a:r>
          </a:p>
          <a:p>
            <a:pPr lvl="1"/>
            <a:r>
              <a:rPr lang="en-US" dirty="0">
                <a:solidFill>
                  <a:schemeClr val="tx1"/>
                </a:solidFill>
              </a:rPr>
              <a:t>Must have Medicaid RA to allow a dual eligible bad debt</a:t>
            </a:r>
          </a:p>
          <a:p>
            <a:endParaRPr lang="en-US" dirty="0">
              <a:solidFill>
                <a:schemeClr val="tx1"/>
              </a:solidFill>
            </a:endParaRPr>
          </a:p>
          <a:p>
            <a:r>
              <a:rPr lang="en-US" dirty="0">
                <a:solidFill>
                  <a:schemeClr val="tx1"/>
                </a:solidFill>
              </a:rPr>
              <a:t>In this Federal Register, CMS also incorporated an alternative documentation set to be used in limited circumstances where a State does not process crossover claims or issue Medicaid RAs for certain provider-types.</a:t>
            </a:r>
          </a:p>
          <a:p>
            <a:pPr lvl="1"/>
            <a:r>
              <a:rPr lang="en-US" sz="1400" dirty="0">
                <a:solidFill>
                  <a:schemeClr val="tx1"/>
                </a:solidFill>
              </a:rPr>
              <a:t>In these cases, the provider must include the following documentation instead:</a:t>
            </a:r>
          </a:p>
          <a:p>
            <a:pPr lvl="1">
              <a:buFont typeface="Arial" panose="020B0604020202020204" pitchFamily="34" charset="0"/>
              <a:buChar char="•"/>
            </a:pPr>
            <a:r>
              <a:rPr lang="en-US" sz="1400" dirty="0">
                <a:solidFill>
                  <a:schemeClr val="tx1"/>
                </a:solidFill>
              </a:rPr>
              <a:t>The State Medicaid notification evidencing that the State has no obligation to pay the beneficiary’s Medicare cost sharing or notification evidencing the provider’s inability to enroll in Medicaid for purposes of processing a crossover cost sharing claim,</a:t>
            </a:r>
          </a:p>
          <a:p>
            <a:pPr lvl="1">
              <a:buFont typeface="Arial" panose="020B0604020202020204" pitchFamily="34" charset="0"/>
              <a:buChar char="•"/>
            </a:pPr>
            <a:r>
              <a:rPr lang="en-US" sz="1400" dirty="0">
                <a:solidFill>
                  <a:schemeClr val="tx1"/>
                </a:solidFill>
              </a:rPr>
              <a:t>documentation setting forth the State’s liability, or lack thereof, for the Medicare cost sharing, and</a:t>
            </a:r>
          </a:p>
          <a:p>
            <a:pPr lvl="1">
              <a:buFont typeface="Arial" panose="020B0604020202020204" pitchFamily="34" charset="0"/>
              <a:buChar char="•"/>
            </a:pPr>
            <a:r>
              <a:rPr lang="en-US" sz="1400" dirty="0">
                <a:solidFill>
                  <a:schemeClr val="tx1"/>
                </a:solidFill>
              </a:rPr>
              <a:t>documentation verifying the beneficiary’s eligibility for Medicaid for the date of service.</a:t>
            </a:r>
          </a:p>
          <a:p>
            <a:pPr rtl="0">
              <a:buFont typeface="Arial" panose="020B0604020202020204" pitchFamily="34" charset="0"/>
              <a:buChar char="•"/>
            </a:pPr>
            <a:endParaRPr lang="en-US" sz="1600" dirty="0">
              <a:solidFill>
                <a:schemeClr val="tx1"/>
              </a:solidFill>
            </a:endParaRPr>
          </a:p>
          <a:p>
            <a:pPr>
              <a:buFont typeface="Arial" panose="020B0604020202020204" pitchFamily="34" charset="0"/>
              <a:buChar char="•"/>
            </a:pPr>
            <a:r>
              <a:rPr lang="en-US" dirty="0">
                <a:solidFill>
                  <a:srgbClr val="FF0000"/>
                </a:solidFill>
              </a:rPr>
              <a:t>Clarification = Retroactive</a:t>
            </a:r>
          </a:p>
          <a:p>
            <a:pPr rtl="0">
              <a:buFont typeface="Arial" panose="020B0604020202020204" pitchFamily="34" charset="0"/>
              <a:buChar char="•"/>
            </a:pPr>
            <a:endParaRPr lang="en-US" sz="1600" dirty="0">
              <a:solidFill>
                <a:schemeClr val="tx1"/>
              </a:solidFill>
            </a:endParaRPr>
          </a:p>
        </p:txBody>
      </p:sp>
      <p:sp>
        <p:nvSpPr>
          <p:cNvPr id="4" name="Date Placeholder 3"/>
          <p:cNvSpPr>
            <a:spLocks noGrp="1"/>
          </p:cNvSpPr>
          <p:nvPr>
            <p:ph type="dt" sz="half" idx="2"/>
          </p:nvPr>
        </p:nvSpPr>
        <p:spPr/>
        <p:txBody>
          <a:bodyPr/>
          <a:lstStyle/>
          <a:p>
            <a:r>
              <a:rPr lang="en-US"/>
              <a:t>Page </a:t>
            </a:r>
            <a:fld id="{E4BE2DDF-2921-944F-9FBB-DB8F34D94C94}" type="slidenum">
              <a:rPr lang="en-US" smtClean="0"/>
              <a:pPr/>
              <a:t>19</a:t>
            </a:fld>
            <a:endParaRPr lang="en-US"/>
          </a:p>
          <a:p>
            <a:fld id="{3AC79183-2464-A14D-8A23-7A9B3FB27000}" type="datetime4">
              <a:rPr lang="en-US" smtClean="0"/>
              <a:t>July 8, 2022</a:t>
            </a:fld>
            <a:endParaRPr lang="en-US" dirty="0"/>
          </a:p>
        </p:txBody>
      </p:sp>
    </p:spTree>
    <p:extLst>
      <p:ext uri="{BB962C8B-B14F-4D97-AF65-F5344CB8AC3E}">
        <p14:creationId xmlns:p14="http://schemas.microsoft.com/office/powerpoint/2010/main" val="390576262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Slide Number Placeholder 1"/>
          <p:cNvSpPr>
            <a:spLocks noGrp="1"/>
          </p:cNvSpPr>
          <p:nvPr>
            <p:ph type="sldNum" sz="quarter" idx="4294967295"/>
          </p:nvPr>
        </p:nvSpPr>
        <p:spPr>
          <a:xfrm>
            <a:off x="7010400" y="0"/>
            <a:ext cx="2133600" cy="476250"/>
          </a:xfrm>
          <a:prstGeom prst="rect">
            <a:avLst/>
          </a:prstGeom>
          <a:noFill/>
        </p:spPr>
        <p:txBody>
          <a:bodyPr/>
          <a:lstStyle>
            <a:lvl1pPr>
              <a:spcBef>
                <a:spcPct val="20000"/>
              </a:spcBef>
              <a:buChar char="•"/>
              <a:defRPr sz="2400">
                <a:solidFill>
                  <a:schemeClr val="tx1"/>
                </a:solidFill>
                <a:latin typeface="Arial Narrow" panose="020B0606020202030204" pitchFamily="34" charset="0"/>
              </a:defRPr>
            </a:lvl1pPr>
            <a:lvl2pPr marL="742950" indent="-285750">
              <a:spcBef>
                <a:spcPct val="20000"/>
              </a:spcBef>
              <a:buChar char="–"/>
              <a:defRPr sz="2000">
                <a:solidFill>
                  <a:schemeClr val="tx1"/>
                </a:solidFill>
                <a:latin typeface="Arial Narrow" panose="020B0606020202030204" pitchFamily="34" charset="0"/>
              </a:defRPr>
            </a:lvl2pPr>
            <a:lvl3pPr marL="1143000" indent="-228600">
              <a:spcBef>
                <a:spcPct val="20000"/>
              </a:spcBef>
              <a:buChar char="•"/>
              <a:defRPr>
                <a:solidFill>
                  <a:schemeClr val="tx1"/>
                </a:solidFill>
                <a:latin typeface="Arial Narrow" panose="020B0606020202030204" pitchFamily="34" charset="0"/>
              </a:defRPr>
            </a:lvl3pPr>
            <a:lvl4pPr marL="1600200" indent="-228600">
              <a:spcBef>
                <a:spcPct val="20000"/>
              </a:spcBef>
              <a:buChar char="–"/>
              <a:defRPr>
                <a:solidFill>
                  <a:schemeClr val="tx1"/>
                </a:solidFill>
                <a:latin typeface="Arial Narrow" panose="020B0606020202030204" pitchFamily="34" charset="0"/>
              </a:defRPr>
            </a:lvl4pPr>
            <a:lvl5pPr marL="2057400" indent="-228600">
              <a:spcBef>
                <a:spcPct val="20000"/>
              </a:spcBef>
              <a:buChar char="»"/>
              <a:defRPr>
                <a:solidFill>
                  <a:schemeClr val="tx1"/>
                </a:solidFill>
                <a:latin typeface="Arial Narrow" panose="020B0606020202030204" pitchFamily="34" charset="0"/>
              </a:defRPr>
            </a:lvl5pPr>
            <a:lvl6pPr marL="2514600" indent="-228600" eaLnBrk="0" fontAlgn="base" hangingPunct="0">
              <a:spcBef>
                <a:spcPct val="20000"/>
              </a:spcBef>
              <a:spcAft>
                <a:spcPct val="0"/>
              </a:spcAft>
              <a:buChar char="»"/>
              <a:defRPr>
                <a:solidFill>
                  <a:schemeClr val="tx1"/>
                </a:solidFill>
                <a:latin typeface="Arial Narrow" panose="020B0606020202030204" pitchFamily="34" charset="0"/>
              </a:defRPr>
            </a:lvl6pPr>
            <a:lvl7pPr marL="2971800" indent="-228600" eaLnBrk="0" fontAlgn="base" hangingPunct="0">
              <a:spcBef>
                <a:spcPct val="20000"/>
              </a:spcBef>
              <a:spcAft>
                <a:spcPct val="0"/>
              </a:spcAft>
              <a:buChar char="»"/>
              <a:defRPr>
                <a:solidFill>
                  <a:schemeClr val="tx1"/>
                </a:solidFill>
                <a:latin typeface="Arial Narrow" panose="020B0606020202030204" pitchFamily="34" charset="0"/>
              </a:defRPr>
            </a:lvl7pPr>
            <a:lvl8pPr marL="3429000" indent="-228600" eaLnBrk="0" fontAlgn="base" hangingPunct="0">
              <a:spcBef>
                <a:spcPct val="20000"/>
              </a:spcBef>
              <a:spcAft>
                <a:spcPct val="0"/>
              </a:spcAft>
              <a:buChar char="»"/>
              <a:defRPr>
                <a:solidFill>
                  <a:schemeClr val="tx1"/>
                </a:solidFill>
                <a:latin typeface="Arial Narrow" panose="020B0606020202030204" pitchFamily="34" charset="0"/>
              </a:defRPr>
            </a:lvl8pPr>
            <a:lvl9pPr marL="3886200" indent="-228600" eaLnBrk="0" fontAlgn="base" hangingPunct="0">
              <a:spcBef>
                <a:spcPct val="20000"/>
              </a:spcBef>
              <a:spcAft>
                <a:spcPct val="0"/>
              </a:spcAft>
              <a:buChar char="»"/>
              <a:defRPr>
                <a:solidFill>
                  <a:schemeClr val="tx1"/>
                </a:solidFill>
                <a:latin typeface="Arial Narrow" panose="020B0606020202030204" pitchFamily="34" charset="0"/>
              </a:defRPr>
            </a:lvl9pPr>
          </a:lstStyle>
          <a:p>
            <a:pPr>
              <a:spcBef>
                <a:spcPct val="0"/>
              </a:spcBef>
              <a:buFontTx/>
              <a:buNone/>
            </a:pPr>
            <a:r>
              <a:rPr lang="en-US" altLang="en-US" sz="1400"/>
              <a:t>Slide </a:t>
            </a:r>
            <a:fld id="{0739D6D2-0E58-4FF5-BBA1-14D29097CA4D}" type="slidenum">
              <a:rPr lang="en-US" altLang="en-US" sz="1400" smtClean="0"/>
              <a:pPr>
                <a:spcBef>
                  <a:spcPct val="0"/>
                </a:spcBef>
                <a:buFontTx/>
                <a:buNone/>
              </a:pPr>
              <a:t>2</a:t>
            </a:fld>
            <a:endParaRPr lang="en-US" altLang="en-US" sz="1400"/>
          </a:p>
        </p:txBody>
      </p:sp>
      <p:sp>
        <p:nvSpPr>
          <p:cNvPr id="5123" name="Rectangle 2"/>
          <p:cNvSpPr>
            <a:spLocks noGrp="1" noChangeArrowheads="1"/>
          </p:cNvSpPr>
          <p:nvPr>
            <p:ph type="title" idx="4294967295"/>
          </p:nvPr>
        </p:nvSpPr>
        <p:spPr>
          <a:xfrm>
            <a:off x="0" y="274638"/>
            <a:ext cx="8229600" cy="1143000"/>
          </a:xfrm>
        </p:spPr>
        <p:txBody>
          <a:bodyPr/>
          <a:lstStyle/>
          <a:p>
            <a:pPr eaLnBrk="1" hangingPunct="1"/>
            <a:r>
              <a:rPr lang="en-US" altLang="en-US" dirty="0"/>
              <a:t>Agenda</a:t>
            </a:r>
          </a:p>
        </p:txBody>
      </p:sp>
      <p:sp>
        <p:nvSpPr>
          <p:cNvPr id="5124" name="Rectangle 3"/>
          <p:cNvSpPr>
            <a:spLocks noGrp="1" noChangeArrowheads="1"/>
          </p:cNvSpPr>
          <p:nvPr>
            <p:ph type="body" idx="4294967295"/>
          </p:nvPr>
        </p:nvSpPr>
        <p:spPr>
          <a:xfrm>
            <a:off x="0" y="1143000"/>
            <a:ext cx="8229600" cy="4983163"/>
          </a:xfrm>
        </p:spPr>
        <p:txBody>
          <a:bodyPr/>
          <a:lstStyle/>
          <a:p>
            <a:pPr eaLnBrk="1" hangingPunct="1">
              <a:lnSpc>
                <a:spcPct val="80000"/>
              </a:lnSpc>
              <a:buFontTx/>
              <a:buNone/>
            </a:pPr>
            <a:endParaRPr lang="en-US" altLang="en-US" sz="2000" dirty="0">
              <a:solidFill>
                <a:schemeClr val="tx1"/>
              </a:solidFill>
            </a:endParaRPr>
          </a:p>
          <a:p>
            <a:pPr>
              <a:lnSpc>
                <a:spcPct val="80000"/>
              </a:lnSpc>
            </a:pPr>
            <a:r>
              <a:rPr lang="en-US" altLang="en-US" dirty="0">
                <a:solidFill>
                  <a:schemeClr val="tx1"/>
                </a:solidFill>
              </a:rPr>
              <a:t>New Cost Report Documentation Requirements and PRA Package</a:t>
            </a:r>
          </a:p>
          <a:p>
            <a:pPr eaLnBrk="1" hangingPunct="1">
              <a:lnSpc>
                <a:spcPct val="80000"/>
              </a:lnSpc>
            </a:pPr>
            <a:r>
              <a:rPr lang="en-US" altLang="en-US" dirty="0">
                <a:solidFill>
                  <a:schemeClr val="tx1"/>
                </a:solidFill>
              </a:rPr>
              <a:t>DSH Issues</a:t>
            </a:r>
          </a:p>
          <a:p>
            <a:pPr eaLnBrk="1" hangingPunct="1">
              <a:lnSpc>
                <a:spcPct val="80000"/>
              </a:lnSpc>
            </a:pPr>
            <a:r>
              <a:rPr lang="en-US" altLang="en-US" dirty="0">
                <a:solidFill>
                  <a:schemeClr val="tx1"/>
                </a:solidFill>
              </a:rPr>
              <a:t>Bad Debts</a:t>
            </a:r>
          </a:p>
          <a:p>
            <a:pPr eaLnBrk="1" hangingPunct="1">
              <a:lnSpc>
                <a:spcPct val="80000"/>
              </a:lnSpc>
            </a:pPr>
            <a:r>
              <a:rPr lang="en-US" altLang="en-US" dirty="0">
                <a:solidFill>
                  <a:schemeClr val="tx1"/>
                </a:solidFill>
              </a:rPr>
              <a:t>Nursing and Allied Health</a:t>
            </a:r>
          </a:p>
          <a:p>
            <a:pPr eaLnBrk="1" hangingPunct="1">
              <a:lnSpc>
                <a:spcPct val="80000"/>
              </a:lnSpc>
            </a:pPr>
            <a:r>
              <a:rPr lang="en-US" altLang="en-US" dirty="0">
                <a:solidFill>
                  <a:schemeClr val="tx1"/>
                </a:solidFill>
              </a:rPr>
              <a:t>Provider-Based Physicians</a:t>
            </a:r>
          </a:p>
          <a:p>
            <a:pPr eaLnBrk="1" hangingPunct="1">
              <a:lnSpc>
                <a:spcPct val="80000"/>
              </a:lnSpc>
            </a:pPr>
            <a:r>
              <a:rPr lang="en-US" altLang="en-US" dirty="0">
                <a:solidFill>
                  <a:schemeClr val="tx1"/>
                </a:solidFill>
              </a:rPr>
              <a:t>S-10 Uncompensated Care Audits</a:t>
            </a:r>
          </a:p>
          <a:p>
            <a:pPr eaLnBrk="1" hangingPunct="1">
              <a:lnSpc>
                <a:spcPct val="80000"/>
              </a:lnSpc>
            </a:pPr>
            <a:r>
              <a:rPr lang="en-US" altLang="en-US" dirty="0">
                <a:solidFill>
                  <a:schemeClr val="tx1"/>
                </a:solidFill>
              </a:rPr>
              <a:t>File Exchange/</a:t>
            </a:r>
            <a:r>
              <a:rPr lang="en-US" altLang="en-US" dirty="0" err="1">
                <a:solidFill>
                  <a:schemeClr val="tx1"/>
                </a:solidFill>
              </a:rPr>
              <a:t>Secure-EDI</a:t>
            </a:r>
            <a:r>
              <a:rPr lang="en-US" altLang="en-US" dirty="0">
                <a:solidFill>
                  <a:schemeClr val="tx1"/>
                </a:solidFill>
              </a:rPr>
              <a:t>/MoveIt</a:t>
            </a:r>
          </a:p>
          <a:p>
            <a:pPr eaLnBrk="1" hangingPunct="1">
              <a:lnSpc>
                <a:spcPct val="80000"/>
              </a:lnSpc>
            </a:pPr>
            <a:r>
              <a:rPr lang="en-US" altLang="en-US" dirty="0">
                <a:solidFill>
                  <a:schemeClr val="tx1"/>
                </a:solidFill>
              </a:rPr>
              <a:t>WPS Website, Webinars, and YouTube Channel</a:t>
            </a:r>
          </a:p>
          <a:p>
            <a:pPr eaLnBrk="1" hangingPunct="1">
              <a:lnSpc>
                <a:spcPct val="80000"/>
              </a:lnSpc>
            </a:pPr>
            <a:r>
              <a:rPr lang="en-US" altLang="en-US" dirty="0">
                <a:solidFill>
                  <a:schemeClr val="tx1"/>
                </a:solidFill>
              </a:rPr>
              <a:t>Questions</a:t>
            </a:r>
            <a:r>
              <a:rPr lang="en-US" altLang="en-US" sz="1800" dirty="0"/>
              <a:t>			</a:t>
            </a:r>
          </a:p>
          <a:p>
            <a:pPr eaLnBrk="1" hangingPunct="1">
              <a:lnSpc>
                <a:spcPct val="80000"/>
              </a:lnSpc>
              <a:buFontTx/>
              <a:buNone/>
            </a:pPr>
            <a:r>
              <a:rPr lang="en-US" altLang="en-US" sz="1800" dirty="0"/>
              <a:t>			</a:t>
            </a:r>
            <a:r>
              <a:rPr lang="en-US" altLang="en-US" sz="200" b="1" dirty="0"/>
              <a:t>		</a:t>
            </a:r>
          </a:p>
          <a:p>
            <a:pPr eaLnBrk="1" hangingPunct="1">
              <a:lnSpc>
                <a:spcPct val="80000"/>
              </a:lnSpc>
            </a:pPr>
            <a:r>
              <a:rPr lang="en-US" altLang="en-US" sz="200" b="1" dirty="0"/>
              <a:t>					</a:t>
            </a:r>
          </a:p>
          <a:p>
            <a:pPr eaLnBrk="1" hangingPunct="1">
              <a:lnSpc>
                <a:spcPct val="80000"/>
              </a:lnSpc>
            </a:pPr>
            <a:r>
              <a:rPr lang="en-US" altLang="en-US" sz="200" b="1" dirty="0"/>
              <a:t>	</a:t>
            </a:r>
            <a:r>
              <a:rPr lang="en-US" altLang="en-US" sz="1100" b="1" dirty="0"/>
              <a:t>                	</a:t>
            </a:r>
            <a:endParaRPr lang="en-US" altLang="en-US" sz="1400" b="1" dirty="0"/>
          </a:p>
        </p:txBody>
      </p:sp>
    </p:spTree>
    <p:extLst>
      <p:ext uri="{BB962C8B-B14F-4D97-AF65-F5344CB8AC3E}">
        <p14:creationId xmlns:p14="http://schemas.microsoft.com/office/powerpoint/2010/main" val="89252572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Bad Debts – Indigent Patients</a:t>
            </a:r>
          </a:p>
        </p:txBody>
      </p:sp>
      <p:sp>
        <p:nvSpPr>
          <p:cNvPr id="3" name="Content Placeholder 2"/>
          <p:cNvSpPr>
            <a:spLocks noGrp="1"/>
          </p:cNvSpPr>
          <p:nvPr>
            <p:ph idx="1"/>
          </p:nvPr>
        </p:nvSpPr>
        <p:spPr>
          <a:xfrm>
            <a:off x="755650" y="1019175"/>
            <a:ext cx="7931150" cy="4625975"/>
          </a:xfrm>
        </p:spPr>
        <p:txBody>
          <a:bodyPr/>
          <a:lstStyle/>
          <a:p>
            <a:pPr rtl="0">
              <a:buFont typeface="Arial" panose="020B0604020202020204" pitchFamily="34" charset="0"/>
              <a:buChar char="•"/>
            </a:pPr>
            <a:r>
              <a:rPr lang="en-US" b="1" u="sng" dirty="0">
                <a:solidFill>
                  <a:schemeClr val="tx1"/>
                </a:solidFill>
              </a:rPr>
              <a:t>CMS Policy at CMS Pub. 15-1§312</a:t>
            </a:r>
          </a:p>
          <a:p>
            <a:pPr rtl="0">
              <a:buFont typeface="Arial" panose="020B0604020202020204" pitchFamily="34" charset="0"/>
              <a:buChar char="•"/>
            </a:pPr>
            <a:r>
              <a:rPr lang="en-US" dirty="0">
                <a:solidFill>
                  <a:schemeClr val="tx1"/>
                </a:solidFill>
              </a:rPr>
              <a:t>The patient's indigence must be determined by the provider, not by the patient; i.e., a patient's signed declaration of his inability to pay his medical bills cannot be considered proof of indigence</a:t>
            </a:r>
          </a:p>
          <a:p>
            <a:pPr rtl="0">
              <a:buFont typeface="Arial" panose="020B0604020202020204" pitchFamily="34" charset="0"/>
              <a:buChar char="•"/>
            </a:pPr>
            <a:endParaRPr lang="en-US" dirty="0">
              <a:solidFill>
                <a:schemeClr val="tx1"/>
              </a:solidFill>
            </a:endParaRPr>
          </a:p>
          <a:p>
            <a:pPr rtl="0">
              <a:buFont typeface="Arial" panose="020B0604020202020204" pitchFamily="34" charset="0"/>
              <a:buChar char="•"/>
            </a:pPr>
            <a:r>
              <a:rPr lang="en-US" dirty="0">
                <a:solidFill>
                  <a:schemeClr val="tx1"/>
                </a:solidFill>
              </a:rPr>
              <a:t>The provider should take into account a patient's total resources which would include, but are not limited to, an analysis of assets (only those convertible to cash, and unnecessary for the patient's daily living), liabilities, and income and expenses.  In making this analysis the provider should take into account any extenuating circumstances that would affect the determination of the patient's indigence</a:t>
            </a:r>
          </a:p>
          <a:p>
            <a:endParaRPr lang="en-US" dirty="0">
              <a:solidFill>
                <a:schemeClr val="tx1"/>
              </a:solidFill>
            </a:endParaRPr>
          </a:p>
        </p:txBody>
      </p:sp>
      <p:sp>
        <p:nvSpPr>
          <p:cNvPr id="4" name="Date Placeholder 3"/>
          <p:cNvSpPr>
            <a:spLocks noGrp="1"/>
          </p:cNvSpPr>
          <p:nvPr>
            <p:ph type="dt" sz="half" idx="2"/>
          </p:nvPr>
        </p:nvSpPr>
        <p:spPr/>
        <p:txBody>
          <a:bodyPr/>
          <a:lstStyle/>
          <a:p>
            <a:r>
              <a:rPr lang="en-US"/>
              <a:t>Page </a:t>
            </a:r>
            <a:fld id="{E4BE2DDF-2921-944F-9FBB-DB8F34D94C94}" type="slidenum">
              <a:rPr lang="en-US" smtClean="0"/>
              <a:pPr/>
              <a:t>20</a:t>
            </a:fld>
            <a:endParaRPr lang="en-US"/>
          </a:p>
          <a:p>
            <a:fld id="{3AC79183-2464-A14D-8A23-7A9B3FB27000}" type="datetime4">
              <a:rPr lang="en-US" smtClean="0"/>
              <a:t>July 8, 2022</a:t>
            </a:fld>
            <a:endParaRPr lang="en-US" dirty="0"/>
          </a:p>
        </p:txBody>
      </p:sp>
    </p:spTree>
    <p:extLst>
      <p:ext uri="{BB962C8B-B14F-4D97-AF65-F5344CB8AC3E}">
        <p14:creationId xmlns:p14="http://schemas.microsoft.com/office/powerpoint/2010/main" val="131214078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Bad Debts – Indigent Patients, cont. </a:t>
            </a:r>
          </a:p>
        </p:txBody>
      </p:sp>
      <p:sp>
        <p:nvSpPr>
          <p:cNvPr id="3" name="Content Placeholder 2"/>
          <p:cNvSpPr>
            <a:spLocks noGrp="1"/>
          </p:cNvSpPr>
          <p:nvPr>
            <p:ph idx="1"/>
          </p:nvPr>
        </p:nvSpPr>
        <p:spPr>
          <a:xfrm>
            <a:off x="755650" y="1019175"/>
            <a:ext cx="7931150" cy="4625975"/>
          </a:xfrm>
        </p:spPr>
        <p:txBody>
          <a:bodyPr/>
          <a:lstStyle/>
          <a:p>
            <a:pPr rtl="0">
              <a:buFont typeface="Arial" panose="020B0604020202020204" pitchFamily="34" charset="0"/>
              <a:buChar char="•"/>
            </a:pPr>
            <a:r>
              <a:rPr lang="en-US" dirty="0">
                <a:solidFill>
                  <a:schemeClr val="tx1"/>
                </a:solidFill>
              </a:rPr>
              <a:t>CMS made minor changes when codifying these into regulation. </a:t>
            </a:r>
          </a:p>
          <a:p>
            <a:pPr lvl="1">
              <a:buFont typeface="Arial" panose="020B0604020202020204" pitchFamily="34" charset="0"/>
              <a:buChar char="•"/>
            </a:pPr>
            <a:r>
              <a:rPr lang="en-US" dirty="0">
                <a:solidFill>
                  <a:schemeClr val="tx1"/>
                </a:solidFill>
              </a:rPr>
              <a:t>Dropping need for liability and expense review</a:t>
            </a:r>
          </a:p>
          <a:p>
            <a:endParaRPr lang="en-US" dirty="0">
              <a:solidFill>
                <a:schemeClr val="tx1"/>
              </a:solidFill>
            </a:endParaRPr>
          </a:p>
          <a:p>
            <a:r>
              <a:rPr lang="en-US" dirty="0">
                <a:solidFill>
                  <a:schemeClr val="tx1"/>
                </a:solidFill>
              </a:rPr>
              <a:t>Regulatory changes prospective 10/1/20 FYB and after</a:t>
            </a:r>
          </a:p>
          <a:p>
            <a:r>
              <a:rPr lang="en-US" dirty="0">
                <a:solidFill>
                  <a:schemeClr val="tx1"/>
                </a:solidFill>
              </a:rPr>
              <a:t>Original policy is in place for all periods prior to that</a:t>
            </a:r>
          </a:p>
        </p:txBody>
      </p:sp>
      <p:sp>
        <p:nvSpPr>
          <p:cNvPr id="4" name="Date Placeholder 3"/>
          <p:cNvSpPr>
            <a:spLocks noGrp="1"/>
          </p:cNvSpPr>
          <p:nvPr>
            <p:ph type="dt" sz="half" idx="2"/>
          </p:nvPr>
        </p:nvSpPr>
        <p:spPr/>
        <p:txBody>
          <a:bodyPr/>
          <a:lstStyle/>
          <a:p>
            <a:r>
              <a:rPr lang="en-US"/>
              <a:t>Page </a:t>
            </a:r>
            <a:fld id="{E4BE2DDF-2921-944F-9FBB-DB8F34D94C94}" type="slidenum">
              <a:rPr lang="en-US" smtClean="0"/>
              <a:pPr/>
              <a:t>21</a:t>
            </a:fld>
            <a:endParaRPr lang="en-US"/>
          </a:p>
          <a:p>
            <a:fld id="{3AC79183-2464-A14D-8A23-7A9B3FB27000}" type="datetime4">
              <a:rPr lang="en-US" smtClean="0"/>
              <a:t>July 8, 2022</a:t>
            </a:fld>
            <a:endParaRPr lang="en-US" dirty="0"/>
          </a:p>
        </p:txBody>
      </p:sp>
    </p:spTree>
    <p:extLst>
      <p:ext uri="{BB962C8B-B14F-4D97-AF65-F5344CB8AC3E}">
        <p14:creationId xmlns:p14="http://schemas.microsoft.com/office/powerpoint/2010/main" val="322554405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Bad Debts – Indigent Patients, cont. </a:t>
            </a:r>
          </a:p>
        </p:txBody>
      </p:sp>
      <p:sp>
        <p:nvSpPr>
          <p:cNvPr id="3" name="Content Placeholder 2"/>
          <p:cNvSpPr>
            <a:spLocks noGrp="1"/>
          </p:cNvSpPr>
          <p:nvPr>
            <p:ph idx="1"/>
          </p:nvPr>
        </p:nvSpPr>
        <p:spPr>
          <a:xfrm>
            <a:off x="755650" y="1019175"/>
            <a:ext cx="7931150" cy="4625975"/>
          </a:xfrm>
        </p:spPr>
        <p:txBody>
          <a:bodyPr/>
          <a:lstStyle/>
          <a:p>
            <a:pPr rtl="0">
              <a:buFont typeface="Arial" panose="020B0604020202020204" pitchFamily="34" charset="0"/>
              <a:buChar char="•"/>
            </a:pPr>
            <a:r>
              <a:rPr lang="en-US" dirty="0">
                <a:solidFill>
                  <a:schemeClr val="tx1"/>
                </a:solidFill>
              </a:rPr>
              <a:t>Presumptive indigence not allowed for Medicare bad debt</a:t>
            </a:r>
          </a:p>
          <a:p>
            <a:pPr lvl="1">
              <a:buFont typeface="Arial" panose="020B0604020202020204" pitchFamily="34" charset="0"/>
              <a:buChar char="•"/>
            </a:pPr>
            <a:r>
              <a:rPr lang="en-US" dirty="0">
                <a:solidFill>
                  <a:schemeClr val="tx1"/>
                </a:solidFill>
              </a:rPr>
              <a:t>It is allowed for total bad debt on W/S S-10</a:t>
            </a:r>
          </a:p>
          <a:p>
            <a:pPr lvl="1">
              <a:buFont typeface="Arial" panose="020B0604020202020204" pitchFamily="34" charset="0"/>
              <a:buChar char="•"/>
            </a:pPr>
            <a:endParaRPr lang="en-US" dirty="0">
              <a:solidFill>
                <a:schemeClr val="tx1"/>
              </a:solidFill>
            </a:endParaRPr>
          </a:p>
          <a:p>
            <a:pPr>
              <a:buFont typeface="Arial" panose="020B0604020202020204" pitchFamily="34" charset="0"/>
              <a:buChar char="•"/>
            </a:pPr>
            <a:r>
              <a:rPr lang="en-US" dirty="0">
                <a:solidFill>
                  <a:schemeClr val="tx1"/>
                </a:solidFill>
              </a:rPr>
              <a:t>Deceased beneficiaries</a:t>
            </a:r>
          </a:p>
          <a:p>
            <a:pPr lvl="1">
              <a:buFont typeface="Arial" panose="020B0604020202020204" pitchFamily="34" charset="0"/>
              <a:buChar char="•"/>
            </a:pPr>
            <a:r>
              <a:rPr lang="en-US" dirty="0">
                <a:solidFill>
                  <a:schemeClr val="tx1"/>
                </a:solidFill>
              </a:rPr>
              <a:t>Collection effort required to search for an estate</a:t>
            </a:r>
          </a:p>
          <a:p>
            <a:pPr lvl="1">
              <a:buFont typeface="Arial" panose="020B0604020202020204" pitchFamily="34" charset="0"/>
              <a:buChar char="•"/>
            </a:pPr>
            <a:r>
              <a:rPr lang="en-US" dirty="0">
                <a:solidFill>
                  <a:schemeClr val="tx1"/>
                </a:solidFill>
              </a:rPr>
              <a:t>Must have tangible and contemporaneous evidence of estate review</a:t>
            </a:r>
          </a:p>
          <a:p>
            <a:pPr lvl="2">
              <a:buFont typeface="Arial" panose="020B0604020202020204" pitchFamily="34" charset="0"/>
              <a:buChar char="•"/>
            </a:pPr>
            <a:r>
              <a:rPr lang="en-US" dirty="0">
                <a:solidFill>
                  <a:schemeClr val="tx1"/>
                </a:solidFill>
              </a:rPr>
              <a:t>Not just a note from provider representative that they searched for the estate</a:t>
            </a:r>
          </a:p>
          <a:p>
            <a:pPr lvl="2">
              <a:buFont typeface="Arial" panose="020B0604020202020204" pitchFamily="34" charset="0"/>
              <a:buChar char="•"/>
            </a:pPr>
            <a:endParaRPr lang="en-US" dirty="0">
              <a:solidFill>
                <a:schemeClr val="tx1"/>
              </a:solidFill>
            </a:endParaRPr>
          </a:p>
          <a:p>
            <a:pPr>
              <a:buFont typeface="Arial" panose="020B0604020202020204" pitchFamily="34" charset="0"/>
              <a:buChar char="•"/>
            </a:pPr>
            <a:r>
              <a:rPr lang="en-US" dirty="0">
                <a:solidFill>
                  <a:schemeClr val="tx1"/>
                </a:solidFill>
              </a:rPr>
              <a:t>Bankrupt providers</a:t>
            </a:r>
          </a:p>
          <a:p>
            <a:pPr lvl="1">
              <a:buFont typeface="Arial" panose="020B0604020202020204" pitchFamily="34" charset="0"/>
              <a:buChar char="•"/>
            </a:pPr>
            <a:r>
              <a:rPr lang="en-US" dirty="0">
                <a:solidFill>
                  <a:schemeClr val="tx1"/>
                </a:solidFill>
              </a:rPr>
              <a:t>Provider must document they have filed claim with bankruptcy courts where applicable</a:t>
            </a:r>
          </a:p>
          <a:p>
            <a:pPr lvl="1">
              <a:buFont typeface="Arial" panose="020B0604020202020204" pitchFamily="34" charset="0"/>
              <a:buChar char="•"/>
            </a:pPr>
            <a:r>
              <a:rPr lang="en-US" dirty="0">
                <a:solidFill>
                  <a:schemeClr val="tx1"/>
                </a:solidFill>
              </a:rPr>
              <a:t>Bankrupt does not equal automatic indigence determination…review financial status at that time</a:t>
            </a:r>
          </a:p>
        </p:txBody>
      </p:sp>
      <p:sp>
        <p:nvSpPr>
          <p:cNvPr id="4" name="Date Placeholder 3"/>
          <p:cNvSpPr>
            <a:spLocks noGrp="1"/>
          </p:cNvSpPr>
          <p:nvPr>
            <p:ph type="dt" sz="half" idx="2"/>
          </p:nvPr>
        </p:nvSpPr>
        <p:spPr/>
        <p:txBody>
          <a:bodyPr/>
          <a:lstStyle/>
          <a:p>
            <a:r>
              <a:rPr lang="en-US"/>
              <a:t>Page </a:t>
            </a:r>
            <a:fld id="{E4BE2DDF-2921-944F-9FBB-DB8F34D94C94}" type="slidenum">
              <a:rPr lang="en-US" smtClean="0"/>
              <a:pPr/>
              <a:t>22</a:t>
            </a:fld>
            <a:endParaRPr lang="en-US"/>
          </a:p>
          <a:p>
            <a:fld id="{3AC79183-2464-A14D-8A23-7A9B3FB27000}" type="datetime4">
              <a:rPr lang="en-US" smtClean="0"/>
              <a:t>July 8, 2022</a:t>
            </a:fld>
            <a:endParaRPr lang="en-US" dirty="0"/>
          </a:p>
        </p:txBody>
      </p:sp>
    </p:spTree>
    <p:extLst>
      <p:ext uri="{BB962C8B-B14F-4D97-AF65-F5344CB8AC3E}">
        <p14:creationId xmlns:p14="http://schemas.microsoft.com/office/powerpoint/2010/main" val="368549565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Bad Debts – 120 Day Rule</a:t>
            </a:r>
          </a:p>
        </p:txBody>
      </p:sp>
      <p:sp>
        <p:nvSpPr>
          <p:cNvPr id="3" name="Content Placeholder 2"/>
          <p:cNvSpPr>
            <a:spLocks noGrp="1"/>
          </p:cNvSpPr>
          <p:nvPr>
            <p:ph idx="1"/>
          </p:nvPr>
        </p:nvSpPr>
        <p:spPr>
          <a:xfrm>
            <a:off x="755650" y="1019175"/>
            <a:ext cx="7931150" cy="4625975"/>
          </a:xfrm>
        </p:spPr>
        <p:txBody>
          <a:bodyPr/>
          <a:lstStyle/>
          <a:p>
            <a:r>
              <a:rPr lang="en-US" dirty="0">
                <a:solidFill>
                  <a:schemeClr val="tx1"/>
                </a:solidFill>
              </a:rPr>
              <a:t>CMS Pub. 15-I 310.2</a:t>
            </a:r>
          </a:p>
          <a:p>
            <a:pPr lvl="1"/>
            <a:r>
              <a:rPr lang="en-US" dirty="0">
                <a:solidFill>
                  <a:schemeClr val="tx1"/>
                </a:solidFill>
              </a:rPr>
              <a:t>“if after reasonable and customary attempts to collect a bill, the debt remains unpaid more than 120 days from the date the first bill is mailed to the beneficiary, the debt may be deemed uncollectible.”</a:t>
            </a:r>
          </a:p>
          <a:p>
            <a:pPr lvl="1"/>
            <a:endParaRPr lang="en-US" dirty="0">
              <a:solidFill>
                <a:schemeClr val="tx1"/>
              </a:solidFill>
            </a:endParaRPr>
          </a:p>
          <a:p>
            <a:r>
              <a:rPr lang="en-US" dirty="0">
                <a:solidFill>
                  <a:schemeClr val="tx1"/>
                </a:solidFill>
              </a:rPr>
              <a:t>Federal Register strengthen that a bit. Turned it into a harder “rule” as opposed to a guideline. </a:t>
            </a:r>
          </a:p>
          <a:p>
            <a:pPr lvl="1"/>
            <a:r>
              <a:rPr lang="en-US" dirty="0">
                <a:solidFill>
                  <a:schemeClr val="tx1"/>
                </a:solidFill>
              </a:rPr>
              <a:t>Only exception is for indigent patients (including dual eligible) 9/18/2020 </a:t>
            </a:r>
          </a:p>
          <a:p>
            <a:pPr lvl="1"/>
            <a:endParaRPr lang="en-US" dirty="0">
              <a:solidFill>
                <a:schemeClr val="tx1"/>
              </a:solidFill>
            </a:endParaRPr>
          </a:p>
          <a:p>
            <a:r>
              <a:rPr lang="en-US" dirty="0">
                <a:solidFill>
                  <a:schemeClr val="tx1"/>
                </a:solidFill>
              </a:rPr>
              <a:t>Reiterated long-standing policy that any payment (even $1) that is made during 120-day period resets the 120-day clock. </a:t>
            </a:r>
          </a:p>
          <a:p>
            <a:pPr lvl="1"/>
            <a:endParaRPr lang="en-US" dirty="0">
              <a:solidFill>
                <a:schemeClr val="tx1"/>
              </a:solidFill>
            </a:endParaRPr>
          </a:p>
          <a:p>
            <a:r>
              <a:rPr lang="en-US" dirty="0">
                <a:solidFill>
                  <a:srgbClr val="FF0000"/>
                </a:solidFill>
              </a:rPr>
              <a:t>Clarification = Retroactive</a:t>
            </a:r>
          </a:p>
          <a:p>
            <a:endParaRPr lang="en-US" dirty="0">
              <a:solidFill>
                <a:schemeClr val="tx1"/>
              </a:solidFill>
            </a:endParaRPr>
          </a:p>
        </p:txBody>
      </p:sp>
      <p:sp>
        <p:nvSpPr>
          <p:cNvPr id="4" name="Date Placeholder 3"/>
          <p:cNvSpPr>
            <a:spLocks noGrp="1"/>
          </p:cNvSpPr>
          <p:nvPr>
            <p:ph type="dt" sz="half" idx="2"/>
          </p:nvPr>
        </p:nvSpPr>
        <p:spPr/>
        <p:txBody>
          <a:bodyPr/>
          <a:lstStyle/>
          <a:p>
            <a:r>
              <a:rPr lang="en-US"/>
              <a:t>Page </a:t>
            </a:r>
            <a:fld id="{E4BE2DDF-2921-944F-9FBB-DB8F34D94C94}" type="slidenum">
              <a:rPr lang="en-US" smtClean="0"/>
              <a:pPr/>
              <a:t>23</a:t>
            </a:fld>
            <a:endParaRPr lang="en-US"/>
          </a:p>
          <a:p>
            <a:fld id="{3AC79183-2464-A14D-8A23-7A9B3FB27000}" type="datetime4">
              <a:rPr lang="en-US" smtClean="0"/>
              <a:t>July 8, 2022</a:t>
            </a:fld>
            <a:endParaRPr lang="en-US" dirty="0"/>
          </a:p>
        </p:txBody>
      </p:sp>
    </p:spTree>
    <p:extLst>
      <p:ext uri="{BB962C8B-B14F-4D97-AF65-F5344CB8AC3E}">
        <p14:creationId xmlns:p14="http://schemas.microsoft.com/office/powerpoint/2010/main" val="60362161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Bad Debts – Timely Billing Rule</a:t>
            </a:r>
          </a:p>
        </p:txBody>
      </p:sp>
      <p:sp>
        <p:nvSpPr>
          <p:cNvPr id="3" name="Content Placeholder 2"/>
          <p:cNvSpPr>
            <a:spLocks noGrp="1"/>
          </p:cNvSpPr>
          <p:nvPr>
            <p:ph idx="1"/>
          </p:nvPr>
        </p:nvSpPr>
        <p:spPr>
          <a:xfrm>
            <a:off x="755650" y="1019175"/>
            <a:ext cx="7931150" cy="4625975"/>
          </a:xfrm>
        </p:spPr>
        <p:txBody>
          <a:bodyPr/>
          <a:lstStyle/>
          <a:p>
            <a:r>
              <a:rPr lang="en-US" dirty="0">
                <a:solidFill>
                  <a:schemeClr val="tx1"/>
                </a:solidFill>
              </a:rPr>
              <a:t>Bill must be issued to patient shortly after death or discharge of patient. </a:t>
            </a:r>
          </a:p>
          <a:p>
            <a:pPr lvl="1"/>
            <a:r>
              <a:rPr lang="en-US" dirty="0">
                <a:solidFill>
                  <a:schemeClr val="tx1"/>
                </a:solidFill>
              </a:rPr>
              <a:t>Federal Register defines “shortly after” </a:t>
            </a:r>
          </a:p>
          <a:p>
            <a:endParaRPr lang="en-US" dirty="0">
              <a:solidFill>
                <a:schemeClr val="tx1"/>
              </a:solidFill>
            </a:endParaRPr>
          </a:p>
          <a:p>
            <a:r>
              <a:rPr lang="en-US" dirty="0">
                <a:solidFill>
                  <a:schemeClr val="tx1"/>
                </a:solidFill>
              </a:rPr>
              <a:t>120 days after the later of:</a:t>
            </a:r>
          </a:p>
          <a:p>
            <a:pPr lvl="1"/>
            <a:r>
              <a:rPr lang="en-US" dirty="0">
                <a:solidFill>
                  <a:schemeClr val="tx1"/>
                </a:solidFill>
              </a:rPr>
              <a:t>Date of Medicare RA</a:t>
            </a:r>
          </a:p>
          <a:p>
            <a:pPr lvl="1"/>
            <a:r>
              <a:rPr lang="en-US" dirty="0">
                <a:solidFill>
                  <a:schemeClr val="tx1"/>
                </a:solidFill>
              </a:rPr>
              <a:t>Date of RA from secondary payor</a:t>
            </a:r>
          </a:p>
          <a:p>
            <a:pPr lvl="1"/>
            <a:r>
              <a:rPr lang="en-US" dirty="0">
                <a:solidFill>
                  <a:schemeClr val="tx1"/>
                </a:solidFill>
              </a:rPr>
              <a:t>Date of notification that secondary payor does not cover services furnished to beneficiary</a:t>
            </a:r>
          </a:p>
          <a:p>
            <a:r>
              <a:rPr lang="en-US" dirty="0">
                <a:solidFill>
                  <a:srgbClr val="FF0000"/>
                </a:solidFill>
              </a:rPr>
              <a:t>Revision = Prospective</a:t>
            </a:r>
          </a:p>
          <a:p>
            <a:endParaRPr lang="en-US" dirty="0">
              <a:solidFill>
                <a:schemeClr val="tx1"/>
              </a:solidFill>
            </a:endParaRPr>
          </a:p>
          <a:p>
            <a:r>
              <a:rPr lang="en-US" dirty="0">
                <a:solidFill>
                  <a:schemeClr val="tx1"/>
                </a:solidFill>
              </a:rPr>
              <a:t>However, WPS is implementing this change immediately</a:t>
            </a:r>
          </a:p>
          <a:p>
            <a:pPr lvl="1"/>
            <a:r>
              <a:rPr lang="en-US" dirty="0">
                <a:solidFill>
                  <a:schemeClr val="tx1"/>
                </a:solidFill>
              </a:rPr>
              <a:t>Timeframe was previously left up to MACs</a:t>
            </a:r>
          </a:p>
          <a:p>
            <a:pPr lvl="1"/>
            <a:r>
              <a:rPr lang="en-US" dirty="0">
                <a:solidFill>
                  <a:schemeClr val="tx1"/>
                </a:solidFill>
              </a:rPr>
              <a:t>This new timeframe is more lenient to providers</a:t>
            </a:r>
          </a:p>
        </p:txBody>
      </p:sp>
      <p:sp>
        <p:nvSpPr>
          <p:cNvPr id="4" name="Date Placeholder 3"/>
          <p:cNvSpPr>
            <a:spLocks noGrp="1"/>
          </p:cNvSpPr>
          <p:nvPr>
            <p:ph type="dt" sz="half" idx="2"/>
          </p:nvPr>
        </p:nvSpPr>
        <p:spPr/>
        <p:txBody>
          <a:bodyPr/>
          <a:lstStyle/>
          <a:p>
            <a:r>
              <a:rPr lang="en-US"/>
              <a:t>Page </a:t>
            </a:r>
            <a:fld id="{E4BE2DDF-2921-944F-9FBB-DB8F34D94C94}" type="slidenum">
              <a:rPr lang="en-US" smtClean="0"/>
              <a:pPr/>
              <a:t>24</a:t>
            </a:fld>
            <a:endParaRPr lang="en-US"/>
          </a:p>
          <a:p>
            <a:fld id="{3AC79183-2464-A14D-8A23-7A9B3FB27000}" type="datetime4">
              <a:rPr lang="en-US" smtClean="0"/>
              <a:t>July 8, 2022</a:t>
            </a:fld>
            <a:endParaRPr lang="en-US" dirty="0"/>
          </a:p>
        </p:txBody>
      </p:sp>
    </p:spTree>
    <p:extLst>
      <p:ext uri="{BB962C8B-B14F-4D97-AF65-F5344CB8AC3E}">
        <p14:creationId xmlns:p14="http://schemas.microsoft.com/office/powerpoint/2010/main" val="28487084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Bad Debts – Write-off and GAAP vs. Medicare</a:t>
            </a:r>
          </a:p>
        </p:txBody>
      </p:sp>
      <p:sp>
        <p:nvSpPr>
          <p:cNvPr id="3" name="Content Placeholder 2"/>
          <p:cNvSpPr>
            <a:spLocks noGrp="1"/>
          </p:cNvSpPr>
          <p:nvPr>
            <p:ph idx="1"/>
          </p:nvPr>
        </p:nvSpPr>
        <p:spPr>
          <a:xfrm>
            <a:off x="755650" y="1019175"/>
            <a:ext cx="7931150" cy="4625975"/>
          </a:xfrm>
        </p:spPr>
        <p:txBody>
          <a:bodyPr/>
          <a:lstStyle/>
          <a:p>
            <a:r>
              <a:rPr lang="en-US" dirty="0">
                <a:solidFill>
                  <a:schemeClr val="tx1"/>
                </a:solidFill>
              </a:rPr>
              <a:t>Prior rules required write-off involving an expense account</a:t>
            </a:r>
          </a:p>
          <a:p>
            <a:pPr lvl="1"/>
            <a:r>
              <a:rPr lang="en-US" dirty="0">
                <a:solidFill>
                  <a:schemeClr val="tx1"/>
                </a:solidFill>
              </a:rPr>
              <a:t>PRM-I §320</a:t>
            </a:r>
          </a:p>
          <a:p>
            <a:pPr lvl="1"/>
            <a:r>
              <a:rPr lang="en-US" dirty="0">
                <a:solidFill>
                  <a:schemeClr val="tx1"/>
                </a:solidFill>
              </a:rPr>
              <a:t>Allowance method (also required by GAAP)</a:t>
            </a:r>
          </a:p>
          <a:p>
            <a:pPr lvl="1"/>
            <a:r>
              <a:rPr lang="en-US" dirty="0">
                <a:solidFill>
                  <a:schemeClr val="tx1"/>
                </a:solidFill>
              </a:rPr>
              <a:t>Notably, the Medicare rules require the later write-off against AR to occur, not just the initial charge to expense. </a:t>
            </a:r>
          </a:p>
          <a:p>
            <a:pPr lvl="1"/>
            <a:endParaRPr lang="en-US" dirty="0">
              <a:solidFill>
                <a:schemeClr val="tx1"/>
              </a:solidFill>
            </a:endParaRPr>
          </a:p>
          <a:p>
            <a:r>
              <a:rPr lang="en-US" dirty="0">
                <a:solidFill>
                  <a:schemeClr val="tx1"/>
                </a:solidFill>
              </a:rPr>
              <a:t>FASB GAAP has now revised accounting treatment (ASU Topic 606)</a:t>
            </a:r>
          </a:p>
          <a:p>
            <a:pPr lvl="1"/>
            <a:r>
              <a:rPr lang="en-US" dirty="0">
                <a:solidFill>
                  <a:schemeClr val="tx1"/>
                </a:solidFill>
              </a:rPr>
              <a:t>Previously estimated bad debt amount to charge off against expense</a:t>
            </a:r>
          </a:p>
          <a:p>
            <a:pPr lvl="1"/>
            <a:r>
              <a:rPr lang="en-US" dirty="0">
                <a:solidFill>
                  <a:schemeClr val="tx1"/>
                </a:solidFill>
              </a:rPr>
              <a:t>Now will estimate bad debt amount to charge off against contra-revenue (implicit price concession) </a:t>
            </a:r>
          </a:p>
          <a:p>
            <a:pPr lvl="1"/>
            <a:endParaRPr lang="en-US" dirty="0">
              <a:solidFill>
                <a:schemeClr val="tx1"/>
              </a:solidFill>
            </a:endParaRPr>
          </a:p>
          <a:p>
            <a:r>
              <a:rPr lang="en-US" dirty="0">
                <a:solidFill>
                  <a:srgbClr val="FF0000"/>
                </a:solidFill>
              </a:rPr>
              <a:t>Revision = Prospective</a:t>
            </a:r>
          </a:p>
          <a:p>
            <a:r>
              <a:rPr lang="en-US" dirty="0">
                <a:solidFill>
                  <a:schemeClr val="tx1"/>
                </a:solidFill>
              </a:rPr>
              <a:t>What to do about current periods that are not in line with GAAP?</a:t>
            </a:r>
          </a:p>
        </p:txBody>
      </p:sp>
      <p:sp>
        <p:nvSpPr>
          <p:cNvPr id="4" name="Date Placeholder 3"/>
          <p:cNvSpPr>
            <a:spLocks noGrp="1"/>
          </p:cNvSpPr>
          <p:nvPr>
            <p:ph type="dt" sz="half" idx="2"/>
          </p:nvPr>
        </p:nvSpPr>
        <p:spPr/>
        <p:txBody>
          <a:bodyPr/>
          <a:lstStyle/>
          <a:p>
            <a:r>
              <a:rPr lang="en-US"/>
              <a:t>Page </a:t>
            </a:r>
            <a:fld id="{E4BE2DDF-2921-944F-9FBB-DB8F34D94C94}" type="slidenum">
              <a:rPr lang="en-US" smtClean="0"/>
              <a:pPr/>
              <a:t>25</a:t>
            </a:fld>
            <a:endParaRPr lang="en-US"/>
          </a:p>
          <a:p>
            <a:fld id="{3AC79183-2464-A14D-8A23-7A9B3FB27000}" type="datetime4">
              <a:rPr lang="en-US" smtClean="0"/>
              <a:t>July 8, 2022</a:t>
            </a:fld>
            <a:endParaRPr lang="en-US" dirty="0"/>
          </a:p>
        </p:txBody>
      </p:sp>
    </p:spTree>
    <p:extLst>
      <p:ext uri="{BB962C8B-B14F-4D97-AF65-F5344CB8AC3E}">
        <p14:creationId xmlns:p14="http://schemas.microsoft.com/office/powerpoint/2010/main" val="68543017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Bad Debts – Contractual Allowances</a:t>
            </a:r>
          </a:p>
        </p:txBody>
      </p:sp>
      <p:sp>
        <p:nvSpPr>
          <p:cNvPr id="3" name="Content Placeholder 2"/>
          <p:cNvSpPr>
            <a:spLocks noGrp="1"/>
          </p:cNvSpPr>
          <p:nvPr>
            <p:ph idx="1"/>
          </p:nvPr>
        </p:nvSpPr>
        <p:spPr>
          <a:xfrm>
            <a:off x="755650" y="1019175"/>
            <a:ext cx="7931150" cy="4625975"/>
          </a:xfrm>
        </p:spPr>
        <p:txBody>
          <a:bodyPr/>
          <a:lstStyle/>
          <a:p>
            <a:r>
              <a:rPr lang="en-US" dirty="0">
                <a:solidFill>
                  <a:schemeClr val="tx1"/>
                </a:solidFill>
              </a:rPr>
              <a:t>CMS noticed providers writing off bad debts against contractual allowance (a different contra-revenue account)</a:t>
            </a:r>
          </a:p>
          <a:p>
            <a:pPr lvl="1"/>
            <a:r>
              <a:rPr lang="en-US" dirty="0">
                <a:solidFill>
                  <a:schemeClr val="tx1"/>
                </a:solidFill>
              </a:rPr>
              <a:t>Contractual allowance is amount that provider not legally entitled to </a:t>
            </a:r>
          </a:p>
          <a:p>
            <a:pPr lvl="1"/>
            <a:endParaRPr lang="en-US" dirty="0">
              <a:solidFill>
                <a:schemeClr val="tx1"/>
              </a:solidFill>
            </a:endParaRPr>
          </a:p>
          <a:p>
            <a:r>
              <a:rPr lang="en-US" dirty="0">
                <a:solidFill>
                  <a:schemeClr val="tx1"/>
                </a:solidFill>
              </a:rPr>
              <a:t>Should have instead been charged against an expense or now an implicit price concession contra-revenue account</a:t>
            </a:r>
          </a:p>
          <a:p>
            <a:endParaRPr lang="en-US" dirty="0">
              <a:solidFill>
                <a:schemeClr val="tx1"/>
              </a:solidFill>
            </a:endParaRPr>
          </a:p>
          <a:p>
            <a:r>
              <a:rPr lang="en-US" dirty="0">
                <a:solidFill>
                  <a:schemeClr val="tx1"/>
                </a:solidFill>
              </a:rPr>
              <a:t>CMS issued Medicare Learning Network Special Edition on 4/4/2019 to remind providers of this</a:t>
            </a:r>
          </a:p>
          <a:p>
            <a:pPr lvl="1"/>
            <a:r>
              <a:rPr lang="en-US" dirty="0">
                <a:solidFill>
                  <a:schemeClr val="tx1"/>
                </a:solidFill>
              </a:rPr>
              <a:t>Gave grace period up to last cost reporting periods beginning before 10/1/2019</a:t>
            </a:r>
          </a:p>
          <a:p>
            <a:pPr lvl="1"/>
            <a:endParaRPr lang="en-US" dirty="0">
              <a:solidFill>
                <a:schemeClr val="tx1"/>
              </a:solidFill>
            </a:endParaRPr>
          </a:p>
          <a:p>
            <a:r>
              <a:rPr lang="en-US" dirty="0">
                <a:solidFill>
                  <a:schemeClr val="tx1"/>
                </a:solidFill>
              </a:rPr>
              <a:t>Grace period now expired</a:t>
            </a:r>
          </a:p>
          <a:p>
            <a:r>
              <a:rPr lang="en-US" dirty="0">
                <a:solidFill>
                  <a:schemeClr val="tx1"/>
                </a:solidFill>
              </a:rPr>
              <a:t>CMS codified rule into regulation effective 10/1/2020 FYBs</a:t>
            </a:r>
          </a:p>
          <a:p>
            <a:r>
              <a:rPr lang="en-US" dirty="0">
                <a:solidFill>
                  <a:srgbClr val="FF0000"/>
                </a:solidFill>
              </a:rPr>
              <a:t>Revision = Prospective</a:t>
            </a:r>
          </a:p>
          <a:p>
            <a:endParaRPr lang="en-US" dirty="0">
              <a:solidFill>
                <a:schemeClr val="tx1"/>
              </a:solidFill>
            </a:endParaRPr>
          </a:p>
        </p:txBody>
      </p:sp>
      <p:sp>
        <p:nvSpPr>
          <p:cNvPr id="4" name="Date Placeholder 3"/>
          <p:cNvSpPr>
            <a:spLocks noGrp="1"/>
          </p:cNvSpPr>
          <p:nvPr>
            <p:ph type="dt" sz="half" idx="2"/>
          </p:nvPr>
        </p:nvSpPr>
        <p:spPr/>
        <p:txBody>
          <a:bodyPr/>
          <a:lstStyle/>
          <a:p>
            <a:r>
              <a:rPr lang="en-US"/>
              <a:t>Page </a:t>
            </a:r>
            <a:fld id="{E4BE2DDF-2921-944F-9FBB-DB8F34D94C94}" type="slidenum">
              <a:rPr lang="en-US" smtClean="0"/>
              <a:pPr/>
              <a:t>26</a:t>
            </a:fld>
            <a:endParaRPr lang="en-US"/>
          </a:p>
          <a:p>
            <a:fld id="{3AC79183-2464-A14D-8A23-7A9B3FB27000}" type="datetime4">
              <a:rPr lang="en-US" smtClean="0"/>
              <a:t>July 8, 2022</a:t>
            </a:fld>
            <a:endParaRPr lang="en-US" dirty="0"/>
          </a:p>
        </p:txBody>
      </p:sp>
    </p:spTree>
    <p:extLst>
      <p:ext uri="{BB962C8B-B14F-4D97-AF65-F5344CB8AC3E}">
        <p14:creationId xmlns:p14="http://schemas.microsoft.com/office/powerpoint/2010/main" val="302199347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Nursing and Allied Health</a:t>
            </a:r>
          </a:p>
        </p:txBody>
      </p:sp>
      <p:sp>
        <p:nvSpPr>
          <p:cNvPr id="3" name="Content Placeholder 2"/>
          <p:cNvSpPr>
            <a:spLocks noGrp="1"/>
          </p:cNvSpPr>
          <p:nvPr>
            <p:ph idx="1"/>
          </p:nvPr>
        </p:nvSpPr>
        <p:spPr>
          <a:xfrm>
            <a:off x="755650" y="1019175"/>
            <a:ext cx="7931150" cy="4625975"/>
          </a:xfrm>
        </p:spPr>
        <p:txBody>
          <a:bodyPr/>
          <a:lstStyle/>
          <a:p>
            <a:r>
              <a:rPr lang="en-US" sz="1800" dirty="0">
                <a:solidFill>
                  <a:schemeClr val="tx1"/>
                </a:solidFill>
              </a:rPr>
              <a:t>CMS continuing to have MACs review Legal Operator requirements for NAH</a:t>
            </a:r>
          </a:p>
          <a:p>
            <a:pPr lvl="1"/>
            <a:r>
              <a:rPr lang="en-US" dirty="0">
                <a:solidFill>
                  <a:schemeClr val="tx1"/>
                </a:solidFill>
              </a:rPr>
              <a:t>42 CFR 413.85(f)</a:t>
            </a:r>
          </a:p>
          <a:p>
            <a:pPr lvl="1"/>
            <a:r>
              <a:rPr lang="en-US" dirty="0">
                <a:solidFill>
                  <a:schemeClr val="tx1"/>
                </a:solidFill>
              </a:rPr>
              <a:t>CMS Change Request 10552 (8/17/2018)</a:t>
            </a:r>
          </a:p>
          <a:p>
            <a:pPr rtl="0">
              <a:buFont typeface="+mj-lt"/>
              <a:buAutoNum type="arabicPeriod"/>
            </a:pPr>
            <a:endParaRPr lang="en-US" sz="1600" dirty="0">
              <a:solidFill>
                <a:schemeClr val="tx1"/>
              </a:solidFill>
            </a:endParaRPr>
          </a:p>
          <a:p>
            <a:pPr rtl="0">
              <a:buFont typeface="+mj-lt"/>
              <a:buAutoNum type="arabicPeriod"/>
            </a:pPr>
            <a:r>
              <a:rPr lang="en-US" sz="1800" dirty="0">
                <a:solidFill>
                  <a:schemeClr val="tx1"/>
                </a:solidFill>
              </a:rPr>
              <a:t>Directly incur the training costs</a:t>
            </a:r>
          </a:p>
          <a:p>
            <a:pPr rtl="0">
              <a:buFont typeface="+mj-lt"/>
              <a:buAutoNum type="arabicPeriod"/>
            </a:pPr>
            <a:r>
              <a:rPr lang="en-US" sz="1800" dirty="0">
                <a:solidFill>
                  <a:schemeClr val="tx1"/>
                </a:solidFill>
              </a:rPr>
              <a:t>Directly control over program curriculum</a:t>
            </a:r>
          </a:p>
          <a:p>
            <a:pPr rtl="0">
              <a:buFont typeface="+mj-lt"/>
              <a:buAutoNum type="arabicPeriod"/>
            </a:pPr>
            <a:r>
              <a:rPr lang="en-US" sz="1800" dirty="0">
                <a:solidFill>
                  <a:schemeClr val="tx1"/>
                </a:solidFill>
              </a:rPr>
              <a:t>Control administration of the program</a:t>
            </a:r>
          </a:p>
          <a:p>
            <a:pPr rtl="0">
              <a:buFont typeface="+mj-lt"/>
              <a:buAutoNum type="arabicPeriod"/>
            </a:pPr>
            <a:r>
              <a:rPr lang="en-US" sz="1800" dirty="0">
                <a:solidFill>
                  <a:schemeClr val="tx1"/>
                </a:solidFill>
              </a:rPr>
              <a:t>Employ the teaching staff</a:t>
            </a:r>
          </a:p>
          <a:p>
            <a:pPr rtl="0">
              <a:buFont typeface="+mj-lt"/>
              <a:buAutoNum type="arabicPeriod"/>
            </a:pPr>
            <a:r>
              <a:rPr lang="en-US" sz="1800" dirty="0">
                <a:solidFill>
                  <a:schemeClr val="tx1"/>
                </a:solidFill>
              </a:rPr>
              <a:t>Provide both classroom and clinical training</a:t>
            </a:r>
          </a:p>
          <a:p>
            <a:pPr rtl="0">
              <a:buFont typeface="+mj-lt"/>
              <a:buAutoNum type="arabicPeriod"/>
            </a:pPr>
            <a:r>
              <a:rPr lang="en-US" sz="1800" dirty="0">
                <a:solidFill>
                  <a:schemeClr val="tx1"/>
                </a:solidFill>
              </a:rPr>
              <a:t>Issue degree or diploma</a:t>
            </a:r>
          </a:p>
          <a:p>
            <a:endParaRPr lang="en-US" sz="1800" dirty="0">
              <a:solidFill>
                <a:schemeClr val="tx1"/>
              </a:solidFill>
            </a:endParaRPr>
          </a:p>
          <a:p>
            <a:r>
              <a:rPr lang="en-US" sz="1800" dirty="0">
                <a:solidFill>
                  <a:schemeClr val="tx1"/>
                </a:solidFill>
                <a:hlinkClick r:id="rId2"/>
              </a:rPr>
              <a:t>https://www.wpsgha.com/wps/portal/mac/site/audit/guides-and-resources/reasonable-cost-payment-nah-education-programs-cost-report-documentation</a:t>
            </a:r>
            <a:endParaRPr lang="en-US" sz="1800" dirty="0">
              <a:solidFill>
                <a:schemeClr val="tx1"/>
              </a:solidFill>
            </a:endParaRPr>
          </a:p>
          <a:p>
            <a:endParaRPr lang="en-US" sz="1800" dirty="0">
              <a:solidFill>
                <a:schemeClr val="tx1"/>
              </a:solidFill>
            </a:endParaRPr>
          </a:p>
        </p:txBody>
      </p:sp>
      <p:sp>
        <p:nvSpPr>
          <p:cNvPr id="4" name="Date Placeholder 3"/>
          <p:cNvSpPr>
            <a:spLocks noGrp="1"/>
          </p:cNvSpPr>
          <p:nvPr>
            <p:ph type="dt" sz="half" idx="2"/>
          </p:nvPr>
        </p:nvSpPr>
        <p:spPr/>
        <p:txBody>
          <a:bodyPr/>
          <a:lstStyle/>
          <a:p>
            <a:r>
              <a:rPr lang="en-US"/>
              <a:t>Page </a:t>
            </a:r>
            <a:fld id="{E4BE2DDF-2921-944F-9FBB-DB8F34D94C94}" type="slidenum">
              <a:rPr lang="en-US" smtClean="0"/>
              <a:pPr/>
              <a:t>27</a:t>
            </a:fld>
            <a:endParaRPr lang="en-US"/>
          </a:p>
          <a:p>
            <a:fld id="{3AC79183-2464-A14D-8A23-7A9B3FB27000}" type="datetime4">
              <a:rPr lang="en-US" smtClean="0"/>
              <a:t>July 8, 2022</a:t>
            </a:fld>
            <a:endParaRPr lang="en-US" dirty="0"/>
          </a:p>
        </p:txBody>
      </p:sp>
    </p:spTree>
    <p:extLst>
      <p:ext uri="{BB962C8B-B14F-4D97-AF65-F5344CB8AC3E}">
        <p14:creationId xmlns:p14="http://schemas.microsoft.com/office/powerpoint/2010/main" val="327571599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Provider-Based Physicians</a:t>
            </a:r>
          </a:p>
        </p:txBody>
      </p:sp>
      <p:sp>
        <p:nvSpPr>
          <p:cNvPr id="3" name="Content Placeholder 2"/>
          <p:cNvSpPr>
            <a:spLocks noGrp="1"/>
          </p:cNvSpPr>
          <p:nvPr>
            <p:ph idx="1"/>
          </p:nvPr>
        </p:nvSpPr>
        <p:spPr>
          <a:xfrm>
            <a:off x="755650" y="1019175"/>
            <a:ext cx="7931150" cy="4625975"/>
          </a:xfrm>
        </p:spPr>
        <p:txBody>
          <a:bodyPr/>
          <a:lstStyle/>
          <a:p>
            <a:r>
              <a:rPr lang="en-US" sz="1800" dirty="0">
                <a:hlinkClick r:id="rId2"/>
              </a:rPr>
              <a:t>https://www.wpsgha.com/wps/portal/mac/site/audit/guides-and-resources/provider-based-physician-time-studies</a:t>
            </a:r>
            <a:endParaRPr lang="en-US" sz="2000" dirty="0">
              <a:solidFill>
                <a:schemeClr val="tx1"/>
              </a:solidFill>
            </a:endParaRPr>
          </a:p>
          <a:p>
            <a:endParaRPr lang="en-US" sz="1050" dirty="0">
              <a:solidFill>
                <a:schemeClr val="tx1"/>
              </a:solidFill>
            </a:endParaRPr>
          </a:p>
          <a:p>
            <a:r>
              <a:rPr lang="en-US" sz="1800" dirty="0">
                <a:solidFill>
                  <a:schemeClr val="tx1"/>
                </a:solidFill>
              </a:rPr>
              <a:t>Allocation Agreements</a:t>
            </a:r>
          </a:p>
          <a:p>
            <a:pPr lvl="1"/>
            <a:r>
              <a:rPr lang="en-US" sz="1600" dirty="0">
                <a:solidFill>
                  <a:schemeClr val="tx1"/>
                </a:solidFill>
              </a:rPr>
              <a:t>Exceptions</a:t>
            </a:r>
          </a:p>
          <a:p>
            <a:pPr lvl="2"/>
            <a:r>
              <a:rPr lang="en-US" sz="1400" dirty="0">
                <a:solidFill>
                  <a:schemeClr val="tx1"/>
                </a:solidFill>
              </a:rPr>
              <a:t>100% physician component</a:t>
            </a:r>
          </a:p>
          <a:p>
            <a:pPr lvl="2"/>
            <a:r>
              <a:rPr lang="en-US" sz="1400" dirty="0">
                <a:solidFill>
                  <a:schemeClr val="tx1"/>
                </a:solidFill>
              </a:rPr>
              <a:t>100% provider component with evidence of no reassigned billing rights</a:t>
            </a:r>
          </a:p>
          <a:p>
            <a:pPr lvl="2"/>
            <a:endParaRPr lang="en-US" sz="1400" dirty="0">
              <a:solidFill>
                <a:schemeClr val="tx1"/>
              </a:solidFill>
            </a:endParaRPr>
          </a:p>
          <a:p>
            <a:r>
              <a:rPr lang="en-US" sz="1800" dirty="0">
                <a:solidFill>
                  <a:srgbClr val="FF0000"/>
                </a:solidFill>
              </a:rPr>
              <a:t>Contemporaneous signatures required</a:t>
            </a:r>
          </a:p>
          <a:p>
            <a:pPr lvl="1"/>
            <a:r>
              <a:rPr lang="en-US" sz="1600" dirty="0">
                <a:solidFill>
                  <a:srgbClr val="FF0000"/>
                </a:solidFill>
              </a:rPr>
              <a:t>Whenever form is prepared</a:t>
            </a:r>
          </a:p>
          <a:p>
            <a:endParaRPr lang="en-US" sz="1800" dirty="0">
              <a:solidFill>
                <a:schemeClr val="tx1"/>
              </a:solidFill>
            </a:endParaRPr>
          </a:p>
          <a:p>
            <a:endParaRPr lang="en-US" sz="1050" dirty="0">
              <a:solidFill>
                <a:schemeClr val="tx1"/>
              </a:solidFill>
            </a:endParaRPr>
          </a:p>
          <a:p>
            <a:endParaRPr lang="en-US" sz="1800" dirty="0">
              <a:solidFill>
                <a:schemeClr val="tx1"/>
              </a:solidFill>
            </a:endParaRPr>
          </a:p>
        </p:txBody>
      </p:sp>
      <p:sp>
        <p:nvSpPr>
          <p:cNvPr id="4" name="Date Placeholder 3"/>
          <p:cNvSpPr>
            <a:spLocks noGrp="1"/>
          </p:cNvSpPr>
          <p:nvPr>
            <p:ph type="dt" sz="half" idx="2"/>
          </p:nvPr>
        </p:nvSpPr>
        <p:spPr/>
        <p:txBody>
          <a:bodyPr/>
          <a:lstStyle/>
          <a:p>
            <a:r>
              <a:rPr lang="en-US"/>
              <a:t>Page </a:t>
            </a:r>
            <a:fld id="{E4BE2DDF-2921-944F-9FBB-DB8F34D94C94}" type="slidenum">
              <a:rPr lang="en-US" smtClean="0"/>
              <a:pPr/>
              <a:t>28</a:t>
            </a:fld>
            <a:endParaRPr lang="en-US"/>
          </a:p>
          <a:p>
            <a:fld id="{3AC79183-2464-A14D-8A23-7A9B3FB27000}" type="datetime4">
              <a:rPr lang="en-US" smtClean="0"/>
              <a:t>July 8, 2022</a:t>
            </a:fld>
            <a:endParaRPr lang="en-US" dirty="0"/>
          </a:p>
        </p:txBody>
      </p:sp>
    </p:spTree>
    <p:extLst>
      <p:ext uri="{BB962C8B-B14F-4D97-AF65-F5344CB8AC3E}">
        <p14:creationId xmlns:p14="http://schemas.microsoft.com/office/powerpoint/2010/main" val="95159378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Provider-Based Physicians</a:t>
            </a:r>
          </a:p>
        </p:txBody>
      </p:sp>
      <p:sp>
        <p:nvSpPr>
          <p:cNvPr id="3" name="Content Placeholder 2"/>
          <p:cNvSpPr>
            <a:spLocks noGrp="1"/>
          </p:cNvSpPr>
          <p:nvPr>
            <p:ph idx="1"/>
          </p:nvPr>
        </p:nvSpPr>
        <p:spPr>
          <a:xfrm>
            <a:off x="755650" y="1019175"/>
            <a:ext cx="7931150" cy="4625975"/>
          </a:xfrm>
        </p:spPr>
        <p:txBody>
          <a:bodyPr/>
          <a:lstStyle/>
          <a:p>
            <a:r>
              <a:rPr lang="en-US" sz="1800" dirty="0">
                <a:solidFill>
                  <a:schemeClr val="tx1"/>
                </a:solidFill>
              </a:rPr>
              <a:t>Time Studies</a:t>
            </a:r>
          </a:p>
          <a:p>
            <a:pPr lvl="1"/>
            <a:r>
              <a:rPr lang="en-US" sz="1600" dirty="0">
                <a:solidFill>
                  <a:schemeClr val="tx1"/>
                </a:solidFill>
              </a:rPr>
              <a:t>To support allocation agreements</a:t>
            </a:r>
          </a:p>
          <a:p>
            <a:pPr lvl="1"/>
            <a:r>
              <a:rPr lang="en-US" sz="1600" dirty="0">
                <a:solidFill>
                  <a:schemeClr val="tx1"/>
                </a:solidFill>
              </a:rPr>
              <a:t>Alternative to ongoing time reports</a:t>
            </a:r>
          </a:p>
          <a:p>
            <a:pPr lvl="1"/>
            <a:r>
              <a:rPr lang="en-US" sz="1600" dirty="0">
                <a:solidFill>
                  <a:schemeClr val="tx1"/>
                </a:solidFill>
              </a:rPr>
              <a:t>2 weeks per quarter</a:t>
            </a:r>
          </a:p>
          <a:p>
            <a:pPr lvl="2"/>
            <a:r>
              <a:rPr lang="en-US" sz="1400" dirty="0">
                <a:solidFill>
                  <a:schemeClr val="tx1"/>
                </a:solidFill>
              </a:rPr>
              <a:t>No pre-approval needed</a:t>
            </a:r>
          </a:p>
          <a:p>
            <a:pPr lvl="2"/>
            <a:r>
              <a:rPr lang="en-US" sz="1400" dirty="0">
                <a:solidFill>
                  <a:schemeClr val="tx1"/>
                </a:solidFill>
              </a:rPr>
              <a:t>PRM-I, §2182.3</a:t>
            </a:r>
          </a:p>
          <a:p>
            <a:pPr lvl="3"/>
            <a:r>
              <a:rPr lang="en-US" sz="1600" b="0" i="1" dirty="0">
                <a:solidFill>
                  <a:srgbClr val="333333"/>
                </a:solidFill>
                <a:effectLst/>
                <a:latin typeface="Georgia" panose="02040502050405020303" pitchFamily="18" charset="0"/>
              </a:rPr>
              <a:t>“where providers decide to employ time study techniques to substantiate either the allocation of physicians' time to services or the actual provider services hours figure used in the Reasonable Compensation Equivalent (RCE) computation, the provider may choose to employ the methodology described in subsection 2313.2.E, Special Applications, but the provider may not be required by the servicing intermediary to utilize that specific methodology.”</a:t>
            </a:r>
            <a:endParaRPr lang="en-US" sz="1200" dirty="0">
              <a:solidFill>
                <a:schemeClr val="tx1"/>
              </a:solidFill>
              <a:latin typeface="Georgia" panose="02040502050405020303" pitchFamily="18" charset="0"/>
            </a:endParaRPr>
          </a:p>
          <a:p>
            <a:endParaRPr lang="en-US" sz="1800" dirty="0">
              <a:solidFill>
                <a:schemeClr val="tx1"/>
              </a:solidFill>
              <a:latin typeface="Georgia" panose="02040502050405020303" pitchFamily="18" charset="0"/>
            </a:endParaRPr>
          </a:p>
          <a:p>
            <a:r>
              <a:rPr lang="en-US" sz="1800" b="1" dirty="0">
                <a:solidFill>
                  <a:srgbClr val="FF0000"/>
                </a:solidFill>
              </a:rPr>
              <a:t>Contemporaneous signatures required</a:t>
            </a:r>
          </a:p>
          <a:p>
            <a:pPr lvl="1"/>
            <a:r>
              <a:rPr lang="en-US" sz="1600" b="1" dirty="0">
                <a:solidFill>
                  <a:srgbClr val="FF0000"/>
                </a:solidFill>
              </a:rPr>
              <a:t>Not waiting until end of year and looking back</a:t>
            </a:r>
          </a:p>
          <a:p>
            <a:endParaRPr lang="en-US" sz="1800" dirty="0">
              <a:solidFill>
                <a:schemeClr val="tx1"/>
              </a:solidFill>
            </a:endParaRPr>
          </a:p>
          <a:p>
            <a:endParaRPr lang="en-US" sz="1800" dirty="0">
              <a:solidFill>
                <a:schemeClr val="tx1"/>
              </a:solidFill>
            </a:endParaRPr>
          </a:p>
        </p:txBody>
      </p:sp>
      <p:sp>
        <p:nvSpPr>
          <p:cNvPr id="4" name="Date Placeholder 3"/>
          <p:cNvSpPr>
            <a:spLocks noGrp="1"/>
          </p:cNvSpPr>
          <p:nvPr>
            <p:ph type="dt" sz="half" idx="2"/>
          </p:nvPr>
        </p:nvSpPr>
        <p:spPr/>
        <p:txBody>
          <a:bodyPr/>
          <a:lstStyle/>
          <a:p>
            <a:r>
              <a:rPr lang="en-US"/>
              <a:t>Page </a:t>
            </a:r>
            <a:fld id="{E4BE2DDF-2921-944F-9FBB-DB8F34D94C94}" type="slidenum">
              <a:rPr lang="en-US" smtClean="0"/>
              <a:pPr/>
              <a:t>29</a:t>
            </a:fld>
            <a:endParaRPr lang="en-US"/>
          </a:p>
          <a:p>
            <a:fld id="{3AC79183-2464-A14D-8A23-7A9B3FB27000}" type="datetime4">
              <a:rPr lang="en-US" smtClean="0"/>
              <a:t>July 8, 2022</a:t>
            </a:fld>
            <a:endParaRPr lang="en-US" dirty="0"/>
          </a:p>
        </p:txBody>
      </p:sp>
    </p:spTree>
    <p:extLst>
      <p:ext uri="{BB962C8B-B14F-4D97-AF65-F5344CB8AC3E}">
        <p14:creationId xmlns:p14="http://schemas.microsoft.com/office/powerpoint/2010/main" val="115277606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Slide Number Placeholder 3"/>
          <p:cNvSpPr>
            <a:spLocks noGrp="1"/>
          </p:cNvSpPr>
          <p:nvPr>
            <p:ph type="sldNum" sz="quarter" idx="4294967295"/>
          </p:nvPr>
        </p:nvSpPr>
        <p:spPr>
          <a:xfrm>
            <a:off x="7010400" y="0"/>
            <a:ext cx="2133600" cy="476250"/>
          </a:xfrm>
          <a:prstGeom prst="rect">
            <a:avLst/>
          </a:prstGeom>
          <a:noFill/>
        </p:spPr>
        <p:txBody>
          <a:bodyPr/>
          <a:lstStyle>
            <a:lvl1pPr>
              <a:spcBef>
                <a:spcPct val="20000"/>
              </a:spcBef>
              <a:buChar char="•"/>
              <a:defRPr sz="2400">
                <a:solidFill>
                  <a:schemeClr val="tx1"/>
                </a:solidFill>
                <a:latin typeface="Arial Narrow" panose="020B0606020202030204" pitchFamily="34" charset="0"/>
              </a:defRPr>
            </a:lvl1pPr>
            <a:lvl2pPr marL="742950" indent="-285750">
              <a:spcBef>
                <a:spcPct val="20000"/>
              </a:spcBef>
              <a:buChar char="–"/>
              <a:defRPr sz="2000">
                <a:solidFill>
                  <a:schemeClr val="tx1"/>
                </a:solidFill>
                <a:latin typeface="Arial Narrow" panose="020B0606020202030204" pitchFamily="34" charset="0"/>
              </a:defRPr>
            </a:lvl2pPr>
            <a:lvl3pPr marL="1143000" indent="-228600">
              <a:spcBef>
                <a:spcPct val="20000"/>
              </a:spcBef>
              <a:buChar char="•"/>
              <a:defRPr>
                <a:solidFill>
                  <a:schemeClr val="tx1"/>
                </a:solidFill>
                <a:latin typeface="Arial Narrow" panose="020B0606020202030204" pitchFamily="34" charset="0"/>
              </a:defRPr>
            </a:lvl3pPr>
            <a:lvl4pPr marL="1600200" indent="-228600">
              <a:spcBef>
                <a:spcPct val="20000"/>
              </a:spcBef>
              <a:buChar char="–"/>
              <a:defRPr>
                <a:solidFill>
                  <a:schemeClr val="tx1"/>
                </a:solidFill>
                <a:latin typeface="Arial Narrow" panose="020B0606020202030204" pitchFamily="34" charset="0"/>
              </a:defRPr>
            </a:lvl4pPr>
            <a:lvl5pPr marL="2057400" indent="-228600">
              <a:spcBef>
                <a:spcPct val="20000"/>
              </a:spcBef>
              <a:buChar char="»"/>
              <a:defRPr>
                <a:solidFill>
                  <a:schemeClr val="tx1"/>
                </a:solidFill>
                <a:latin typeface="Arial Narrow" panose="020B0606020202030204" pitchFamily="34" charset="0"/>
              </a:defRPr>
            </a:lvl5pPr>
            <a:lvl6pPr marL="2514600" indent="-228600" eaLnBrk="0" fontAlgn="base" hangingPunct="0">
              <a:spcBef>
                <a:spcPct val="20000"/>
              </a:spcBef>
              <a:spcAft>
                <a:spcPct val="0"/>
              </a:spcAft>
              <a:buChar char="»"/>
              <a:defRPr>
                <a:solidFill>
                  <a:schemeClr val="tx1"/>
                </a:solidFill>
                <a:latin typeface="Arial Narrow" panose="020B0606020202030204" pitchFamily="34" charset="0"/>
              </a:defRPr>
            </a:lvl6pPr>
            <a:lvl7pPr marL="2971800" indent="-228600" eaLnBrk="0" fontAlgn="base" hangingPunct="0">
              <a:spcBef>
                <a:spcPct val="20000"/>
              </a:spcBef>
              <a:spcAft>
                <a:spcPct val="0"/>
              </a:spcAft>
              <a:buChar char="»"/>
              <a:defRPr>
                <a:solidFill>
                  <a:schemeClr val="tx1"/>
                </a:solidFill>
                <a:latin typeface="Arial Narrow" panose="020B0606020202030204" pitchFamily="34" charset="0"/>
              </a:defRPr>
            </a:lvl7pPr>
            <a:lvl8pPr marL="3429000" indent="-228600" eaLnBrk="0" fontAlgn="base" hangingPunct="0">
              <a:spcBef>
                <a:spcPct val="20000"/>
              </a:spcBef>
              <a:spcAft>
                <a:spcPct val="0"/>
              </a:spcAft>
              <a:buChar char="»"/>
              <a:defRPr>
                <a:solidFill>
                  <a:schemeClr val="tx1"/>
                </a:solidFill>
                <a:latin typeface="Arial Narrow" panose="020B0606020202030204" pitchFamily="34" charset="0"/>
              </a:defRPr>
            </a:lvl8pPr>
            <a:lvl9pPr marL="3886200" indent="-228600" eaLnBrk="0" fontAlgn="base" hangingPunct="0">
              <a:spcBef>
                <a:spcPct val="20000"/>
              </a:spcBef>
              <a:spcAft>
                <a:spcPct val="0"/>
              </a:spcAft>
              <a:buChar char="»"/>
              <a:defRPr>
                <a:solidFill>
                  <a:schemeClr val="tx1"/>
                </a:solidFill>
                <a:latin typeface="Arial Narrow" panose="020B0606020202030204" pitchFamily="34" charset="0"/>
              </a:defRPr>
            </a:lvl9pPr>
          </a:lstStyle>
          <a:p>
            <a:pPr>
              <a:spcBef>
                <a:spcPct val="0"/>
              </a:spcBef>
              <a:buFontTx/>
              <a:buNone/>
            </a:pPr>
            <a:r>
              <a:rPr lang="en-US" altLang="en-US" sz="1400"/>
              <a:t>Slide </a:t>
            </a:r>
            <a:fld id="{ED63C163-DB28-4937-A612-79CDDC963541}" type="slidenum">
              <a:rPr lang="en-US" altLang="en-US" sz="1400" smtClean="0"/>
              <a:pPr>
                <a:spcBef>
                  <a:spcPct val="0"/>
                </a:spcBef>
                <a:buFontTx/>
                <a:buNone/>
              </a:pPr>
              <a:t>3</a:t>
            </a:fld>
            <a:endParaRPr lang="en-US" altLang="en-US" sz="1400"/>
          </a:p>
        </p:txBody>
      </p:sp>
      <p:sp>
        <p:nvSpPr>
          <p:cNvPr id="39939" name="Rectangle 2"/>
          <p:cNvSpPr>
            <a:spLocks noGrp="1" noChangeArrowheads="1"/>
          </p:cNvSpPr>
          <p:nvPr>
            <p:ph type="title"/>
          </p:nvPr>
        </p:nvSpPr>
        <p:spPr/>
        <p:txBody>
          <a:bodyPr/>
          <a:lstStyle/>
          <a:p>
            <a:pPr eaLnBrk="1" hangingPunct="1"/>
            <a:r>
              <a:rPr lang="en-US" altLang="en-US" dirty="0"/>
              <a:t>New Cost Report Documentation Requirements</a:t>
            </a:r>
          </a:p>
        </p:txBody>
      </p:sp>
      <p:sp>
        <p:nvSpPr>
          <p:cNvPr id="39940" name="Rectangle 3"/>
          <p:cNvSpPr>
            <a:spLocks noGrp="1" noChangeArrowheads="1"/>
          </p:cNvSpPr>
          <p:nvPr>
            <p:ph type="body" idx="1"/>
          </p:nvPr>
        </p:nvSpPr>
        <p:spPr/>
        <p:txBody>
          <a:bodyPr/>
          <a:lstStyle/>
          <a:p>
            <a:r>
              <a:rPr lang="en-US" dirty="0">
                <a:solidFill>
                  <a:schemeClr val="tx1"/>
                </a:solidFill>
              </a:rPr>
              <a:t>GME/IME Interns and Residents (IRIS) </a:t>
            </a:r>
          </a:p>
          <a:p>
            <a:r>
              <a:rPr lang="en-US" dirty="0">
                <a:solidFill>
                  <a:schemeClr val="tx1"/>
                </a:solidFill>
              </a:rPr>
              <a:t>Medicare Bad Debts</a:t>
            </a:r>
          </a:p>
          <a:p>
            <a:r>
              <a:rPr lang="en-US" dirty="0">
                <a:solidFill>
                  <a:schemeClr val="tx1"/>
                </a:solidFill>
              </a:rPr>
              <a:t>Disproportionate Share Hospital (DSH) Eligible Days</a:t>
            </a:r>
          </a:p>
          <a:p>
            <a:r>
              <a:rPr lang="en-US" dirty="0">
                <a:solidFill>
                  <a:schemeClr val="tx1"/>
                </a:solidFill>
              </a:rPr>
              <a:t>Data elements on Worksheet S-10 Uncompensated Care</a:t>
            </a:r>
          </a:p>
          <a:p>
            <a:pPr lvl="1"/>
            <a:r>
              <a:rPr lang="en-US" dirty="0">
                <a:solidFill>
                  <a:schemeClr val="tx1"/>
                </a:solidFill>
              </a:rPr>
              <a:t>Charity Care and Uninsured Discounts required at acceptance</a:t>
            </a:r>
          </a:p>
          <a:p>
            <a:pPr lvl="2"/>
            <a:r>
              <a:rPr lang="en-US" dirty="0">
                <a:solidFill>
                  <a:schemeClr val="tx1"/>
                </a:solidFill>
              </a:rPr>
              <a:t>Total Bad Debts required for eventual S-10 audit</a:t>
            </a:r>
          </a:p>
          <a:p>
            <a:endParaRPr lang="en-US" dirty="0">
              <a:solidFill>
                <a:schemeClr val="tx1"/>
              </a:solidFill>
            </a:endParaRPr>
          </a:p>
          <a:p>
            <a:r>
              <a:rPr lang="en-US" dirty="0">
                <a:solidFill>
                  <a:schemeClr val="tx1"/>
                </a:solidFill>
              </a:rPr>
              <a:t>Home Office costs</a:t>
            </a:r>
          </a:p>
          <a:p>
            <a:pPr lvl="1"/>
            <a:r>
              <a:rPr lang="en-US" dirty="0">
                <a:solidFill>
                  <a:schemeClr val="tx1"/>
                </a:solidFill>
              </a:rPr>
              <a:t>Cost Statement must be filed with MAC that services the Home Office</a:t>
            </a:r>
          </a:p>
          <a:p>
            <a:pPr lvl="1"/>
            <a:endParaRPr lang="en-US" dirty="0">
              <a:solidFill>
                <a:schemeClr val="tx1"/>
              </a:solidFill>
            </a:endParaRPr>
          </a:p>
          <a:p>
            <a:r>
              <a:rPr lang="en-US" dirty="0">
                <a:solidFill>
                  <a:schemeClr val="tx1"/>
                </a:solidFill>
              </a:rPr>
              <a:t>All amounts must “correspond to” the data reported on the cost report. </a:t>
            </a:r>
          </a:p>
        </p:txBody>
      </p:sp>
    </p:spTree>
    <p:extLst>
      <p:ext uri="{BB962C8B-B14F-4D97-AF65-F5344CB8AC3E}">
        <p14:creationId xmlns:p14="http://schemas.microsoft.com/office/powerpoint/2010/main" val="12530567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Provider-Based Physicians</a:t>
            </a:r>
          </a:p>
        </p:txBody>
      </p:sp>
      <p:sp>
        <p:nvSpPr>
          <p:cNvPr id="3" name="Content Placeholder 2"/>
          <p:cNvSpPr>
            <a:spLocks noGrp="1"/>
          </p:cNvSpPr>
          <p:nvPr>
            <p:ph idx="1"/>
          </p:nvPr>
        </p:nvSpPr>
        <p:spPr>
          <a:xfrm>
            <a:off x="755650" y="1019175"/>
            <a:ext cx="7931150" cy="4625975"/>
          </a:xfrm>
        </p:spPr>
        <p:txBody>
          <a:bodyPr/>
          <a:lstStyle/>
          <a:p>
            <a:r>
              <a:rPr lang="en-US" sz="1800" dirty="0">
                <a:solidFill>
                  <a:schemeClr val="tx1"/>
                </a:solidFill>
              </a:rPr>
              <a:t>On-Call vs. Availability</a:t>
            </a:r>
          </a:p>
          <a:p>
            <a:pPr lvl="1"/>
            <a:r>
              <a:rPr lang="en-US" sz="1600" dirty="0">
                <a:solidFill>
                  <a:schemeClr val="tx1"/>
                </a:solidFill>
              </a:rPr>
              <a:t>Off-site vs. On-Site</a:t>
            </a:r>
          </a:p>
          <a:p>
            <a:pPr lvl="1"/>
            <a:endParaRPr lang="en-US" sz="1600" dirty="0">
              <a:solidFill>
                <a:schemeClr val="tx1"/>
              </a:solidFill>
            </a:endParaRPr>
          </a:p>
          <a:p>
            <a:r>
              <a:rPr lang="en-US" sz="1800" dirty="0">
                <a:solidFill>
                  <a:schemeClr val="tx1"/>
                </a:solidFill>
              </a:rPr>
              <a:t>BOTH only allowed in Emergency Room!</a:t>
            </a:r>
          </a:p>
          <a:p>
            <a:endParaRPr lang="en-US" sz="1800" dirty="0">
              <a:solidFill>
                <a:schemeClr val="tx1"/>
              </a:solidFill>
            </a:endParaRPr>
          </a:p>
          <a:p>
            <a:r>
              <a:rPr lang="en-US" sz="1600" dirty="0">
                <a:solidFill>
                  <a:schemeClr val="tx1"/>
                </a:solidFill>
              </a:rPr>
              <a:t>Provider-Based Physician YouTube Video</a:t>
            </a:r>
          </a:p>
          <a:p>
            <a:r>
              <a:rPr lang="en-US" sz="1600" b="1" dirty="0">
                <a:solidFill>
                  <a:srgbClr val="FF0000"/>
                </a:solidFill>
              </a:rPr>
              <a:t>https://youtu.be/2Uav0rAILgY</a:t>
            </a:r>
          </a:p>
          <a:p>
            <a:endParaRPr lang="en-US" sz="1800" dirty="0">
              <a:solidFill>
                <a:schemeClr val="tx1"/>
              </a:solidFill>
            </a:endParaRPr>
          </a:p>
          <a:p>
            <a:endParaRPr lang="en-US" sz="1800" dirty="0">
              <a:solidFill>
                <a:schemeClr val="tx1"/>
              </a:solidFill>
            </a:endParaRPr>
          </a:p>
        </p:txBody>
      </p:sp>
      <p:sp>
        <p:nvSpPr>
          <p:cNvPr id="4" name="Date Placeholder 3"/>
          <p:cNvSpPr>
            <a:spLocks noGrp="1"/>
          </p:cNvSpPr>
          <p:nvPr>
            <p:ph type="dt" sz="half" idx="2"/>
          </p:nvPr>
        </p:nvSpPr>
        <p:spPr/>
        <p:txBody>
          <a:bodyPr/>
          <a:lstStyle/>
          <a:p>
            <a:r>
              <a:rPr lang="en-US"/>
              <a:t>Page </a:t>
            </a:r>
            <a:fld id="{E4BE2DDF-2921-944F-9FBB-DB8F34D94C94}" type="slidenum">
              <a:rPr lang="en-US" smtClean="0"/>
              <a:pPr/>
              <a:t>30</a:t>
            </a:fld>
            <a:endParaRPr lang="en-US"/>
          </a:p>
          <a:p>
            <a:fld id="{3AC79183-2464-A14D-8A23-7A9B3FB27000}" type="datetime4">
              <a:rPr lang="en-US" smtClean="0"/>
              <a:t>July 8, 2022</a:t>
            </a:fld>
            <a:endParaRPr lang="en-US" dirty="0"/>
          </a:p>
        </p:txBody>
      </p:sp>
    </p:spTree>
    <p:extLst>
      <p:ext uri="{BB962C8B-B14F-4D97-AF65-F5344CB8AC3E}">
        <p14:creationId xmlns:p14="http://schemas.microsoft.com/office/powerpoint/2010/main" val="279600844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Provider-Based Physicians</a:t>
            </a:r>
          </a:p>
        </p:txBody>
      </p:sp>
      <p:sp>
        <p:nvSpPr>
          <p:cNvPr id="3" name="Content Placeholder 2"/>
          <p:cNvSpPr>
            <a:spLocks noGrp="1"/>
          </p:cNvSpPr>
          <p:nvPr>
            <p:ph idx="1"/>
          </p:nvPr>
        </p:nvSpPr>
        <p:spPr>
          <a:xfrm>
            <a:off x="755650" y="1019175"/>
            <a:ext cx="7931150" cy="4625975"/>
          </a:xfrm>
        </p:spPr>
        <p:txBody>
          <a:bodyPr/>
          <a:lstStyle/>
          <a:p>
            <a:r>
              <a:rPr lang="en-US" sz="1800" b="1" dirty="0">
                <a:solidFill>
                  <a:schemeClr val="tx1"/>
                </a:solidFill>
              </a:rPr>
              <a:t>On-Call</a:t>
            </a:r>
          </a:p>
          <a:p>
            <a:r>
              <a:rPr lang="en-US" sz="1600" b="1" dirty="0">
                <a:solidFill>
                  <a:srgbClr val="FF0000"/>
                </a:solidFill>
              </a:rPr>
              <a:t>CMS Pub. 100-04, Chapter 3, §30.1.3</a:t>
            </a:r>
          </a:p>
          <a:p>
            <a:endParaRPr lang="en-US" sz="1800" dirty="0">
              <a:solidFill>
                <a:schemeClr val="tx1"/>
              </a:solidFill>
            </a:endParaRPr>
          </a:p>
        </p:txBody>
      </p:sp>
      <p:sp>
        <p:nvSpPr>
          <p:cNvPr id="4" name="Date Placeholder 3"/>
          <p:cNvSpPr>
            <a:spLocks noGrp="1"/>
          </p:cNvSpPr>
          <p:nvPr>
            <p:ph type="dt" sz="half" idx="2"/>
          </p:nvPr>
        </p:nvSpPr>
        <p:spPr/>
        <p:txBody>
          <a:bodyPr/>
          <a:lstStyle/>
          <a:p>
            <a:r>
              <a:rPr lang="en-US"/>
              <a:t>Page </a:t>
            </a:r>
            <a:fld id="{E4BE2DDF-2921-944F-9FBB-DB8F34D94C94}" type="slidenum">
              <a:rPr lang="en-US" smtClean="0"/>
              <a:pPr/>
              <a:t>31</a:t>
            </a:fld>
            <a:endParaRPr lang="en-US"/>
          </a:p>
          <a:p>
            <a:fld id="{3AC79183-2464-A14D-8A23-7A9B3FB27000}" type="datetime4">
              <a:rPr lang="en-US" smtClean="0"/>
              <a:t>July 8, 2022</a:t>
            </a:fld>
            <a:endParaRPr lang="en-US" dirty="0"/>
          </a:p>
        </p:txBody>
      </p:sp>
      <p:pic>
        <p:nvPicPr>
          <p:cNvPr id="6" name="Picture 5">
            <a:extLst>
              <a:ext uri="{FF2B5EF4-FFF2-40B4-BE49-F238E27FC236}">
                <a16:creationId xmlns:a16="http://schemas.microsoft.com/office/drawing/2014/main" id="{2D155608-C3A2-F504-74FF-6F8D7EDF4740}"/>
              </a:ext>
            </a:extLst>
          </p:cNvPr>
          <p:cNvPicPr>
            <a:picLocks noChangeAspect="1"/>
          </p:cNvPicPr>
          <p:nvPr/>
        </p:nvPicPr>
        <p:blipFill>
          <a:blip r:embed="rId2"/>
          <a:stretch>
            <a:fillRect/>
          </a:stretch>
        </p:blipFill>
        <p:spPr>
          <a:xfrm>
            <a:off x="1110095" y="2067095"/>
            <a:ext cx="6923809" cy="2723809"/>
          </a:xfrm>
          <a:prstGeom prst="rect">
            <a:avLst/>
          </a:prstGeom>
          <a:ln w="28575">
            <a:solidFill>
              <a:schemeClr val="tx1"/>
            </a:solidFill>
          </a:ln>
        </p:spPr>
      </p:pic>
    </p:spTree>
    <p:extLst>
      <p:ext uri="{BB962C8B-B14F-4D97-AF65-F5344CB8AC3E}">
        <p14:creationId xmlns:p14="http://schemas.microsoft.com/office/powerpoint/2010/main" val="215693202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Provider-Based Physicians</a:t>
            </a:r>
          </a:p>
        </p:txBody>
      </p:sp>
      <p:sp>
        <p:nvSpPr>
          <p:cNvPr id="3" name="Content Placeholder 2"/>
          <p:cNvSpPr>
            <a:spLocks noGrp="1"/>
          </p:cNvSpPr>
          <p:nvPr>
            <p:ph idx="1"/>
          </p:nvPr>
        </p:nvSpPr>
        <p:spPr>
          <a:xfrm>
            <a:off x="755650" y="1019175"/>
            <a:ext cx="7931150" cy="4625975"/>
          </a:xfrm>
        </p:spPr>
        <p:txBody>
          <a:bodyPr/>
          <a:lstStyle/>
          <a:p>
            <a:r>
              <a:rPr lang="en-US" sz="1800" b="1" dirty="0">
                <a:solidFill>
                  <a:schemeClr val="tx1"/>
                </a:solidFill>
              </a:rPr>
              <a:t>Availability</a:t>
            </a:r>
          </a:p>
          <a:p>
            <a:r>
              <a:rPr lang="en-US" sz="1600" b="1" dirty="0">
                <a:solidFill>
                  <a:srgbClr val="FF0000"/>
                </a:solidFill>
              </a:rPr>
              <a:t>CMS Pub. 100-04, Chapter 3, §30.1.3</a:t>
            </a:r>
          </a:p>
          <a:p>
            <a:endParaRPr lang="en-US" sz="1800" dirty="0">
              <a:solidFill>
                <a:schemeClr val="tx1"/>
              </a:solidFill>
            </a:endParaRPr>
          </a:p>
        </p:txBody>
      </p:sp>
      <p:sp>
        <p:nvSpPr>
          <p:cNvPr id="4" name="Date Placeholder 3"/>
          <p:cNvSpPr>
            <a:spLocks noGrp="1"/>
          </p:cNvSpPr>
          <p:nvPr>
            <p:ph type="dt" sz="half" idx="2"/>
          </p:nvPr>
        </p:nvSpPr>
        <p:spPr/>
        <p:txBody>
          <a:bodyPr/>
          <a:lstStyle/>
          <a:p>
            <a:r>
              <a:rPr lang="en-US"/>
              <a:t>Page </a:t>
            </a:r>
            <a:fld id="{E4BE2DDF-2921-944F-9FBB-DB8F34D94C94}" type="slidenum">
              <a:rPr lang="en-US" smtClean="0"/>
              <a:pPr/>
              <a:t>32</a:t>
            </a:fld>
            <a:endParaRPr lang="en-US"/>
          </a:p>
          <a:p>
            <a:fld id="{3AC79183-2464-A14D-8A23-7A9B3FB27000}" type="datetime4">
              <a:rPr lang="en-US" smtClean="0"/>
              <a:t>July 8, 2022</a:t>
            </a:fld>
            <a:endParaRPr lang="en-US" dirty="0"/>
          </a:p>
        </p:txBody>
      </p:sp>
      <p:pic>
        <p:nvPicPr>
          <p:cNvPr id="7" name="Picture 6">
            <a:extLst>
              <a:ext uri="{FF2B5EF4-FFF2-40B4-BE49-F238E27FC236}">
                <a16:creationId xmlns:a16="http://schemas.microsoft.com/office/drawing/2014/main" id="{2F21AB3C-34B2-F176-B9FF-D1604AD31CD1}"/>
              </a:ext>
            </a:extLst>
          </p:cNvPr>
          <p:cNvPicPr>
            <a:picLocks noChangeAspect="1"/>
          </p:cNvPicPr>
          <p:nvPr/>
        </p:nvPicPr>
        <p:blipFill>
          <a:blip r:embed="rId2"/>
          <a:stretch>
            <a:fillRect/>
          </a:stretch>
        </p:blipFill>
        <p:spPr>
          <a:xfrm>
            <a:off x="0" y="2434077"/>
            <a:ext cx="9144000" cy="1989846"/>
          </a:xfrm>
          <a:prstGeom prst="rect">
            <a:avLst/>
          </a:prstGeom>
          <a:ln w="28575">
            <a:solidFill>
              <a:schemeClr val="tx1"/>
            </a:solidFill>
          </a:ln>
        </p:spPr>
      </p:pic>
    </p:spTree>
    <p:extLst>
      <p:ext uri="{BB962C8B-B14F-4D97-AF65-F5344CB8AC3E}">
        <p14:creationId xmlns:p14="http://schemas.microsoft.com/office/powerpoint/2010/main" val="180972625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Provider-Based Physicians</a:t>
            </a:r>
          </a:p>
        </p:txBody>
      </p:sp>
      <p:sp>
        <p:nvSpPr>
          <p:cNvPr id="3" name="Content Placeholder 2"/>
          <p:cNvSpPr>
            <a:spLocks noGrp="1"/>
          </p:cNvSpPr>
          <p:nvPr>
            <p:ph idx="1"/>
          </p:nvPr>
        </p:nvSpPr>
        <p:spPr>
          <a:xfrm>
            <a:off x="755650" y="1019175"/>
            <a:ext cx="7931150" cy="4625975"/>
          </a:xfrm>
        </p:spPr>
        <p:txBody>
          <a:bodyPr/>
          <a:lstStyle/>
          <a:p>
            <a:r>
              <a:rPr lang="en-US" sz="1800" b="1" dirty="0">
                <a:solidFill>
                  <a:schemeClr val="tx1"/>
                </a:solidFill>
              </a:rPr>
              <a:t>Availability</a:t>
            </a:r>
          </a:p>
          <a:p>
            <a:r>
              <a:rPr lang="en-US" sz="1600" b="1" dirty="0">
                <a:solidFill>
                  <a:srgbClr val="FF0000"/>
                </a:solidFill>
              </a:rPr>
              <a:t>CMS Pub. 100-04, Chapter 3, §30.1.3</a:t>
            </a:r>
          </a:p>
          <a:p>
            <a:endParaRPr lang="en-US" sz="1800" dirty="0">
              <a:solidFill>
                <a:schemeClr val="tx1"/>
              </a:solidFill>
            </a:endParaRPr>
          </a:p>
        </p:txBody>
      </p:sp>
      <p:sp>
        <p:nvSpPr>
          <p:cNvPr id="4" name="Date Placeholder 3"/>
          <p:cNvSpPr>
            <a:spLocks noGrp="1"/>
          </p:cNvSpPr>
          <p:nvPr>
            <p:ph type="dt" sz="half" idx="2"/>
          </p:nvPr>
        </p:nvSpPr>
        <p:spPr/>
        <p:txBody>
          <a:bodyPr/>
          <a:lstStyle/>
          <a:p>
            <a:r>
              <a:rPr lang="en-US"/>
              <a:t>Page </a:t>
            </a:r>
            <a:fld id="{E4BE2DDF-2921-944F-9FBB-DB8F34D94C94}" type="slidenum">
              <a:rPr lang="en-US" smtClean="0"/>
              <a:pPr/>
              <a:t>33</a:t>
            </a:fld>
            <a:endParaRPr lang="en-US"/>
          </a:p>
          <a:p>
            <a:fld id="{3AC79183-2464-A14D-8A23-7A9B3FB27000}" type="datetime4">
              <a:rPr lang="en-US" smtClean="0"/>
              <a:t>July 8, 2022</a:t>
            </a:fld>
            <a:endParaRPr lang="en-US" dirty="0"/>
          </a:p>
        </p:txBody>
      </p:sp>
      <p:pic>
        <p:nvPicPr>
          <p:cNvPr id="6" name="Picture 5">
            <a:extLst>
              <a:ext uri="{FF2B5EF4-FFF2-40B4-BE49-F238E27FC236}">
                <a16:creationId xmlns:a16="http://schemas.microsoft.com/office/drawing/2014/main" id="{2019BD33-D6F8-EC4E-29BE-59B205C154CD}"/>
              </a:ext>
            </a:extLst>
          </p:cNvPr>
          <p:cNvPicPr>
            <a:picLocks noChangeAspect="1"/>
          </p:cNvPicPr>
          <p:nvPr/>
        </p:nvPicPr>
        <p:blipFill>
          <a:blip r:embed="rId2"/>
          <a:stretch>
            <a:fillRect/>
          </a:stretch>
        </p:blipFill>
        <p:spPr>
          <a:xfrm>
            <a:off x="0" y="1979720"/>
            <a:ext cx="9144000" cy="4140664"/>
          </a:xfrm>
          <a:prstGeom prst="rect">
            <a:avLst/>
          </a:prstGeom>
          <a:ln w="28575">
            <a:solidFill>
              <a:schemeClr val="tx1"/>
            </a:solidFill>
          </a:ln>
        </p:spPr>
      </p:pic>
    </p:spTree>
    <p:extLst>
      <p:ext uri="{BB962C8B-B14F-4D97-AF65-F5344CB8AC3E}">
        <p14:creationId xmlns:p14="http://schemas.microsoft.com/office/powerpoint/2010/main" val="286842873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S-10 Uncompensated Care Audits</a:t>
            </a:r>
          </a:p>
        </p:txBody>
      </p:sp>
      <p:sp>
        <p:nvSpPr>
          <p:cNvPr id="3" name="Content Placeholder 2"/>
          <p:cNvSpPr>
            <a:spLocks noGrp="1"/>
          </p:cNvSpPr>
          <p:nvPr>
            <p:ph idx="1"/>
          </p:nvPr>
        </p:nvSpPr>
        <p:spPr>
          <a:xfrm>
            <a:off x="755650" y="1019175"/>
            <a:ext cx="7931150" cy="4625975"/>
          </a:xfrm>
        </p:spPr>
        <p:txBody>
          <a:bodyPr/>
          <a:lstStyle/>
          <a:p>
            <a:r>
              <a:rPr lang="en-US" sz="1800" dirty="0">
                <a:solidFill>
                  <a:schemeClr val="tx1"/>
                </a:solidFill>
              </a:rPr>
              <a:t>Currently in third year of auditing 100% of DSH eligible hospitals</a:t>
            </a:r>
          </a:p>
          <a:p>
            <a:pPr lvl="1"/>
            <a:r>
              <a:rPr lang="en-US" dirty="0">
                <a:solidFill>
                  <a:schemeClr val="tx1"/>
                </a:solidFill>
              </a:rPr>
              <a:t>5</a:t>
            </a:r>
            <a:r>
              <a:rPr lang="en-US" baseline="30000" dirty="0">
                <a:solidFill>
                  <a:schemeClr val="tx1"/>
                </a:solidFill>
              </a:rPr>
              <a:t>th</a:t>
            </a:r>
            <a:r>
              <a:rPr lang="en-US" dirty="0">
                <a:solidFill>
                  <a:schemeClr val="tx1"/>
                </a:solidFill>
              </a:rPr>
              <a:t> year of S-10 audits overall</a:t>
            </a:r>
          </a:p>
          <a:p>
            <a:pPr lvl="1"/>
            <a:endParaRPr lang="en-US" dirty="0">
              <a:solidFill>
                <a:schemeClr val="tx1"/>
              </a:solidFill>
            </a:endParaRPr>
          </a:p>
          <a:p>
            <a:r>
              <a:rPr lang="en-US" sz="1800" dirty="0">
                <a:solidFill>
                  <a:schemeClr val="tx1"/>
                </a:solidFill>
              </a:rPr>
              <a:t> FFY 2021 UCP Factor 3</a:t>
            </a:r>
          </a:p>
          <a:p>
            <a:pPr lvl="1"/>
            <a:r>
              <a:rPr lang="en-US" sz="1600" dirty="0">
                <a:solidFill>
                  <a:schemeClr val="tx1"/>
                </a:solidFill>
              </a:rPr>
              <a:t>FFY 2017 data??? </a:t>
            </a:r>
          </a:p>
          <a:p>
            <a:pPr lvl="1"/>
            <a:r>
              <a:rPr lang="en-US" sz="1600" dirty="0">
                <a:solidFill>
                  <a:schemeClr val="tx1"/>
                </a:solidFill>
              </a:rPr>
              <a:t>Audited sample of providers</a:t>
            </a:r>
          </a:p>
          <a:p>
            <a:pPr lvl="1"/>
            <a:endParaRPr lang="en-US" sz="1600" dirty="0">
              <a:solidFill>
                <a:schemeClr val="tx1"/>
              </a:solidFill>
            </a:endParaRPr>
          </a:p>
          <a:p>
            <a:r>
              <a:rPr lang="en-US" sz="1800" dirty="0">
                <a:solidFill>
                  <a:schemeClr val="tx1"/>
                </a:solidFill>
              </a:rPr>
              <a:t> FFY 2022 UCP Factor 3</a:t>
            </a:r>
          </a:p>
          <a:p>
            <a:pPr lvl="1"/>
            <a:r>
              <a:rPr lang="en-US" sz="1600" dirty="0">
                <a:solidFill>
                  <a:schemeClr val="tx1"/>
                </a:solidFill>
              </a:rPr>
              <a:t>FFY 2018 data??? </a:t>
            </a:r>
          </a:p>
          <a:p>
            <a:pPr lvl="1"/>
            <a:r>
              <a:rPr lang="en-US" sz="1600" dirty="0">
                <a:solidFill>
                  <a:schemeClr val="tx1"/>
                </a:solidFill>
              </a:rPr>
              <a:t>Audited 100% of providers</a:t>
            </a:r>
          </a:p>
          <a:p>
            <a:pPr lvl="1"/>
            <a:r>
              <a:rPr lang="en-US" sz="1600" dirty="0">
                <a:solidFill>
                  <a:schemeClr val="tx1"/>
                </a:solidFill>
              </a:rPr>
              <a:t>Awaiting final rule</a:t>
            </a:r>
          </a:p>
          <a:p>
            <a:pPr lvl="1"/>
            <a:endParaRPr lang="en-US" sz="1600" dirty="0">
              <a:solidFill>
                <a:schemeClr val="tx1"/>
              </a:solidFill>
            </a:endParaRPr>
          </a:p>
          <a:p>
            <a:r>
              <a:rPr lang="en-US" sz="1800" dirty="0">
                <a:solidFill>
                  <a:schemeClr val="tx1"/>
                </a:solidFill>
              </a:rPr>
              <a:t> FFY 2023 UCP Factor 3</a:t>
            </a:r>
          </a:p>
          <a:p>
            <a:pPr lvl="1"/>
            <a:r>
              <a:rPr lang="en-US" sz="1600" dirty="0">
                <a:solidFill>
                  <a:schemeClr val="tx1"/>
                </a:solidFill>
              </a:rPr>
              <a:t>Averaged data???</a:t>
            </a:r>
          </a:p>
          <a:p>
            <a:pPr lvl="1"/>
            <a:r>
              <a:rPr lang="en-US" sz="1600" dirty="0">
                <a:solidFill>
                  <a:schemeClr val="tx1"/>
                </a:solidFill>
              </a:rPr>
              <a:t>Audited 100% of providers</a:t>
            </a:r>
          </a:p>
          <a:p>
            <a:pPr lvl="1"/>
            <a:r>
              <a:rPr lang="en-US" sz="1600" dirty="0">
                <a:solidFill>
                  <a:schemeClr val="tx1"/>
                </a:solidFill>
              </a:rPr>
              <a:t>Awaiting final rule IPPS FFY 2023</a:t>
            </a:r>
          </a:p>
          <a:p>
            <a:pPr lvl="1"/>
            <a:endParaRPr lang="en-US" dirty="0">
              <a:solidFill>
                <a:schemeClr val="tx1"/>
              </a:solidFill>
            </a:endParaRPr>
          </a:p>
          <a:p>
            <a:endParaRPr lang="en-US" sz="2200" dirty="0">
              <a:solidFill>
                <a:schemeClr val="tx1"/>
              </a:solidFill>
            </a:endParaRPr>
          </a:p>
        </p:txBody>
      </p:sp>
      <p:sp>
        <p:nvSpPr>
          <p:cNvPr id="4" name="Date Placeholder 3"/>
          <p:cNvSpPr>
            <a:spLocks noGrp="1"/>
          </p:cNvSpPr>
          <p:nvPr>
            <p:ph type="dt" sz="half" idx="2"/>
          </p:nvPr>
        </p:nvSpPr>
        <p:spPr/>
        <p:txBody>
          <a:bodyPr/>
          <a:lstStyle/>
          <a:p>
            <a:r>
              <a:rPr lang="en-US"/>
              <a:t>Page </a:t>
            </a:r>
            <a:fld id="{E4BE2DDF-2921-944F-9FBB-DB8F34D94C94}" type="slidenum">
              <a:rPr lang="en-US" smtClean="0"/>
              <a:pPr/>
              <a:t>34</a:t>
            </a:fld>
            <a:endParaRPr lang="en-US"/>
          </a:p>
          <a:p>
            <a:fld id="{3AC79183-2464-A14D-8A23-7A9B3FB27000}" type="datetime4">
              <a:rPr lang="en-US" smtClean="0"/>
              <a:t>July 8, 2022</a:t>
            </a:fld>
            <a:endParaRPr lang="en-US" dirty="0"/>
          </a:p>
        </p:txBody>
      </p:sp>
    </p:spTree>
    <p:extLst>
      <p:ext uri="{BB962C8B-B14F-4D97-AF65-F5344CB8AC3E}">
        <p14:creationId xmlns:p14="http://schemas.microsoft.com/office/powerpoint/2010/main" val="64156878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S-10 Uncompensated Care Audits</a:t>
            </a:r>
          </a:p>
        </p:txBody>
      </p:sp>
      <p:sp>
        <p:nvSpPr>
          <p:cNvPr id="3" name="Content Placeholder 2"/>
          <p:cNvSpPr>
            <a:spLocks noGrp="1"/>
          </p:cNvSpPr>
          <p:nvPr>
            <p:ph idx="1"/>
          </p:nvPr>
        </p:nvSpPr>
        <p:spPr/>
        <p:txBody>
          <a:bodyPr/>
          <a:lstStyle/>
          <a:p>
            <a:r>
              <a:rPr lang="en-US" dirty="0">
                <a:solidFill>
                  <a:schemeClr val="tx1"/>
                </a:solidFill>
              </a:rPr>
              <a:t>Currently auditing S-10 data for FFY 2020 year</a:t>
            </a:r>
          </a:p>
          <a:p>
            <a:pPr lvl="1"/>
            <a:r>
              <a:rPr lang="en-US" dirty="0">
                <a:solidFill>
                  <a:schemeClr val="tx1"/>
                </a:solidFill>
              </a:rPr>
              <a:t>Cost reporting periods beginning between 10/1/19 – 9/30/20</a:t>
            </a:r>
          </a:p>
          <a:p>
            <a:pPr lvl="2"/>
            <a:r>
              <a:rPr lang="en-US" dirty="0">
                <a:solidFill>
                  <a:schemeClr val="tx1"/>
                </a:solidFill>
              </a:rPr>
              <a:t>All Acute hospitals that qualify for DSH</a:t>
            </a:r>
          </a:p>
          <a:p>
            <a:pPr lvl="2"/>
            <a:r>
              <a:rPr lang="en-US" dirty="0">
                <a:solidFill>
                  <a:schemeClr val="tx1"/>
                </a:solidFill>
              </a:rPr>
              <a:t>Including SCH/MDH hospitals </a:t>
            </a:r>
          </a:p>
          <a:p>
            <a:pPr lvl="2"/>
            <a:r>
              <a:rPr lang="en-US" dirty="0">
                <a:solidFill>
                  <a:schemeClr val="tx1"/>
                </a:solidFill>
              </a:rPr>
              <a:t>Requests letter sent out in phases this year</a:t>
            </a:r>
          </a:p>
          <a:p>
            <a:pPr lvl="2"/>
            <a:r>
              <a:rPr lang="en-US" dirty="0">
                <a:solidFill>
                  <a:schemeClr val="tx1"/>
                </a:solidFill>
              </a:rPr>
              <a:t>All audits must be completed and submitted to CSM by December 31</a:t>
            </a:r>
            <a:r>
              <a:rPr lang="en-US" baseline="30000" dirty="0">
                <a:solidFill>
                  <a:schemeClr val="tx1"/>
                </a:solidFill>
              </a:rPr>
              <a:t>st</a:t>
            </a:r>
            <a:r>
              <a:rPr lang="en-US" dirty="0">
                <a:solidFill>
                  <a:schemeClr val="tx1"/>
                </a:solidFill>
              </a:rPr>
              <a:t>. </a:t>
            </a:r>
          </a:p>
          <a:p>
            <a:endParaRPr lang="en-US" dirty="0"/>
          </a:p>
        </p:txBody>
      </p:sp>
      <p:sp>
        <p:nvSpPr>
          <p:cNvPr id="4" name="Date Placeholder 3"/>
          <p:cNvSpPr>
            <a:spLocks noGrp="1"/>
          </p:cNvSpPr>
          <p:nvPr>
            <p:ph type="dt" sz="half" idx="2"/>
          </p:nvPr>
        </p:nvSpPr>
        <p:spPr/>
        <p:txBody>
          <a:bodyPr/>
          <a:lstStyle/>
          <a:p>
            <a:r>
              <a:rPr lang="en-US"/>
              <a:t>Page </a:t>
            </a:r>
            <a:fld id="{E4BE2DDF-2921-944F-9FBB-DB8F34D94C94}" type="slidenum">
              <a:rPr lang="en-US" smtClean="0"/>
              <a:pPr/>
              <a:t>35</a:t>
            </a:fld>
            <a:endParaRPr lang="en-US"/>
          </a:p>
          <a:p>
            <a:fld id="{3AC79183-2464-A14D-8A23-7A9B3FB27000}" type="datetime4">
              <a:rPr lang="en-US" smtClean="0"/>
              <a:t>July 8, 2022</a:t>
            </a:fld>
            <a:endParaRPr lang="en-US" dirty="0"/>
          </a:p>
        </p:txBody>
      </p:sp>
    </p:spTree>
    <p:extLst>
      <p:ext uri="{BB962C8B-B14F-4D97-AF65-F5344CB8AC3E}">
        <p14:creationId xmlns:p14="http://schemas.microsoft.com/office/powerpoint/2010/main" val="29480361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S-10 Uncompensated Care Audits</a:t>
            </a:r>
          </a:p>
        </p:txBody>
      </p:sp>
      <p:sp>
        <p:nvSpPr>
          <p:cNvPr id="3" name="Content Placeholder 2"/>
          <p:cNvSpPr>
            <a:spLocks noGrp="1"/>
          </p:cNvSpPr>
          <p:nvPr>
            <p:ph idx="1"/>
          </p:nvPr>
        </p:nvSpPr>
        <p:spPr/>
        <p:txBody>
          <a:bodyPr/>
          <a:lstStyle/>
          <a:p>
            <a:r>
              <a:rPr lang="en-US" sz="2400" dirty="0">
                <a:solidFill>
                  <a:schemeClr val="tx1"/>
                </a:solidFill>
              </a:rPr>
              <a:t>S-10 Lines</a:t>
            </a:r>
          </a:p>
          <a:p>
            <a:pPr lvl="1"/>
            <a:r>
              <a:rPr lang="en-US" sz="2000" dirty="0">
                <a:solidFill>
                  <a:schemeClr val="tx1"/>
                </a:solidFill>
              </a:rPr>
              <a:t>20 (Charity care charges for the entire facility)</a:t>
            </a:r>
          </a:p>
          <a:p>
            <a:pPr lvl="1"/>
            <a:r>
              <a:rPr lang="en-US" sz="2000" dirty="0">
                <a:solidFill>
                  <a:schemeClr val="tx1"/>
                </a:solidFill>
              </a:rPr>
              <a:t>22 (Partial payments by patients approved for charity care)</a:t>
            </a:r>
          </a:p>
          <a:p>
            <a:pPr lvl="1"/>
            <a:r>
              <a:rPr lang="en-US" sz="2000" dirty="0">
                <a:solidFill>
                  <a:schemeClr val="tx1"/>
                </a:solidFill>
              </a:rPr>
              <a:t>25 (Charges for patient days beyond an indigent care program’s length of stay)</a:t>
            </a:r>
          </a:p>
          <a:p>
            <a:pPr lvl="1"/>
            <a:r>
              <a:rPr lang="en-US" sz="2000" dirty="0">
                <a:solidFill>
                  <a:schemeClr val="tx1"/>
                </a:solidFill>
              </a:rPr>
              <a:t>26 (total bad debt “expense” for the entire hospital complex.)</a:t>
            </a:r>
          </a:p>
          <a:p>
            <a:pPr lvl="2"/>
            <a:r>
              <a:rPr lang="en-US" sz="1800" dirty="0">
                <a:solidFill>
                  <a:schemeClr val="tx1"/>
                </a:solidFill>
              </a:rPr>
              <a:t>Do not use “bad debt expense” under GAAP (i.e., allowance method)</a:t>
            </a:r>
          </a:p>
          <a:p>
            <a:pPr lvl="2"/>
            <a:r>
              <a:rPr lang="en-US" sz="1800" dirty="0">
                <a:solidFill>
                  <a:schemeClr val="tx1"/>
                </a:solidFill>
              </a:rPr>
              <a:t>Must be an actual write off </a:t>
            </a:r>
          </a:p>
          <a:p>
            <a:pPr lvl="3"/>
            <a:r>
              <a:rPr lang="en-US" sz="1600" dirty="0">
                <a:solidFill>
                  <a:schemeClr val="tx1"/>
                </a:solidFill>
              </a:rPr>
              <a:t>Regardless of whether that Medicare bad debt is yet allowable for bad debt reimbursement</a:t>
            </a:r>
          </a:p>
          <a:p>
            <a:pPr lvl="1"/>
            <a:endParaRPr lang="en-US" dirty="0"/>
          </a:p>
          <a:p>
            <a:endParaRPr lang="en-US" dirty="0"/>
          </a:p>
        </p:txBody>
      </p:sp>
      <p:sp>
        <p:nvSpPr>
          <p:cNvPr id="4" name="Date Placeholder 3"/>
          <p:cNvSpPr>
            <a:spLocks noGrp="1"/>
          </p:cNvSpPr>
          <p:nvPr>
            <p:ph type="dt" sz="half" idx="2"/>
          </p:nvPr>
        </p:nvSpPr>
        <p:spPr/>
        <p:txBody>
          <a:bodyPr/>
          <a:lstStyle/>
          <a:p>
            <a:r>
              <a:rPr lang="en-US"/>
              <a:t>Page </a:t>
            </a:r>
            <a:fld id="{E4BE2DDF-2921-944F-9FBB-DB8F34D94C94}" type="slidenum">
              <a:rPr lang="en-US" smtClean="0"/>
              <a:pPr/>
              <a:t>36</a:t>
            </a:fld>
            <a:endParaRPr lang="en-US"/>
          </a:p>
          <a:p>
            <a:fld id="{3AC79183-2464-A14D-8A23-7A9B3FB27000}" type="datetime4">
              <a:rPr lang="en-US" smtClean="0"/>
              <a:t>July 8, 2022</a:t>
            </a:fld>
            <a:endParaRPr lang="en-US" dirty="0"/>
          </a:p>
        </p:txBody>
      </p:sp>
    </p:spTree>
    <p:extLst>
      <p:ext uri="{BB962C8B-B14F-4D97-AF65-F5344CB8AC3E}">
        <p14:creationId xmlns:p14="http://schemas.microsoft.com/office/powerpoint/2010/main" val="427589370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S-10 Uncompensated Care Audits</a:t>
            </a:r>
          </a:p>
        </p:txBody>
      </p:sp>
      <p:sp>
        <p:nvSpPr>
          <p:cNvPr id="3" name="Content Placeholder 2"/>
          <p:cNvSpPr>
            <a:spLocks noGrp="1"/>
          </p:cNvSpPr>
          <p:nvPr>
            <p:ph idx="1"/>
          </p:nvPr>
        </p:nvSpPr>
        <p:spPr/>
        <p:txBody>
          <a:bodyPr/>
          <a:lstStyle/>
          <a:p>
            <a:r>
              <a:rPr lang="en-US" b="1" dirty="0">
                <a:solidFill>
                  <a:schemeClr val="tx1"/>
                </a:solidFill>
              </a:rPr>
              <a:t>S-10 Audits Info Requests</a:t>
            </a:r>
          </a:p>
          <a:p>
            <a:r>
              <a:rPr lang="en-US" dirty="0">
                <a:solidFill>
                  <a:schemeClr val="tx1"/>
                </a:solidFill>
              </a:rPr>
              <a:t>Financial Assistance Policy</a:t>
            </a:r>
          </a:p>
          <a:p>
            <a:pPr lvl="1"/>
            <a:r>
              <a:rPr lang="en-US" dirty="0">
                <a:solidFill>
                  <a:schemeClr val="tx1"/>
                </a:solidFill>
              </a:rPr>
              <a:t>How hospital personnel determine insurance status and charity care write offs</a:t>
            </a:r>
          </a:p>
          <a:p>
            <a:pPr lvl="2"/>
            <a:r>
              <a:rPr lang="en-US" dirty="0">
                <a:solidFill>
                  <a:schemeClr val="tx1"/>
                </a:solidFill>
              </a:rPr>
              <a:t>Including uninsured patients</a:t>
            </a:r>
          </a:p>
          <a:p>
            <a:pPr lvl="2"/>
            <a:r>
              <a:rPr lang="en-US" dirty="0">
                <a:solidFill>
                  <a:schemeClr val="tx1"/>
                </a:solidFill>
              </a:rPr>
              <a:t>Including non-covered services for Medicaid eligible and Indigent patients</a:t>
            </a:r>
          </a:p>
          <a:p>
            <a:pPr lvl="2"/>
            <a:r>
              <a:rPr lang="en-US" dirty="0">
                <a:solidFill>
                  <a:schemeClr val="tx1"/>
                </a:solidFill>
              </a:rPr>
              <a:t>Including Patients with coverage from an entity without a hospital contractual relationship</a:t>
            </a:r>
          </a:p>
          <a:p>
            <a:pPr lvl="2"/>
            <a:endParaRPr lang="en-US" dirty="0"/>
          </a:p>
          <a:p>
            <a:endParaRPr lang="en-US" dirty="0"/>
          </a:p>
          <a:p>
            <a:endParaRPr lang="en-US" dirty="0"/>
          </a:p>
        </p:txBody>
      </p:sp>
      <p:sp>
        <p:nvSpPr>
          <p:cNvPr id="4" name="Date Placeholder 3"/>
          <p:cNvSpPr>
            <a:spLocks noGrp="1"/>
          </p:cNvSpPr>
          <p:nvPr>
            <p:ph type="dt" sz="half" idx="2"/>
          </p:nvPr>
        </p:nvSpPr>
        <p:spPr/>
        <p:txBody>
          <a:bodyPr/>
          <a:lstStyle/>
          <a:p>
            <a:r>
              <a:rPr lang="en-US"/>
              <a:t>Page </a:t>
            </a:r>
            <a:fld id="{E4BE2DDF-2921-944F-9FBB-DB8F34D94C94}" type="slidenum">
              <a:rPr lang="en-US" smtClean="0"/>
              <a:pPr/>
              <a:t>37</a:t>
            </a:fld>
            <a:endParaRPr lang="en-US"/>
          </a:p>
          <a:p>
            <a:fld id="{3AC79183-2464-A14D-8A23-7A9B3FB27000}" type="datetime4">
              <a:rPr lang="en-US" smtClean="0"/>
              <a:t>July 8, 2022</a:t>
            </a:fld>
            <a:endParaRPr lang="en-US" dirty="0"/>
          </a:p>
        </p:txBody>
      </p:sp>
    </p:spTree>
    <p:extLst>
      <p:ext uri="{BB962C8B-B14F-4D97-AF65-F5344CB8AC3E}">
        <p14:creationId xmlns:p14="http://schemas.microsoft.com/office/powerpoint/2010/main" val="274776846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S-10 Uncompensated Care Audits</a:t>
            </a:r>
          </a:p>
        </p:txBody>
      </p:sp>
      <p:sp>
        <p:nvSpPr>
          <p:cNvPr id="3" name="Content Placeholder 2"/>
          <p:cNvSpPr>
            <a:spLocks noGrp="1"/>
          </p:cNvSpPr>
          <p:nvPr>
            <p:ph idx="1"/>
          </p:nvPr>
        </p:nvSpPr>
        <p:spPr/>
        <p:txBody>
          <a:bodyPr/>
          <a:lstStyle/>
          <a:p>
            <a:r>
              <a:rPr lang="en-US" b="1" dirty="0">
                <a:solidFill>
                  <a:schemeClr val="tx1"/>
                </a:solidFill>
              </a:rPr>
              <a:t>S-10 Line 20 Column 1 </a:t>
            </a:r>
            <a:r>
              <a:rPr lang="en-US" dirty="0">
                <a:solidFill>
                  <a:schemeClr val="tx1"/>
                </a:solidFill>
              </a:rPr>
              <a:t>is for uninsured patients (including patients with insurance coverage with an entity that does not have a contractual relationship with the provider, as well as non-covered services for Medicaid/Indigent Care Program patients.) </a:t>
            </a:r>
          </a:p>
          <a:p>
            <a:endParaRPr lang="en-US" dirty="0">
              <a:solidFill>
                <a:schemeClr val="tx1"/>
              </a:solidFill>
            </a:endParaRPr>
          </a:p>
          <a:p>
            <a:r>
              <a:rPr lang="en-US" b="1" dirty="0">
                <a:solidFill>
                  <a:schemeClr val="tx1"/>
                </a:solidFill>
              </a:rPr>
              <a:t>S-10 Line 20 Column 2 </a:t>
            </a:r>
            <a:r>
              <a:rPr lang="en-US" dirty="0">
                <a:solidFill>
                  <a:schemeClr val="tx1"/>
                </a:solidFill>
              </a:rPr>
              <a:t>is for insured patients, (including non-covered charges related to days exceeding the length of stay limit for patients covered by Medicaid/Indigent Care Programs.)  </a:t>
            </a:r>
          </a:p>
          <a:p>
            <a:endParaRPr lang="en-US" dirty="0"/>
          </a:p>
          <a:p>
            <a:endParaRPr lang="en-US" dirty="0"/>
          </a:p>
          <a:p>
            <a:endParaRPr lang="en-US" dirty="0"/>
          </a:p>
        </p:txBody>
      </p:sp>
      <p:sp>
        <p:nvSpPr>
          <p:cNvPr id="4" name="Date Placeholder 3"/>
          <p:cNvSpPr>
            <a:spLocks noGrp="1"/>
          </p:cNvSpPr>
          <p:nvPr>
            <p:ph type="dt" sz="half" idx="2"/>
          </p:nvPr>
        </p:nvSpPr>
        <p:spPr/>
        <p:txBody>
          <a:bodyPr/>
          <a:lstStyle/>
          <a:p>
            <a:r>
              <a:rPr lang="en-US"/>
              <a:t>Page </a:t>
            </a:r>
            <a:fld id="{E4BE2DDF-2921-944F-9FBB-DB8F34D94C94}" type="slidenum">
              <a:rPr lang="en-US" smtClean="0"/>
              <a:pPr/>
              <a:t>38</a:t>
            </a:fld>
            <a:endParaRPr lang="en-US"/>
          </a:p>
          <a:p>
            <a:fld id="{3AC79183-2464-A14D-8A23-7A9B3FB27000}" type="datetime4">
              <a:rPr lang="en-US" smtClean="0"/>
              <a:t>July 8, 2022</a:t>
            </a:fld>
            <a:endParaRPr lang="en-US" dirty="0"/>
          </a:p>
        </p:txBody>
      </p:sp>
    </p:spTree>
    <p:extLst>
      <p:ext uri="{BB962C8B-B14F-4D97-AF65-F5344CB8AC3E}">
        <p14:creationId xmlns:p14="http://schemas.microsoft.com/office/powerpoint/2010/main" val="73294478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S-10 Uncompensated Care Audits</a:t>
            </a:r>
          </a:p>
        </p:txBody>
      </p:sp>
      <p:sp>
        <p:nvSpPr>
          <p:cNvPr id="3" name="Content Placeholder 2"/>
          <p:cNvSpPr>
            <a:spLocks noGrp="1"/>
          </p:cNvSpPr>
          <p:nvPr>
            <p:ph idx="1"/>
          </p:nvPr>
        </p:nvSpPr>
        <p:spPr/>
        <p:txBody>
          <a:bodyPr/>
          <a:lstStyle/>
          <a:p>
            <a:r>
              <a:rPr lang="en-US" b="1" dirty="0">
                <a:solidFill>
                  <a:schemeClr val="tx1"/>
                </a:solidFill>
              </a:rPr>
              <a:t>S-10 must exclude:</a:t>
            </a:r>
          </a:p>
          <a:p>
            <a:pPr lvl="1"/>
            <a:r>
              <a:rPr lang="en-US" dirty="0">
                <a:solidFill>
                  <a:schemeClr val="tx1"/>
                </a:solidFill>
              </a:rPr>
              <a:t>Any physician and other professional services.</a:t>
            </a:r>
          </a:p>
          <a:p>
            <a:pPr lvl="1"/>
            <a:r>
              <a:rPr lang="en-US" dirty="0">
                <a:solidFill>
                  <a:schemeClr val="tx1"/>
                </a:solidFill>
              </a:rPr>
              <a:t>Any amounts related to insurer or other third-party liabilities.</a:t>
            </a:r>
          </a:p>
          <a:p>
            <a:pPr lvl="1"/>
            <a:r>
              <a:rPr lang="en-US" dirty="0">
                <a:solidFill>
                  <a:schemeClr val="tx1"/>
                </a:solidFill>
              </a:rPr>
              <a:t>Bad Debts (Medicare or Non-Medicare) should not be reported in Line 20, as they factor into the amounts reported in line 26 instead. </a:t>
            </a:r>
          </a:p>
          <a:p>
            <a:pPr lvl="1"/>
            <a:r>
              <a:rPr lang="en-US" dirty="0">
                <a:solidFill>
                  <a:schemeClr val="tx1"/>
                </a:solidFill>
              </a:rPr>
              <a:t>Courtesy discounts are not the same as charity care discounts and are not allowed in this line.</a:t>
            </a:r>
          </a:p>
          <a:p>
            <a:endParaRPr lang="en-US" dirty="0"/>
          </a:p>
          <a:p>
            <a:endParaRPr lang="en-US" dirty="0"/>
          </a:p>
          <a:p>
            <a:endParaRPr lang="en-US" dirty="0"/>
          </a:p>
        </p:txBody>
      </p:sp>
      <p:sp>
        <p:nvSpPr>
          <p:cNvPr id="4" name="Date Placeholder 3"/>
          <p:cNvSpPr>
            <a:spLocks noGrp="1"/>
          </p:cNvSpPr>
          <p:nvPr>
            <p:ph type="dt" sz="half" idx="2"/>
          </p:nvPr>
        </p:nvSpPr>
        <p:spPr/>
        <p:txBody>
          <a:bodyPr/>
          <a:lstStyle/>
          <a:p>
            <a:r>
              <a:rPr lang="en-US"/>
              <a:t>Page </a:t>
            </a:r>
            <a:fld id="{E4BE2DDF-2921-944F-9FBB-DB8F34D94C94}" type="slidenum">
              <a:rPr lang="en-US" smtClean="0"/>
              <a:pPr/>
              <a:t>39</a:t>
            </a:fld>
            <a:endParaRPr lang="en-US"/>
          </a:p>
          <a:p>
            <a:fld id="{3AC79183-2464-A14D-8A23-7A9B3FB27000}" type="datetime4">
              <a:rPr lang="en-US" smtClean="0"/>
              <a:t>July 8, 2022</a:t>
            </a:fld>
            <a:endParaRPr lang="en-US" dirty="0"/>
          </a:p>
        </p:txBody>
      </p:sp>
    </p:spTree>
    <p:extLst>
      <p:ext uri="{BB962C8B-B14F-4D97-AF65-F5344CB8AC3E}">
        <p14:creationId xmlns:p14="http://schemas.microsoft.com/office/powerpoint/2010/main" val="194700538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Slide Number Placeholder 3"/>
          <p:cNvSpPr>
            <a:spLocks noGrp="1"/>
          </p:cNvSpPr>
          <p:nvPr>
            <p:ph type="sldNum" sz="quarter" idx="4294967295"/>
          </p:nvPr>
        </p:nvSpPr>
        <p:spPr>
          <a:xfrm>
            <a:off x="7010400" y="0"/>
            <a:ext cx="2133600" cy="476250"/>
          </a:xfrm>
          <a:prstGeom prst="rect">
            <a:avLst/>
          </a:prstGeom>
          <a:noFill/>
        </p:spPr>
        <p:txBody>
          <a:bodyPr/>
          <a:lstStyle>
            <a:lvl1pPr>
              <a:spcBef>
                <a:spcPct val="20000"/>
              </a:spcBef>
              <a:buChar char="•"/>
              <a:defRPr sz="2400">
                <a:solidFill>
                  <a:schemeClr val="tx1"/>
                </a:solidFill>
                <a:latin typeface="Arial Narrow" panose="020B0606020202030204" pitchFamily="34" charset="0"/>
              </a:defRPr>
            </a:lvl1pPr>
            <a:lvl2pPr marL="742950" indent="-285750">
              <a:spcBef>
                <a:spcPct val="20000"/>
              </a:spcBef>
              <a:buChar char="–"/>
              <a:defRPr sz="2000">
                <a:solidFill>
                  <a:schemeClr val="tx1"/>
                </a:solidFill>
                <a:latin typeface="Arial Narrow" panose="020B0606020202030204" pitchFamily="34" charset="0"/>
              </a:defRPr>
            </a:lvl2pPr>
            <a:lvl3pPr marL="1143000" indent="-228600">
              <a:spcBef>
                <a:spcPct val="20000"/>
              </a:spcBef>
              <a:buChar char="•"/>
              <a:defRPr>
                <a:solidFill>
                  <a:schemeClr val="tx1"/>
                </a:solidFill>
                <a:latin typeface="Arial Narrow" panose="020B0606020202030204" pitchFamily="34" charset="0"/>
              </a:defRPr>
            </a:lvl3pPr>
            <a:lvl4pPr marL="1600200" indent="-228600">
              <a:spcBef>
                <a:spcPct val="20000"/>
              </a:spcBef>
              <a:buChar char="–"/>
              <a:defRPr>
                <a:solidFill>
                  <a:schemeClr val="tx1"/>
                </a:solidFill>
                <a:latin typeface="Arial Narrow" panose="020B0606020202030204" pitchFamily="34" charset="0"/>
              </a:defRPr>
            </a:lvl4pPr>
            <a:lvl5pPr marL="2057400" indent="-228600">
              <a:spcBef>
                <a:spcPct val="20000"/>
              </a:spcBef>
              <a:buChar char="»"/>
              <a:defRPr>
                <a:solidFill>
                  <a:schemeClr val="tx1"/>
                </a:solidFill>
                <a:latin typeface="Arial Narrow" panose="020B0606020202030204" pitchFamily="34" charset="0"/>
              </a:defRPr>
            </a:lvl5pPr>
            <a:lvl6pPr marL="2514600" indent="-228600" eaLnBrk="0" fontAlgn="base" hangingPunct="0">
              <a:spcBef>
                <a:spcPct val="20000"/>
              </a:spcBef>
              <a:spcAft>
                <a:spcPct val="0"/>
              </a:spcAft>
              <a:buChar char="»"/>
              <a:defRPr>
                <a:solidFill>
                  <a:schemeClr val="tx1"/>
                </a:solidFill>
                <a:latin typeface="Arial Narrow" panose="020B0606020202030204" pitchFamily="34" charset="0"/>
              </a:defRPr>
            </a:lvl6pPr>
            <a:lvl7pPr marL="2971800" indent="-228600" eaLnBrk="0" fontAlgn="base" hangingPunct="0">
              <a:spcBef>
                <a:spcPct val="20000"/>
              </a:spcBef>
              <a:spcAft>
                <a:spcPct val="0"/>
              </a:spcAft>
              <a:buChar char="»"/>
              <a:defRPr>
                <a:solidFill>
                  <a:schemeClr val="tx1"/>
                </a:solidFill>
                <a:latin typeface="Arial Narrow" panose="020B0606020202030204" pitchFamily="34" charset="0"/>
              </a:defRPr>
            </a:lvl7pPr>
            <a:lvl8pPr marL="3429000" indent="-228600" eaLnBrk="0" fontAlgn="base" hangingPunct="0">
              <a:spcBef>
                <a:spcPct val="20000"/>
              </a:spcBef>
              <a:spcAft>
                <a:spcPct val="0"/>
              </a:spcAft>
              <a:buChar char="»"/>
              <a:defRPr>
                <a:solidFill>
                  <a:schemeClr val="tx1"/>
                </a:solidFill>
                <a:latin typeface="Arial Narrow" panose="020B0606020202030204" pitchFamily="34" charset="0"/>
              </a:defRPr>
            </a:lvl8pPr>
            <a:lvl9pPr marL="3886200" indent="-228600" eaLnBrk="0" fontAlgn="base" hangingPunct="0">
              <a:spcBef>
                <a:spcPct val="20000"/>
              </a:spcBef>
              <a:spcAft>
                <a:spcPct val="0"/>
              </a:spcAft>
              <a:buChar char="»"/>
              <a:defRPr>
                <a:solidFill>
                  <a:schemeClr val="tx1"/>
                </a:solidFill>
                <a:latin typeface="Arial Narrow" panose="020B0606020202030204" pitchFamily="34" charset="0"/>
              </a:defRPr>
            </a:lvl9pPr>
          </a:lstStyle>
          <a:p>
            <a:pPr>
              <a:spcBef>
                <a:spcPct val="0"/>
              </a:spcBef>
              <a:buFontTx/>
              <a:buNone/>
            </a:pPr>
            <a:r>
              <a:rPr lang="en-US" altLang="en-US" sz="1400"/>
              <a:t>Slide </a:t>
            </a:r>
            <a:fld id="{ED63C163-DB28-4937-A612-79CDDC963541}" type="slidenum">
              <a:rPr lang="en-US" altLang="en-US" sz="1400" smtClean="0"/>
              <a:pPr>
                <a:spcBef>
                  <a:spcPct val="0"/>
                </a:spcBef>
                <a:buFontTx/>
                <a:buNone/>
              </a:pPr>
              <a:t>4</a:t>
            </a:fld>
            <a:endParaRPr lang="en-US" altLang="en-US" sz="1400"/>
          </a:p>
        </p:txBody>
      </p:sp>
      <p:sp>
        <p:nvSpPr>
          <p:cNvPr id="39939" name="Rectangle 2"/>
          <p:cNvSpPr>
            <a:spLocks noGrp="1" noChangeArrowheads="1"/>
          </p:cNvSpPr>
          <p:nvPr>
            <p:ph type="title"/>
          </p:nvPr>
        </p:nvSpPr>
        <p:spPr/>
        <p:txBody>
          <a:bodyPr/>
          <a:lstStyle/>
          <a:p>
            <a:pPr eaLnBrk="1" hangingPunct="1"/>
            <a:r>
              <a:rPr lang="en-US" altLang="en-US" dirty="0"/>
              <a:t>New Cost Report Documentation Requirements</a:t>
            </a:r>
          </a:p>
        </p:txBody>
      </p:sp>
      <p:sp>
        <p:nvSpPr>
          <p:cNvPr id="39940" name="Rectangle 3"/>
          <p:cNvSpPr>
            <a:spLocks noGrp="1" noChangeArrowheads="1"/>
          </p:cNvSpPr>
          <p:nvPr>
            <p:ph type="body" idx="1"/>
          </p:nvPr>
        </p:nvSpPr>
        <p:spPr/>
        <p:txBody>
          <a:bodyPr/>
          <a:lstStyle/>
          <a:p>
            <a:r>
              <a:rPr lang="en-US" altLang="en-US" dirty="0">
                <a:solidFill>
                  <a:schemeClr val="tx1"/>
                </a:solidFill>
                <a:hlinkClick r:id="rId2"/>
              </a:rPr>
              <a:t>https://www.wpsgha.com/wps/portal/mac/site/audit/guides-and-resources/cost-report-documentation-requirements-templates</a:t>
            </a:r>
            <a:endParaRPr lang="en-US" altLang="en-US" dirty="0">
              <a:solidFill>
                <a:schemeClr val="tx1"/>
              </a:solidFill>
            </a:endParaRPr>
          </a:p>
          <a:p>
            <a:pPr lvl="1"/>
            <a:r>
              <a:rPr lang="en-US" altLang="en-US" dirty="0">
                <a:solidFill>
                  <a:schemeClr val="tx1"/>
                </a:solidFill>
              </a:rPr>
              <a:t>Includes electronic templates</a:t>
            </a:r>
          </a:p>
          <a:p>
            <a:endParaRPr lang="en-US" altLang="en-US" dirty="0">
              <a:solidFill>
                <a:schemeClr val="tx1"/>
              </a:solidFill>
            </a:endParaRPr>
          </a:p>
          <a:p>
            <a:r>
              <a:rPr lang="en-US" altLang="en-US" dirty="0">
                <a:solidFill>
                  <a:schemeClr val="tx1"/>
                </a:solidFill>
                <a:hlinkClick r:id="rId3"/>
              </a:rPr>
              <a:t>https://youtu.be/gAAXSTNELy8</a:t>
            </a:r>
            <a:r>
              <a:rPr lang="en-US" altLang="en-US" dirty="0">
                <a:solidFill>
                  <a:schemeClr val="tx1"/>
                </a:solidFill>
              </a:rPr>
              <a:t> </a:t>
            </a:r>
          </a:p>
          <a:p>
            <a:endParaRPr lang="en-US" altLang="en-US" dirty="0">
              <a:solidFill>
                <a:schemeClr val="tx1"/>
              </a:solidFill>
            </a:endParaRPr>
          </a:p>
          <a:p>
            <a:r>
              <a:rPr lang="en-US" dirty="0">
                <a:hlinkClick r:id="rId4" tooltip="the Federal Register (83 FR 41677 (August 17, 2018))"/>
              </a:rPr>
              <a:t>83 FR 41677 (August 17, 2018)</a:t>
            </a:r>
            <a:endParaRPr lang="en-US" altLang="en-US" dirty="0">
              <a:solidFill>
                <a:schemeClr val="tx1"/>
              </a:solidFill>
            </a:endParaRPr>
          </a:p>
          <a:p>
            <a:endParaRPr lang="en-US" altLang="en-US" dirty="0">
              <a:solidFill>
                <a:schemeClr val="tx1"/>
              </a:solidFill>
            </a:endParaRPr>
          </a:p>
          <a:p>
            <a:r>
              <a:rPr lang="en-US" altLang="en-US" dirty="0">
                <a:solidFill>
                  <a:schemeClr val="tx1"/>
                </a:solidFill>
              </a:rPr>
              <a:t>Effective for cost reporting periods beginning 10/1/2018 and after</a:t>
            </a:r>
          </a:p>
          <a:p>
            <a:endParaRPr lang="en-US" altLang="en-US" dirty="0">
              <a:solidFill>
                <a:schemeClr val="tx1"/>
              </a:solidFill>
            </a:endParaRPr>
          </a:p>
          <a:p>
            <a:r>
              <a:rPr lang="en-US" altLang="en-US" dirty="0">
                <a:solidFill>
                  <a:schemeClr val="tx1"/>
                </a:solidFill>
              </a:rPr>
              <a:t>All provider types; not just hospitals</a:t>
            </a:r>
          </a:p>
        </p:txBody>
      </p:sp>
    </p:spTree>
    <p:extLst>
      <p:ext uri="{BB962C8B-B14F-4D97-AF65-F5344CB8AC3E}">
        <p14:creationId xmlns:p14="http://schemas.microsoft.com/office/powerpoint/2010/main" val="1178401356"/>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S-10 Uncompensated Care Audits</a:t>
            </a:r>
          </a:p>
        </p:txBody>
      </p:sp>
      <p:sp>
        <p:nvSpPr>
          <p:cNvPr id="3" name="Content Placeholder 2"/>
          <p:cNvSpPr>
            <a:spLocks noGrp="1"/>
          </p:cNvSpPr>
          <p:nvPr>
            <p:ph idx="1"/>
          </p:nvPr>
        </p:nvSpPr>
        <p:spPr/>
        <p:txBody>
          <a:bodyPr/>
          <a:lstStyle/>
          <a:p>
            <a:r>
              <a:rPr lang="en-US" b="1" dirty="0">
                <a:solidFill>
                  <a:schemeClr val="tx1"/>
                </a:solidFill>
              </a:rPr>
              <a:t>S-10 Line 22 </a:t>
            </a:r>
            <a:r>
              <a:rPr lang="en-US" dirty="0">
                <a:solidFill>
                  <a:schemeClr val="tx1"/>
                </a:solidFill>
              </a:rPr>
              <a:t>(Payments to offset Line 20)</a:t>
            </a:r>
          </a:p>
          <a:p>
            <a:endParaRPr lang="en-US" dirty="0">
              <a:solidFill>
                <a:schemeClr val="tx1"/>
              </a:solidFill>
            </a:endParaRPr>
          </a:p>
          <a:p>
            <a:r>
              <a:rPr lang="en-US" b="1" dirty="0">
                <a:solidFill>
                  <a:schemeClr val="tx1"/>
                </a:solidFill>
              </a:rPr>
              <a:t>S-10 Line 25 </a:t>
            </a:r>
            <a:r>
              <a:rPr lang="en-US" dirty="0">
                <a:solidFill>
                  <a:schemeClr val="tx1"/>
                </a:solidFill>
              </a:rPr>
              <a:t>(Charges for Patient days beyond a Medicaid or indigent care program’s length of stay)</a:t>
            </a:r>
          </a:p>
          <a:p>
            <a:pPr lvl="1"/>
            <a:r>
              <a:rPr lang="en-US" dirty="0">
                <a:solidFill>
                  <a:schemeClr val="tx1"/>
                </a:solidFill>
              </a:rPr>
              <a:t>These are also part of line 20 column 2.</a:t>
            </a:r>
          </a:p>
          <a:p>
            <a:pPr lvl="1"/>
            <a:r>
              <a:rPr lang="en-US" dirty="0">
                <a:solidFill>
                  <a:schemeClr val="tx1"/>
                </a:solidFill>
              </a:rPr>
              <a:t>Subject to cost to charge ratio, unlike deductibles and coinsurance that are otherwise reported on line 20 column 2.  </a:t>
            </a:r>
          </a:p>
          <a:p>
            <a:endParaRPr lang="en-US" dirty="0"/>
          </a:p>
          <a:p>
            <a:endParaRPr lang="en-US" dirty="0"/>
          </a:p>
          <a:p>
            <a:endParaRPr lang="en-US" dirty="0"/>
          </a:p>
        </p:txBody>
      </p:sp>
      <p:sp>
        <p:nvSpPr>
          <p:cNvPr id="4" name="Date Placeholder 3"/>
          <p:cNvSpPr>
            <a:spLocks noGrp="1"/>
          </p:cNvSpPr>
          <p:nvPr>
            <p:ph type="dt" sz="half" idx="2"/>
          </p:nvPr>
        </p:nvSpPr>
        <p:spPr/>
        <p:txBody>
          <a:bodyPr/>
          <a:lstStyle/>
          <a:p>
            <a:r>
              <a:rPr lang="en-US"/>
              <a:t>Page </a:t>
            </a:r>
            <a:fld id="{E4BE2DDF-2921-944F-9FBB-DB8F34D94C94}" type="slidenum">
              <a:rPr lang="en-US" smtClean="0"/>
              <a:pPr/>
              <a:t>40</a:t>
            </a:fld>
            <a:endParaRPr lang="en-US"/>
          </a:p>
          <a:p>
            <a:fld id="{3AC79183-2464-A14D-8A23-7A9B3FB27000}" type="datetime4">
              <a:rPr lang="en-US" smtClean="0"/>
              <a:t>July 8, 2022</a:t>
            </a:fld>
            <a:endParaRPr lang="en-US" dirty="0"/>
          </a:p>
        </p:txBody>
      </p:sp>
    </p:spTree>
    <p:extLst>
      <p:ext uri="{BB962C8B-B14F-4D97-AF65-F5344CB8AC3E}">
        <p14:creationId xmlns:p14="http://schemas.microsoft.com/office/powerpoint/2010/main" val="427852906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S-10 Uncompensated Care Audits</a:t>
            </a:r>
          </a:p>
        </p:txBody>
      </p:sp>
      <p:sp>
        <p:nvSpPr>
          <p:cNvPr id="3" name="Content Placeholder 2"/>
          <p:cNvSpPr>
            <a:spLocks noGrp="1"/>
          </p:cNvSpPr>
          <p:nvPr>
            <p:ph idx="1"/>
          </p:nvPr>
        </p:nvSpPr>
        <p:spPr/>
        <p:txBody>
          <a:bodyPr/>
          <a:lstStyle/>
          <a:p>
            <a:r>
              <a:rPr lang="en-US" b="1" dirty="0">
                <a:solidFill>
                  <a:schemeClr val="tx1"/>
                </a:solidFill>
              </a:rPr>
              <a:t>S-10 Line 26 </a:t>
            </a:r>
            <a:r>
              <a:rPr lang="en-US" dirty="0">
                <a:solidFill>
                  <a:schemeClr val="tx1"/>
                </a:solidFill>
              </a:rPr>
              <a:t>(Total Bad Debt Expense for Entire facility)</a:t>
            </a:r>
          </a:p>
          <a:p>
            <a:pPr lvl="1"/>
            <a:r>
              <a:rPr lang="en-US" b="1" dirty="0">
                <a:solidFill>
                  <a:schemeClr val="tx1"/>
                </a:solidFill>
              </a:rPr>
              <a:t>Less:</a:t>
            </a:r>
          </a:p>
          <a:p>
            <a:pPr lvl="1"/>
            <a:r>
              <a:rPr lang="en-US" dirty="0">
                <a:solidFill>
                  <a:schemeClr val="tx1"/>
                </a:solidFill>
              </a:rPr>
              <a:t>Any physician and other professional services.</a:t>
            </a:r>
          </a:p>
          <a:p>
            <a:pPr lvl="1"/>
            <a:r>
              <a:rPr lang="en-US" dirty="0">
                <a:solidFill>
                  <a:schemeClr val="tx1"/>
                </a:solidFill>
              </a:rPr>
              <a:t>Any bad debts related to insurers or other third parties. Only bad debts related to amounts owed by patients should be included.</a:t>
            </a:r>
          </a:p>
          <a:p>
            <a:pPr lvl="1"/>
            <a:endParaRPr lang="en-US" dirty="0">
              <a:solidFill>
                <a:schemeClr val="tx1"/>
              </a:solidFill>
            </a:endParaRPr>
          </a:p>
          <a:p>
            <a:r>
              <a:rPr lang="en-US" dirty="0">
                <a:solidFill>
                  <a:schemeClr val="tx1"/>
                </a:solidFill>
              </a:rPr>
              <a:t>Underlying dates of service are irrelevant</a:t>
            </a:r>
          </a:p>
          <a:p>
            <a:pPr lvl="1"/>
            <a:r>
              <a:rPr lang="en-US" dirty="0">
                <a:solidFill>
                  <a:schemeClr val="tx1"/>
                </a:solidFill>
              </a:rPr>
              <a:t>Write off date determines what cost reporting period it is reported in.</a:t>
            </a:r>
          </a:p>
          <a:p>
            <a:pPr lvl="1"/>
            <a:endParaRPr lang="en-US" dirty="0"/>
          </a:p>
          <a:p>
            <a:endParaRPr lang="en-US" dirty="0"/>
          </a:p>
          <a:p>
            <a:endParaRPr lang="en-US" dirty="0"/>
          </a:p>
          <a:p>
            <a:endParaRPr lang="en-US" dirty="0"/>
          </a:p>
        </p:txBody>
      </p:sp>
      <p:sp>
        <p:nvSpPr>
          <p:cNvPr id="4" name="Date Placeholder 3"/>
          <p:cNvSpPr>
            <a:spLocks noGrp="1"/>
          </p:cNvSpPr>
          <p:nvPr>
            <p:ph type="dt" sz="half" idx="2"/>
          </p:nvPr>
        </p:nvSpPr>
        <p:spPr/>
        <p:txBody>
          <a:bodyPr/>
          <a:lstStyle/>
          <a:p>
            <a:r>
              <a:rPr lang="en-US"/>
              <a:t>Page </a:t>
            </a:r>
            <a:fld id="{E4BE2DDF-2921-944F-9FBB-DB8F34D94C94}" type="slidenum">
              <a:rPr lang="en-US" smtClean="0"/>
              <a:pPr/>
              <a:t>41</a:t>
            </a:fld>
            <a:endParaRPr lang="en-US"/>
          </a:p>
          <a:p>
            <a:fld id="{3AC79183-2464-A14D-8A23-7A9B3FB27000}" type="datetime4">
              <a:rPr lang="en-US" smtClean="0"/>
              <a:t>July 8, 2022</a:t>
            </a:fld>
            <a:endParaRPr lang="en-US" dirty="0"/>
          </a:p>
        </p:txBody>
      </p:sp>
    </p:spTree>
    <p:extLst>
      <p:ext uri="{BB962C8B-B14F-4D97-AF65-F5344CB8AC3E}">
        <p14:creationId xmlns:p14="http://schemas.microsoft.com/office/powerpoint/2010/main" val="1238568611"/>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S-10 Uncompensated Care Audits</a:t>
            </a:r>
          </a:p>
        </p:txBody>
      </p:sp>
      <p:sp>
        <p:nvSpPr>
          <p:cNvPr id="3" name="Content Placeholder 2"/>
          <p:cNvSpPr>
            <a:spLocks noGrp="1"/>
          </p:cNvSpPr>
          <p:nvPr>
            <p:ph idx="1"/>
          </p:nvPr>
        </p:nvSpPr>
        <p:spPr/>
        <p:txBody>
          <a:bodyPr/>
          <a:lstStyle/>
          <a:p>
            <a:r>
              <a:rPr lang="en-US" u="sng" dirty="0">
                <a:solidFill>
                  <a:schemeClr val="tx1"/>
                </a:solidFill>
              </a:rPr>
              <a:t>Summary of Initial Info Requests:</a:t>
            </a:r>
          </a:p>
          <a:p>
            <a:pPr lvl="1"/>
            <a:r>
              <a:rPr lang="en-US" dirty="0">
                <a:solidFill>
                  <a:schemeClr val="tx1"/>
                </a:solidFill>
              </a:rPr>
              <a:t>Charity care policy that was in place for the period</a:t>
            </a:r>
          </a:p>
          <a:p>
            <a:pPr lvl="1"/>
            <a:r>
              <a:rPr lang="en-US" dirty="0">
                <a:solidFill>
                  <a:schemeClr val="tx1"/>
                </a:solidFill>
              </a:rPr>
              <a:t>A description of the process used when querying the records to identify the charge and payment amounts to be reported on line 20 and 22 (for each column)</a:t>
            </a:r>
          </a:p>
          <a:p>
            <a:pPr lvl="1"/>
            <a:r>
              <a:rPr lang="en-US" dirty="0">
                <a:solidFill>
                  <a:schemeClr val="tx1"/>
                </a:solidFill>
              </a:rPr>
              <a:t>Actual listing of such charges and payments. </a:t>
            </a:r>
          </a:p>
          <a:p>
            <a:pPr lvl="1"/>
            <a:r>
              <a:rPr lang="en-US" dirty="0">
                <a:solidFill>
                  <a:schemeClr val="tx1"/>
                </a:solidFill>
              </a:rPr>
              <a:t>Information on how the above rules are applied so that things such as fee schedule services, courtesy discounts, bad debts, etc. are not included as charity care charges. </a:t>
            </a:r>
          </a:p>
          <a:p>
            <a:pPr lvl="1"/>
            <a:r>
              <a:rPr lang="en-US" dirty="0">
                <a:solidFill>
                  <a:schemeClr val="tx1"/>
                </a:solidFill>
              </a:rPr>
              <a:t>Explanation of significant variances </a:t>
            </a:r>
          </a:p>
          <a:p>
            <a:pPr lvl="1"/>
            <a:r>
              <a:rPr lang="en-US" dirty="0">
                <a:solidFill>
                  <a:schemeClr val="tx1"/>
                </a:solidFill>
              </a:rPr>
              <a:t>Reconciliation from the amounts reported on the cost report for the various items to corresponding elements on your working trial balance and/or financial statements. </a:t>
            </a:r>
          </a:p>
          <a:p>
            <a:endParaRPr lang="en-US" dirty="0"/>
          </a:p>
        </p:txBody>
      </p:sp>
      <p:sp>
        <p:nvSpPr>
          <p:cNvPr id="4" name="Date Placeholder 3"/>
          <p:cNvSpPr>
            <a:spLocks noGrp="1"/>
          </p:cNvSpPr>
          <p:nvPr>
            <p:ph type="dt" sz="half" idx="2"/>
          </p:nvPr>
        </p:nvSpPr>
        <p:spPr/>
        <p:txBody>
          <a:bodyPr/>
          <a:lstStyle/>
          <a:p>
            <a:r>
              <a:rPr lang="en-US"/>
              <a:t>Page </a:t>
            </a:r>
            <a:fld id="{E4BE2DDF-2921-944F-9FBB-DB8F34D94C94}" type="slidenum">
              <a:rPr lang="en-US" smtClean="0"/>
              <a:pPr/>
              <a:t>42</a:t>
            </a:fld>
            <a:endParaRPr lang="en-US"/>
          </a:p>
          <a:p>
            <a:fld id="{3AC79183-2464-A14D-8A23-7A9B3FB27000}" type="datetime4">
              <a:rPr lang="en-US" smtClean="0"/>
              <a:t>July 8, 2022</a:t>
            </a:fld>
            <a:endParaRPr lang="en-US" dirty="0"/>
          </a:p>
        </p:txBody>
      </p:sp>
    </p:spTree>
    <p:extLst>
      <p:ext uri="{BB962C8B-B14F-4D97-AF65-F5344CB8AC3E}">
        <p14:creationId xmlns:p14="http://schemas.microsoft.com/office/powerpoint/2010/main" val="3230263463"/>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S-10 Uncompensated Care Audits</a:t>
            </a:r>
          </a:p>
        </p:txBody>
      </p:sp>
      <p:sp>
        <p:nvSpPr>
          <p:cNvPr id="3" name="Content Placeholder 2"/>
          <p:cNvSpPr>
            <a:spLocks noGrp="1"/>
          </p:cNvSpPr>
          <p:nvPr>
            <p:ph idx="1"/>
          </p:nvPr>
        </p:nvSpPr>
        <p:spPr/>
        <p:txBody>
          <a:bodyPr/>
          <a:lstStyle/>
          <a:p>
            <a:r>
              <a:rPr lang="en-US" u="sng" dirty="0">
                <a:solidFill>
                  <a:schemeClr val="tx1"/>
                </a:solidFill>
              </a:rPr>
              <a:t>Summary of Follow-up Info Requests:</a:t>
            </a:r>
          </a:p>
          <a:p>
            <a:pPr lvl="1"/>
            <a:r>
              <a:rPr lang="en-US" dirty="0">
                <a:solidFill>
                  <a:schemeClr val="tx1"/>
                </a:solidFill>
              </a:rPr>
              <a:t>Detailed documentation for a sample selected from a list</a:t>
            </a:r>
          </a:p>
          <a:p>
            <a:pPr lvl="1"/>
            <a:r>
              <a:rPr lang="en-US" dirty="0">
                <a:solidFill>
                  <a:schemeClr val="tx1"/>
                </a:solidFill>
              </a:rPr>
              <a:t>Detailed bad debt listing for the amounts reported on line 26 (with any corresponding explanation of the process used to gather that data)</a:t>
            </a:r>
          </a:p>
          <a:p>
            <a:pPr lvl="1"/>
            <a:r>
              <a:rPr lang="en-US" dirty="0">
                <a:solidFill>
                  <a:schemeClr val="tx1"/>
                </a:solidFill>
              </a:rPr>
              <a:t>Potentially detailed documentation for a sample from the bad debt listing. </a:t>
            </a:r>
          </a:p>
          <a:p>
            <a:pPr lvl="1"/>
            <a:endParaRPr lang="en-US" dirty="0"/>
          </a:p>
        </p:txBody>
      </p:sp>
      <p:sp>
        <p:nvSpPr>
          <p:cNvPr id="4" name="Date Placeholder 3"/>
          <p:cNvSpPr>
            <a:spLocks noGrp="1"/>
          </p:cNvSpPr>
          <p:nvPr>
            <p:ph type="dt" sz="half" idx="2"/>
          </p:nvPr>
        </p:nvSpPr>
        <p:spPr/>
        <p:txBody>
          <a:bodyPr/>
          <a:lstStyle/>
          <a:p>
            <a:r>
              <a:rPr lang="en-US"/>
              <a:t>Page </a:t>
            </a:r>
            <a:fld id="{E4BE2DDF-2921-944F-9FBB-DB8F34D94C94}" type="slidenum">
              <a:rPr lang="en-US" smtClean="0"/>
              <a:pPr/>
              <a:t>43</a:t>
            </a:fld>
            <a:endParaRPr lang="en-US"/>
          </a:p>
          <a:p>
            <a:fld id="{3AC79183-2464-A14D-8A23-7A9B3FB27000}" type="datetime4">
              <a:rPr lang="en-US" smtClean="0"/>
              <a:t>July 8, 2022</a:t>
            </a:fld>
            <a:endParaRPr lang="en-US" dirty="0"/>
          </a:p>
        </p:txBody>
      </p:sp>
    </p:spTree>
    <p:extLst>
      <p:ext uri="{BB962C8B-B14F-4D97-AF65-F5344CB8AC3E}">
        <p14:creationId xmlns:p14="http://schemas.microsoft.com/office/powerpoint/2010/main" val="3437146891"/>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S-10 Uncompensated Care Audits</a:t>
            </a:r>
          </a:p>
        </p:txBody>
      </p:sp>
      <p:sp>
        <p:nvSpPr>
          <p:cNvPr id="3" name="Content Placeholder 2"/>
          <p:cNvSpPr>
            <a:spLocks noGrp="1"/>
          </p:cNvSpPr>
          <p:nvPr>
            <p:ph idx="1"/>
          </p:nvPr>
        </p:nvSpPr>
        <p:spPr/>
        <p:txBody>
          <a:bodyPr/>
          <a:lstStyle/>
          <a:p>
            <a:r>
              <a:rPr lang="en-US" dirty="0">
                <a:solidFill>
                  <a:schemeClr val="tx1"/>
                </a:solidFill>
              </a:rPr>
              <a:t>Query Logic Questionnaire</a:t>
            </a:r>
          </a:p>
          <a:p>
            <a:endParaRPr lang="en-US" dirty="0">
              <a:solidFill>
                <a:schemeClr val="tx1"/>
              </a:solidFill>
            </a:endParaRPr>
          </a:p>
          <a:p>
            <a:r>
              <a:rPr lang="en-US" dirty="0">
                <a:solidFill>
                  <a:schemeClr val="tx1"/>
                </a:solidFill>
              </a:rPr>
              <a:t>Much of the audit time is spent up front trying to get a “clean” listing without obvious errors</a:t>
            </a:r>
          </a:p>
          <a:p>
            <a:pPr lvl="1"/>
            <a:r>
              <a:rPr lang="en-US" dirty="0">
                <a:solidFill>
                  <a:schemeClr val="tx1"/>
                </a:solidFill>
              </a:rPr>
              <a:t>This minimizes having to extrapolate large error rates to the population that we sampled</a:t>
            </a:r>
          </a:p>
          <a:p>
            <a:pPr lvl="1"/>
            <a:endParaRPr lang="en-US" dirty="0">
              <a:solidFill>
                <a:schemeClr val="tx1"/>
              </a:solidFill>
            </a:endParaRPr>
          </a:p>
          <a:p>
            <a:endParaRPr lang="en-US" dirty="0"/>
          </a:p>
        </p:txBody>
      </p:sp>
      <p:sp>
        <p:nvSpPr>
          <p:cNvPr id="4" name="Date Placeholder 3"/>
          <p:cNvSpPr>
            <a:spLocks noGrp="1"/>
          </p:cNvSpPr>
          <p:nvPr>
            <p:ph type="dt" sz="half" idx="2"/>
          </p:nvPr>
        </p:nvSpPr>
        <p:spPr/>
        <p:txBody>
          <a:bodyPr/>
          <a:lstStyle/>
          <a:p>
            <a:r>
              <a:rPr lang="en-US"/>
              <a:t>Page </a:t>
            </a:r>
            <a:fld id="{E4BE2DDF-2921-944F-9FBB-DB8F34D94C94}" type="slidenum">
              <a:rPr lang="en-US" smtClean="0"/>
              <a:pPr/>
              <a:t>44</a:t>
            </a:fld>
            <a:endParaRPr lang="en-US"/>
          </a:p>
          <a:p>
            <a:fld id="{3AC79183-2464-A14D-8A23-7A9B3FB27000}" type="datetime4">
              <a:rPr lang="en-US" smtClean="0"/>
              <a:t>July 8, 2022</a:t>
            </a:fld>
            <a:endParaRPr lang="en-US" dirty="0"/>
          </a:p>
        </p:txBody>
      </p:sp>
    </p:spTree>
    <p:extLst>
      <p:ext uri="{BB962C8B-B14F-4D97-AF65-F5344CB8AC3E}">
        <p14:creationId xmlns:p14="http://schemas.microsoft.com/office/powerpoint/2010/main" val="1484284107"/>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S-10 Uncompensated Care Audits</a:t>
            </a:r>
          </a:p>
        </p:txBody>
      </p:sp>
      <p:sp>
        <p:nvSpPr>
          <p:cNvPr id="3" name="Content Placeholder 2"/>
          <p:cNvSpPr>
            <a:spLocks noGrp="1"/>
          </p:cNvSpPr>
          <p:nvPr>
            <p:ph idx="1"/>
          </p:nvPr>
        </p:nvSpPr>
        <p:spPr/>
        <p:txBody>
          <a:bodyPr/>
          <a:lstStyle/>
          <a:p>
            <a:pPr marL="0" indent="0">
              <a:buNone/>
            </a:pPr>
            <a:r>
              <a:rPr lang="en-US" b="1" u="sng" dirty="0">
                <a:solidFill>
                  <a:schemeClr val="tx1"/>
                </a:solidFill>
              </a:rPr>
              <a:t>WPS GHA Website</a:t>
            </a:r>
          </a:p>
          <a:p>
            <a:r>
              <a:rPr lang="en-US" dirty="0">
                <a:hlinkClick r:id="rId2"/>
              </a:rPr>
              <a:t>https://www.wpsgha.com/wps/portal/mac/site/audit/guides-and-resources/worksheet-s-10-charity-care-audits</a:t>
            </a:r>
            <a:r>
              <a:rPr lang="en-US" dirty="0"/>
              <a:t> </a:t>
            </a:r>
          </a:p>
          <a:p>
            <a:endParaRPr lang="en-US" dirty="0"/>
          </a:p>
          <a:p>
            <a:r>
              <a:rPr lang="en-US" dirty="0">
                <a:hlinkClick r:id="rId2"/>
              </a:rPr>
              <a:t>https://www.wpsgha.com/wps/portal/mac/site/audit/guides-and-resources/worksheet-s-10-charity-care-audits</a:t>
            </a:r>
            <a:endParaRPr lang="en-US" dirty="0"/>
          </a:p>
          <a:p>
            <a:endParaRPr lang="en-US" dirty="0"/>
          </a:p>
          <a:p>
            <a:pPr marL="0" indent="0">
              <a:buNone/>
            </a:pPr>
            <a:r>
              <a:rPr lang="en-US" b="1" dirty="0">
                <a:solidFill>
                  <a:schemeClr val="tx1"/>
                </a:solidFill>
              </a:rPr>
              <a:t>WPS GHA YouTube</a:t>
            </a:r>
            <a:endParaRPr lang="en-US" b="1" dirty="0">
              <a:solidFill>
                <a:schemeClr val="tx1"/>
              </a:solidFill>
              <a:hlinkClick r:id="rId3"/>
            </a:endParaRPr>
          </a:p>
          <a:p>
            <a:r>
              <a:rPr lang="en-US" dirty="0">
                <a:hlinkClick r:id="rId3"/>
              </a:rPr>
              <a:t>https://youtu.be/bWQhRT8KljY</a:t>
            </a:r>
            <a:r>
              <a:rPr lang="en-US" dirty="0"/>
              <a:t>  </a:t>
            </a:r>
            <a:r>
              <a:rPr lang="en-US" dirty="0">
                <a:solidFill>
                  <a:schemeClr val="tx1"/>
                </a:solidFill>
              </a:rPr>
              <a:t>= General training</a:t>
            </a:r>
          </a:p>
          <a:p>
            <a:r>
              <a:rPr lang="en-US" dirty="0">
                <a:hlinkClick r:id="rId4"/>
              </a:rPr>
              <a:t>https://youtu.be/NAPTlPsEgNE</a:t>
            </a:r>
            <a:r>
              <a:rPr lang="en-US" dirty="0"/>
              <a:t> </a:t>
            </a:r>
            <a:r>
              <a:rPr lang="en-US" dirty="0">
                <a:solidFill>
                  <a:schemeClr val="tx1"/>
                </a:solidFill>
              </a:rPr>
              <a:t>= Audit Templates and Questionnaire</a:t>
            </a:r>
          </a:p>
          <a:p>
            <a:r>
              <a:rPr lang="en-US" dirty="0">
                <a:hlinkClick r:id="rId5"/>
              </a:rPr>
              <a:t>https://youtu.be/VOm-wm0BReI</a:t>
            </a:r>
            <a:r>
              <a:rPr lang="en-US" dirty="0"/>
              <a:t> </a:t>
            </a:r>
            <a:r>
              <a:rPr lang="en-US" dirty="0">
                <a:solidFill>
                  <a:schemeClr val="tx1"/>
                </a:solidFill>
              </a:rPr>
              <a:t>= S-10 Webinar Part 1</a:t>
            </a:r>
          </a:p>
          <a:p>
            <a:r>
              <a:rPr lang="en-US" dirty="0">
                <a:hlinkClick r:id="rId6"/>
              </a:rPr>
              <a:t>https://youtu.be/tIKNeIhvjzo</a:t>
            </a:r>
            <a:r>
              <a:rPr lang="en-US" dirty="0"/>
              <a:t> </a:t>
            </a:r>
            <a:r>
              <a:rPr lang="en-US" dirty="0">
                <a:solidFill>
                  <a:schemeClr val="tx1"/>
                </a:solidFill>
              </a:rPr>
              <a:t>= S-10 Webinar Part 2</a:t>
            </a:r>
          </a:p>
          <a:p>
            <a:r>
              <a:rPr lang="en-US" dirty="0">
                <a:solidFill>
                  <a:schemeClr val="tx1"/>
                </a:solidFill>
              </a:rPr>
              <a:t>Others – See final slides</a:t>
            </a:r>
          </a:p>
          <a:p>
            <a:endParaRPr lang="en-US" dirty="0"/>
          </a:p>
        </p:txBody>
      </p:sp>
      <p:sp>
        <p:nvSpPr>
          <p:cNvPr id="4" name="Date Placeholder 3"/>
          <p:cNvSpPr>
            <a:spLocks noGrp="1"/>
          </p:cNvSpPr>
          <p:nvPr>
            <p:ph type="dt" sz="half" idx="2"/>
          </p:nvPr>
        </p:nvSpPr>
        <p:spPr/>
        <p:txBody>
          <a:bodyPr/>
          <a:lstStyle/>
          <a:p>
            <a:r>
              <a:rPr lang="en-US"/>
              <a:t>Page </a:t>
            </a:r>
            <a:fld id="{E4BE2DDF-2921-944F-9FBB-DB8F34D94C94}" type="slidenum">
              <a:rPr lang="en-US" smtClean="0"/>
              <a:pPr/>
              <a:t>45</a:t>
            </a:fld>
            <a:endParaRPr lang="en-US"/>
          </a:p>
          <a:p>
            <a:fld id="{3AC79183-2464-A14D-8A23-7A9B3FB27000}" type="datetime4">
              <a:rPr lang="en-US" smtClean="0"/>
              <a:t>July 8, 2022</a:t>
            </a:fld>
            <a:endParaRPr lang="en-US" dirty="0"/>
          </a:p>
        </p:txBody>
      </p:sp>
    </p:spTree>
    <p:extLst>
      <p:ext uri="{BB962C8B-B14F-4D97-AF65-F5344CB8AC3E}">
        <p14:creationId xmlns:p14="http://schemas.microsoft.com/office/powerpoint/2010/main" val="410862665"/>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Slide Number Placeholder 3"/>
          <p:cNvSpPr>
            <a:spLocks noGrp="1"/>
          </p:cNvSpPr>
          <p:nvPr>
            <p:ph type="sldNum" sz="quarter" idx="4294967295"/>
          </p:nvPr>
        </p:nvSpPr>
        <p:spPr>
          <a:xfrm>
            <a:off x="7010400" y="0"/>
            <a:ext cx="2133600" cy="476250"/>
          </a:xfrm>
          <a:prstGeom prst="rect">
            <a:avLst/>
          </a:prstGeom>
          <a:noFill/>
        </p:spPr>
        <p:txBody>
          <a:bodyPr/>
          <a:lstStyle>
            <a:lvl1pPr>
              <a:spcBef>
                <a:spcPct val="20000"/>
              </a:spcBef>
              <a:buChar char="•"/>
              <a:defRPr sz="2400">
                <a:solidFill>
                  <a:schemeClr val="tx1"/>
                </a:solidFill>
                <a:latin typeface="Arial Narrow" panose="020B0606020202030204" pitchFamily="34" charset="0"/>
              </a:defRPr>
            </a:lvl1pPr>
            <a:lvl2pPr marL="742950" indent="-285750">
              <a:spcBef>
                <a:spcPct val="20000"/>
              </a:spcBef>
              <a:buChar char="–"/>
              <a:defRPr sz="2000">
                <a:solidFill>
                  <a:schemeClr val="tx1"/>
                </a:solidFill>
                <a:latin typeface="Arial Narrow" panose="020B0606020202030204" pitchFamily="34" charset="0"/>
              </a:defRPr>
            </a:lvl2pPr>
            <a:lvl3pPr marL="1143000" indent="-228600">
              <a:spcBef>
                <a:spcPct val="20000"/>
              </a:spcBef>
              <a:buChar char="•"/>
              <a:defRPr>
                <a:solidFill>
                  <a:schemeClr val="tx1"/>
                </a:solidFill>
                <a:latin typeface="Arial Narrow" panose="020B0606020202030204" pitchFamily="34" charset="0"/>
              </a:defRPr>
            </a:lvl3pPr>
            <a:lvl4pPr marL="1600200" indent="-228600">
              <a:spcBef>
                <a:spcPct val="20000"/>
              </a:spcBef>
              <a:buChar char="–"/>
              <a:defRPr>
                <a:solidFill>
                  <a:schemeClr val="tx1"/>
                </a:solidFill>
                <a:latin typeface="Arial Narrow" panose="020B0606020202030204" pitchFamily="34" charset="0"/>
              </a:defRPr>
            </a:lvl4pPr>
            <a:lvl5pPr marL="2057400" indent="-228600">
              <a:spcBef>
                <a:spcPct val="20000"/>
              </a:spcBef>
              <a:buChar char="»"/>
              <a:defRPr>
                <a:solidFill>
                  <a:schemeClr val="tx1"/>
                </a:solidFill>
                <a:latin typeface="Arial Narrow" panose="020B0606020202030204" pitchFamily="34" charset="0"/>
              </a:defRPr>
            </a:lvl5pPr>
            <a:lvl6pPr marL="2514600" indent="-228600" eaLnBrk="0" fontAlgn="base" hangingPunct="0">
              <a:spcBef>
                <a:spcPct val="20000"/>
              </a:spcBef>
              <a:spcAft>
                <a:spcPct val="0"/>
              </a:spcAft>
              <a:buChar char="»"/>
              <a:defRPr>
                <a:solidFill>
                  <a:schemeClr val="tx1"/>
                </a:solidFill>
                <a:latin typeface="Arial Narrow" panose="020B0606020202030204" pitchFamily="34" charset="0"/>
              </a:defRPr>
            </a:lvl6pPr>
            <a:lvl7pPr marL="2971800" indent="-228600" eaLnBrk="0" fontAlgn="base" hangingPunct="0">
              <a:spcBef>
                <a:spcPct val="20000"/>
              </a:spcBef>
              <a:spcAft>
                <a:spcPct val="0"/>
              </a:spcAft>
              <a:buChar char="»"/>
              <a:defRPr>
                <a:solidFill>
                  <a:schemeClr val="tx1"/>
                </a:solidFill>
                <a:latin typeface="Arial Narrow" panose="020B0606020202030204" pitchFamily="34" charset="0"/>
              </a:defRPr>
            </a:lvl7pPr>
            <a:lvl8pPr marL="3429000" indent="-228600" eaLnBrk="0" fontAlgn="base" hangingPunct="0">
              <a:spcBef>
                <a:spcPct val="20000"/>
              </a:spcBef>
              <a:spcAft>
                <a:spcPct val="0"/>
              </a:spcAft>
              <a:buChar char="»"/>
              <a:defRPr>
                <a:solidFill>
                  <a:schemeClr val="tx1"/>
                </a:solidFill>
                <a:latin typeface="Arial Narrow" panose="020B0606020202030204" pitchFamily="34" charset="0"/>
              </a:defRPr>
            </a:lvl8pPr>
            <a:lvl9pPr marL="3886200" indent="-228600" eaLnBrk="0" fontAlgn="base" hangingPunct="0">
              <a:spcBef>
                <a:spcPct val="20000"/>
              </a:spcBef>
              <a:spcAft>
                <a:spcPct val="0"/>
              </a:spcAft>
              <a:buChar char="»"/>
              <a:defRPr>
                <a:solidFill>
                  <a:schemeClr val="tx1"/>
                </a:solidFill>
                <a:latin typeface="Arial Narrow" panose="020B0606020202030204" pitchFamily="34" charset="0"/>
              </a:defRPr>
            </a:lvl9pPr>
          </a:lstStyle>
          <a:p>
            <a:pPr>
              <a:spcBef>
                <a:spcPct val="0"/>
              </a:spcBef>
              <a:buFontTx/>
              <a:buNone/>
            </a:pPr>
            <a:r>
              <a:rPr lang="en-US" altLang="en-US" sz="1400"/>
              <a:t>Slide </a:t>
            </a:r>
            <a:fld id="{ED63C163-DB28-4937-A612-79CDDC963541}" type="slidenum">
              <a:rPr lang="en-US" altLang="en-US" sz="1400" smtClean="0"/>
              <a:pPr>
                <a:spcBef>
                  <a:spcPct val="0"/>
                </a:spcBef>
                <a:buFontTx/>
                <a:buNone/>
              </a:pPr>
              <a:t>46</a:t>
            </a:fld>
            <a:endParaRPr lang="en-US" altLang="en-US" sz="1400"/>
          </a:p>
        </p:txBody>
      </p:sp>
      <p:sp>
        <p:nvSpPr>
          <p:cNvPr id="39939" name="Rectangle 2"/>
          <p:cNvSpPr>
            <a:spLocks noGrp="1" noChangeArrowheads="1"/>
          </p:cNvSpPr>
          <p:nvPr>
            <p:ph type="title"/>
          </p:nvPr>
        </p:nvSpPr>
        <p:spPr/>
        <p:txBody>
          <a:bodyPr/>
          <a:lstStyle/>
          <a:p>
            <a:pPr eaLnBrk="1" hangingPunct="1"/>
            <a:r>
              <a:rPr lang="en-US" altLang="en-US" dirty="0"/>
              <a:t>CMS Portal (</a:t>
            </a:r>
            <a:r>
              <a:rPr lang="en-US" altLang="en-US" dirty="0" err="1"/>
              <a:t>MCRef</a:t>
            </a:r>
            <a:r>
              <a:rPr lang="en-US" altLang="en-US" dirty="0"/>
              <a:t>)	</a:t>
            </a:r>
          </a:p>
        </p:txBody>
      </p:sp>
      <p:sp>
        <p:nvSpPr>
          <p:cNvPr id="39940" name="Rectangle 3"/>
          <p:cNvSpPr>
            <a:spLocks noGrp="1" noChangeArrowheads="1"/>
          </p:cNvSpPr>
          <p:nvPr>
            <p:ph type="body" idx="1"/>
          </p:nvPr>
        </p:nvSpPr>
        <p:spPr/>
        <p:txBody>
          <a:bodyPr/>
          <a:lstStyle/>
          <a:p>
            <a:pPr eaLnBrk="1" hangingPunct="1"/>
            <a:r>
              <a:rPr lang="en-US" altLang="en-US" dirty="0">
                <a:solidFill>
                  <a:schemeClr val="tx1"/>
                </a:solidFill>
              </a:rPr>
              <a:t>Used for cost report submissions ONLY</a:t>
            </a:r>
          </a:p>
          <a:p>
            <a:pPr lvl="1"/>
            <a:r>
              <a:rPr lang="en-US" altLang="en-US" dirty="0">
                <a:solidFill>
                  <a:schemeClr val="tx1"/>
                </a:solidFill>
              </a:rPr>
              <a:t>Cannot submit documentation for desk review, audit, reopenings, etc. </a:t>
            </a:r>
          </a:p>
          <a:p>
            <a:pPr eaLnBrk="1" hangingPunct="1"/>
            <a:endParaRPr lang="en-US" altLang="en-US" dirty="0">
              <a:solidFill>
                <a:schemeClr val="tx1"/>
              </a:solidFill>
            </a:endParaRPr>
          </a:p>
          <a:p>
            <a:pPr eaLnBrk="1" hangingPunct="1"/>
            <a:r>
              <a:rPr lang="en-US" altLang="en-US" dirty="0">
                <a:solidFill>
                  <a:schemeClr val="tx1"/>
                </a:solidFill>
              </a:rPr>
              <a:t>E-signature vs. E-submission</a:t>
            </a:r>
          </a:p>
          <a:p>
            <a:pPr eaLnBrk="1" hangingPunct="1"/>
            <a:endParaRPr lang="en-US" altLang="en-US" dirty="0">
              <a:solidFill>
                <a:schemeClr val="tx1"/>
              </a:solidFill>
            </a:endParaRPr>
          </a:p>
          <a:p>
            <a:pPr eaLnBrk="1" hangingPunct="1"/>
            <a:endParaRPr lang="en-US" altLang="en-US" dirty="0">
              <a:solidFill>
                <a:schemeClr val="tx1"/>
              </a:solidFill>
            </a:endParaRPr>
          </a:p>
          <a:p>
            <a:pPr eaLnBrk="1" hangingPunct="1"/>
            <a:endParaRPr lang="en-US" altLang="en-US" dirty="0">
              <a:solidFill>
                <a:schemeClr val="tx1"/>
              </a:solidFill>
            </a:endParaRPr>
          </a:p>
          <a:p>
            <a:pPr eaLnBrk="1" hangingPunct="1"/>
            <a:endParaRPr lang="en-US" altLang="en-US" dirty="0">
              <a:solidFill>
                <a:schemeClr val="tx1"/>
              </a:solidFill>
            </a:endParaRPr>
          </a:p>
          <a:p>
            <a:pPr eaLnBrk="1" hangingPunct="1"/>
            <a:endParaRPr lang="en-US" altLang="en-US" dirty="0">
              <a:solidFill>
                <a:schemeClr val="tx1"/>
              </a:solidFill>
            </a:endParaRPr>
          </a:p>
          <a:p>
            <a:pPr eaLnBrk="1" hangingPunct="1"/>
            <a:r>
              <a:rPr lang="en-US" altLang="en-US" dirty="0">
                <a:solidFill>
                  <a:schemeClr val="tx1"/>
                </a:solidFill>
              </a:rPr>
              <a:t>Please make sure to send cover letter, rather than just a CD by itself. </a:t>
            </a:r>
          </a:p>
          <a:p>
            <a:pPr lvl="1"/>
            <a:r>
              <a:rPr lang="en-US" altLang="en-US" dirty="0">
                <a:solidFill>
                  <a:schemeClr val="tx1"/>
                </a:solidFill>
              </a:rPr>
              <a:t>If E-signed, the worksheet S should be at the front of the package</a:t>
            </a:r>
          </a:p>
        </p:txBody>
      </p:sp>
      <p:pic>
        <p:nvPicPr>
          <p:cNvPr id="3" name="Picture 2">
            <a:extLst>
              <a:ext uri="{FF2B5EF4-FFF2-40B4-BE49-F238E27FC236}">
                <a16:creationId xmlns:a16="http://schemas.microsoft.com/office/drawing/2014/main" id="{A7F09A66-AEC4-45B9-9C41-1FF587F84145}"/>
              </a:ext>
            </a:extLst>
          </p:cNvPr>
          <p:cNvPicPr>
            <a:picLocks noChangeAspect="1"/>
          </p:cNvPicPr>
          <p:nvPr/>
        </p:nvPicPr>
        <p:blipFill>
          <a:blip r:embed="rId2"/>
          <a:stretch>
            <a:fillRect/>
          </a:stretch>
        </p:blipFill>
        <p:spPr>
          <a:xfrm>
            <a:off x="228600" y="3334278"/>
            <a:ext cx="8686800" cy="907143"/>
          </a:xfrm>
          <a:prstGeom prst="rect">
            <a:avLst/>
          </a:prstGeom>
        </p:spPr>
      </p:pic>
    </p:spTree>
    <p:extLst>
      <p:ext uri="{BB962C8B-B14F-4D97-AF65-F5344CB8AC3E}">
        <p14:creationId xmlns:p14="http://schemas.microsoft.com/office/powerpoint/2010/main" val="3156220138"/>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Slide Number Placeholder 3"/>
          <p:cNvSpPr>
            <a:spLocks noGrp="1"/>
          </p:cNvSpPr>
          <p:nvPr>
            <p:ph type="sldNum" sz="quarter" idx="4294967295"/>
          </p:nvPr>
        </p:nvSpPr>
        <p:spPr>
          <a:xfrm>
            <a:off x="7010400" y="0"/>
            <a:ext cx="2133600" cy="476250"/>
          </a:xfrm>
          <a:prstGeom prst="rect">
            <a:avLst/>
          </a:prstGeom>
          <a:noFill/>
        </p:spPr>
        <p:txBody>
          <a:bodyPr/>
          <a:lstStyle>
            <a:lvl1pPr>
              <a:spcBef>
                <a:spcPct val="20000"/>
              </a:spcBef>
              <a:buChar char="•"/>
              <a:defRPr sz="2400">
                <a:solidFill>
                  <a:schemeClr val="tx1"/>
                </a:solidFill>
                <a:latin typeface="Arial Narrow" panose="020B0606020202030204" pitchFamily="34" charset="0"/>
              </a:defRPr>
            </a:lvl1pPr>
            <a:lvl2pPr marL="742950" indent="-285750">
              <a:spcBef>
                <a:spcPct val="20000"/>
              </a:spcBef>
              <a:buChar char="–"/>
              <a:defRPr sz="2000">
                <a:solidFill>
                  <a:schemeClr val="tx1"/>
                </a:solidFill>
                <a:latin typeface="Arial Narrow" panose="020B0606020202030204" pitchFamily="34" charset="0"/>
              </a:defRPr>
            </a:lvl2pPr>
            <a:lvl3pPr marL="1143000" indent="-228600">
              <a:spcBef>
                <a:spcPct val="20000"/>
              </a:spcBef>
              <a:buChar char="•"/>
              <a:defRPr>
                <a:solidFill>
                  <a:schemeClr val="tx1"/>
                </a:solidFill>
                <a:latin typeface="Arial Narrow" panose="020B0606020202030204" pitchFamily="34" charset="0"/>
              </a:defRPr>
            </a:lvl3pPr>
            <a:lvl4pPr marL="1600200" indent="-228600">
              <a:spcBef>
                <a:spcPct val="20000"/>
              </a:spcBef>
              <a:buChar char="–"/>
              <a:defRPr>
                <a:solidFill>
                  <a:schemeClr val="tx1"/>
                </a:solidFill>
                <a:latin typeface="Arial Narrow" panose="020B0606020202030204" pitchFamily="34" charset="0"/>
              </a:defRPr>
            </a:lvl4pPr>
            <a:lvl5pPr marL="2057400" indent="-228600">
              <a:spcBef>
                <a:spcPct val="20000"/>
              </a:spcBef>
              <a:buChar char="»"/>
              <a:defRPr>
                <a:solidFill>
                  <a:schemeClr val="tx1"/>
                </a:solidFill>
                <a:latin typeface="Arial Narrow" panose="020B0606020202030204" pitchFamily="34" charset="0"/>
              </a:defRPr>
            </a:lvl5pPr>
            <a:lvl6pPr marL="2514600" indent="-228600" eaLnBrk="0" fontAlgn="base" hangingPunct="0">
              <a:spcBef>
                <a:spcPct val="20000"/>
              </a:spcBef>
              <a:spcAft>
                <a:spcPct val="0"/>
              </a:spcAft>
              <a:buChar char="»"/>
              <a:defRPr>
                <a:solidFill>
                  <a:schemeClr val="tx1"/>
                </a:solidFill>
                <a:latin typeface="Arial Narrow" panose="020B0606020202030204" pitchFamily="34" charset="0"/>
              </a:defRPr>
            </a:lvl6pPr>
            <a:lvl7pPr marL="2971800" indent="-228600" eaLnBrk="0" fontAlgn="base" hangingPunct="0">
              <a:spcBef>
                <a:spcPct val="20000"/>
              </a:spcBef>
              <a:spcAft>
                <a:spcPct val="0"/>
              </a:spcAft>
              <a:buChar char="»"/>
              <a:defRPr>
                <a:solidFill>
                  <a:schemeClr val="tx1"/>
                </a:solidFill>
                <a:latin typeface="Arial Narrow" panose="020B0606020202030204" pitchFamily="34" charset="0"/>
              </a:defRPr>
            </a:lvl7pPr>
            <a:lvl8pPr marL="3429000" indent="-228600" eaLnBrk="0" fontAlgn="base" hangingPunct="0">
              <a:spcBef>
                <a:spcPct val="20000"/>
              </a:spcBef>
              <a:spcAft>
                <a:spcPct val="0"/>
              </a:spcAft>
              <a:buChar char="»"/>
              <a:defRPr>
                <a:solidFill>
                  <a:schemeClr val="tx1"/>
                </a:solidFill>
                <a:latin typeface="Arial Narrow" panose="020B0606020202030204" pitchFamily="34" charset="0"/>
              </a:defRPr>
            </a:lvl8pPr>
            <a:lvl9pPr marL="3886200" indent="-228600" eaLnBrk="0" fontAlgn="base" hangingPunct="0">
              <a:spcBef>
                <a:spcPct val="20000"/>
              </a:spcBef>
              <a:spcAft>
                <a:spcPct val="0"/>
              </a:spcAft>
              <a:buChar char="»"/>
              <a:defRPr>
                <a:solidFill>
                  <a:schemeClr val="tx1"/>
                </a:solidFill>
                <a:latin typeface="Arial Narrow" panose="020B0606020202030204" pitchFamily="34" charset="0"/>
              </a:defRPr>
            </a:lvl9pPr>
          </a:lstStyle>
          <a:p>
            <a:pPr>
              <a:spcBef>
                <a:spcPct val="0"/>
              </a:spcBef>
              <a:buFontTx/>
              <a:buNone/>
            </a:pPr>
            <a:r>
              <a:rPr lang="en-US" altLang="en-US" sz="1400"/>
              <a:t>Slide </a:t>
            </a:r>
            <a:fld id="{ED63C163-DB28-4937-A612-79CDDC963541}" type="slidenum">
              <a:rPr lang="en-US" altLang="en-US" sz="1400" smtClean="0"/>
              <a:pPr>
                <a:spcBef>
                  <a:spcPct val="0"/>
                </a:spcBef>
                <a:buFontTx/>
                <a:buNone/>
              </a:pPr>
              <a:t>47</a:t>
            </a:fld>
            <a:endParaRPr lang="en-US" altLang="en-US" sz="1400"/>
          </a:p>
        </p:txBody>
      </p:sp>
      <p:sp>
        <p:nvSpPr>
          <p:cNvPr id="39939" name="Rectangle 2"/>
          <p:cNvSpPr>
            <a:spLocks noGrp="1" noChangeArrowheads="1"/>
          </p:cNvSpPr>
          <p:nvPr>
            <p:ph type="title"/>
          </p:nvPr>
        </p:nvSpPr>
        <p:spPr>
          <a:xfrm>
            <a:off x="457200" y="311150"/>
            <a:ext cx="8229600" cy="708025"/>
          </a:xfrm>
        </p:spPr>
        <p:txBody>
          <a:bodyPr/>
          <a:lstStyle/>
          <a:p>
            <a:pPr eaLnBrk="1" hangingPunct="1"/>
            <a:r>
              <a:rPr lang="en-US" altLang="en-US" dirty="0"/>
              <a:t>File Exchange/</a:t>
            </a:r>
            <a:r>
              <a:rPr lang="en-US" altLang="en-US" dirty="0" err="1"/>
              <a:t>Secure-EDI</a:t>
            </a:r>
            <a:r>
              <a:rPr lang="en-US" altLang="en-US" dirty="0"/>
              <a:t>/</a:t>
            </a:r>
            <a:r>
              <a:rPr lang="en-US" altLang="en-US" dirty="0" err="1"/>
              <a:t>MoveIt</a:t>
            </a:r>
            <a:endParaRPr lang="en-US" altLang="en-US" dirty="0"/>
          </a:p>
        </p:txBody>
      </p:sp>
      <p:sp>
        <p:nvSpPr>
          <p:cNvPr id="39940" name="Rectangle 3"/>
          <p:cNvSpPr>
            <a:spLocks noGrp="1" noChangeArrowheads="1"/>
          </p:cNvSpPr>
          <p:nvPr>
            <p:ph type="body" idx="1"/>
          </p:nvPr>
        </p:nvSpPr>
        <p:spPr/>
        <p:txBody>
          <a:bodyPr/>
          <a:lstStyle/>
          <a:p>
            <a:pPr eaLnBrk="1" hangingPunct="1"/>
            <a:r>
              <a:rPr lang="en-US" altLang="en-US" dirty="0">
                <a:solidFill>
                  <a:schemeClr val="tx1"/>
                </a:solidFill>
              </a:rPr>
              <a:t>Started using this last summer</a:t>
            </a:r>
          </a:p>
          <a:p>
            <a:pPr lvl="1"/>
            <a:r>
              <a:rPr lang="en-US" altLang="en-US" dirty="0">
                <a:solidFill>
                  <a:schemeClr val="tx1"/>
                </a:solidFill>
              </a:rPr>
              <a:t>Mainly for S-10 Audits, but can be used for anything</a:t>
            </a:r>
          </a:p>
          <a:p>
            <a:pPr lvl="1"/>
            <a:endParaRPr lang="en-US" altLang="en-US" dirty="0">
              <a:solidFill>
                <a:schemeClr val="tx1"/>
              </a:solidFill>
            </a:endParaRPr>
          </a:p>
          <a:p>
            <a:pPr eaLnBrk="1" hangingPunct="1"/>
            <a:r>
              <a:rPr lang="en-US" altLang="en-US" dirty="0">
                <a:solidFill>
                  <a:schemeClr val="tx1"/>
                </a:solidFill>
              </a:rPr>
              <a:t>Fewer restrictions and obstacles than old WPS Secure Messaging Portal</a:t>
            </a:r>
          </a:p>
          <a:p>
            <a:pPr eaLnBrk="1" hangingPunct="1"/>
            <a:endParaRPr lang="en-US" altLang="en-US" dirty="0">
              <a:solidFill>
                <a:schemeClr val="tx1"/>
              </a:solidFill>
            </a:endParaRPr>
          </a:p>
          <a:p>
            <a:pPr eaLnBrk="1" hangingPunct="1"/>
            <a:r>
              <a:rPr lang="en-US" altLang="en-US" dirty="0">
                <a:solidFill>
                  <a:schemeClr val="tx1"/>
                </a:solidFill>
              </a:rPr>
              <a:t>Allow for external contacts as well (not limited to providers)</a:t>
            </a:r>
          </a:p>
          <a:p>
            <a:pPr eaLnBrk="1" hangingPunct="1"/>
            <a:endParaRPr lang="en-US" altLang="en-US" dirty="0">
              <a:solidFill>
                <a:schemeClr val="tx1"/>
              </a:solidFill>
            </a:endParaRPr>
          </a:p>
          <a:p>
            <a:pPr eaLnBrk="1" hangingPunct="1"/>
            <a:r>
              <a:rPr lang="en-US" altLang="en-US" dirty="0">
                <a:solidFill>
                  <a:schemeClr val="tx1"/>
                </a:solidFill>
              </a:rPr>
              <a:t>Larger file size limit (2GB vs. 15-20 MB) </a:t>
            </a:r>
          </a:p>
          <a:p>
            <a:pPr eaLnBrk="1" hangingPunct="1"/>
            <a:endParaRPr lang="en-US" altLang="en-US" dirty="0">
              <a:solidFill>
                <a:schemeClr val="tx1"/>
              </a:solidFill>
            </a:endParaRPr>
          </a:p>
          <a:p>
            <a:pPr eaLnBrk="1" hangingPunct="1"/>
            <a:r>
              <a:rPr lang="en-US" altLang="en-US" dirty="0">
                <a:solidFill>
                  <a:schemeClr val="tx1"/>
                </a:solidFill>
              </a:rPr>
              <a:t>No file type restrictions</a:t>
            </a:r>
          </a:p>
          <a:p>
            <a:pPr eaLnBrk="1" hangingPunct="1"/>
            <a:endParaRPr lang="en-US" altLang="en-US" dirty="0">
              <a:solidFill>
                <a:schemeClr val="tx1"/>
              </a:solidFill>
            </a:endParaRPr>
          </a:p>
          <a:p>
            <a:pPr eaLnBrk="1" hangingPunct="1"/>
            <a:endParaRPr lang="en-US" altLang="en-US" dirty="0">
              <a:solidFill>
                <a:schemeClr val="tx1"/>
              </a:solidFill>
            </a:endParaRPr>
          </a:p>
          <a:p>
            <a:pPr eaLnBrk="1" hangingPunct="1"/>
            <a:endParaRPr lang="en-US" altLang="en-US" dirty="0"/>
          </a:p>
        </p:txBody>
      </p:sp>
    </p:spTree>
    <p:extLst>
      <p:ext uri="{BB962C8B-B14F-4D97-AF65-F5344CB8AC3E}">
        <p14:creationId xmlns:p14="http://schemas.microsoft.com/office/powerpoint/2010/main" val="211891648"/>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Slide Number Placeholder 3"/>
          <p:cNvSpPr>
            <a:spLocks noGrp="1"/>
          </p:cNvSpPr>
          <p:nvPr>
            <p:ph type="sldNum" sz="quarter" idx="4294967295"/>
          </p:nvPr>
        </p:nvSpPr>
        <p:spPr>
          <a:xfrm>
            <a:off x="7010400" y="0"/>
            <a:ext cx="2133600" cy="476250"/>
          </a:xfrm>
          <a:prstGeom prst="rect">
            <a:avLst/>
          </a:prstGeom>
          <a:noFill/>
        </p:spPr>
        <p:txBody>
          <a:bodyPr/>
          <a:lstStyle>
            <a:lvl1pPr>
              <a:spcBef>
                <a:spcPct val="20000"/>
              </a:spcBef>
              <a:buChar char="•"/>
              <a:defRPr sz="2400">
                <a:solidFill>
                  <a:schemeClr val="tx1"/>
                </a:solidFill>
                <a:latin typeface="Arial Narrow" panose="020B0606020202030204" pitchFamily="34" charset="0"/>
              </a:defRPr>
            </a:lvl1pPr>
            <a:lvl2pPr marL="742950" indent="-285750">
              <a:spcBef>
                <a:spcPct val="20000"/>
              </a:spcBef>
              <a:buChar char="–"/>
              <a:defRPr sz="2000">
                <a:solidFill>
                  <a:schemeClr val="tx1"/>
                </a:solidFill>
                <a:latin typeface="Arial Narrow" panose="020B0606020202030204" pitchFamily="34" charset="0"/>
              </a:defRPr>
            </a:lvl2pPr>
            <a:lvl3pPr marL="1143000" indent="-228600">
              <a:spcBef>
                <a:spcPct val="20000"/>
              </a:spcBef>
              <a:buChar char="•"/>
              <a:defRPr>
                <a:solidFill>
                  <a:schemeClr val="tx1"/>
                </a:solidFill>
                <a:latin typeface="Arial Narrow" panose="020B0606020202030204" pitchFamily="34" charset="0"/>
              </a:defRPr>
            </a:lvl3pPr>
            <a:lvl4pPr marL="1600200" indent="-228600">
              <a:spcBef>
                <a:spcPct val="20000"/>
              </a:spcBef>
              <a:buChar char="–"/>
              <a:defRPr>
                <a:solidFill>
                  <a:schemeClr val="tx1"/>
                </a:solidFill>
                <a:latin typeface="Arial Narrow" panose="020B0606020202030204" pitchFamily="34" charset="0"/>
              </a:defRPr>
            </a:lvl4pPr>
            <a:lvl5pPr marL="2057400" indent="-228600">
              <a:spcBef>
                <a:spcPct val="20000"/>
              </a:spcBef>
              <a:buChar char="»"/>
              <a:defRPr>
                <a:solidFill>
                  <a:schemeClr val="tx1"/>
                </a:solidFill>
                <a:latin typeface="Arial Narrow" panose="020B0606020202030204" pitchFamily="34" charset="0"/>
              </a:defRPr>
            </a:lvl5pPr>
            <a:lvl6pPr marL="2514600" indent="-228600" eaLnBrk="0" fontAlgn="base" hangingPunct="0">
              <a:spcBef>
                <a:spcPct val="20000"/>
              </a:spcBef>
              <a:spcAft>
                <a:spcPct val="0"/>
              </a:spcAft>
              <a:buChar char="»"/>
              <a:defRPr>
                <a:solidFill>
                  <a:schemeClr val="tx1"/>
                </a:solidFill>
                <a:latin typeface="Arial Narrow" panose="020B0606020202030204" pitchFamily="34" charset="0"/>
              </a:defRPr>
            </a:lvl6pPr>
            <a:lvl7pPr marL="2971800" indent="-228600" eaLnBrk="0" fontAlgn="base" hangingPunct="0">
              <a:spcBef>
                <a:spcPct val="20000"/>
              </a:spcBef>
              <a:spcAft>
                <a:spcPct val="0"/>
              </a:spcAft>
              <a:buChar char="»"/>
              <a:defRPr>
                <a:solidFill>
                  <a:schemeClr val="tx1"/>
                </a:solidFill>
                <a:latin typeface="Arial Narrow" panose="020B0606020202030204" pitchFamily="34" charset="0"/>
              </a:defRPr>
            </a:lvl7pPr>
            <a:lvl8pPr marL="3429000" indent="-228600" eaLnBrk="0" fontAlgn="base" hangingPunct="0">
              <a:spcBef>
                <a:spcPct val="20000"/>
              </a:spcBef>
              <a:spcAft>
                <a:spcPct val="0"/>
              </a:spcAft>
              <a:buChar char="»"/>
              <a:defRPr>
                <a:solidFill>
                  <a:schemeClr val="tx1"/>
                </a:solidFill>
                <a:latin typeface="Arial Narrow" panose="020B0606020202030204" pitchFamily="34" charset="0"/>
              </a:defRPr>
            </a:lvl8pPr>
            <a:lvl9pPr marL="3886200" indent="-228600" eaLnBrk="0" fontAlgn="base" hangingPunct="0">
              <a:spcBef>
                <a:spcPct val="20000"/>
              </a:spcBef>
              <a:spcAft>
                <a:spcPct val="0"/>
              </a:spcAft>
              <a:buChar char="»"/>
              <a:defRPr>
                <a:solidFill>
                  <a:schemeClr val="tx1"/>
                </a:solidFill>
                <a:latin typeface="Arial Narrow" panose="020B0606020202030204" pitchFamily="34" charset="0"/>
              </a:defRPr>
            </a:lvl9pPr>
          </a:lstStyle>
          <a:p>
            <a:pPr>
              <a:spcBef>
                <a:spcPct val="0"/>
              </a:spcBef>
              <a:buFontTx/>
              <a:buNone/>
            </a:pPr>
            <a:r>
              <a:rPr lang="en-US" altLang="en-US" sz="1400"/>
              <a:t>Slide </a:t>
            </a:r>
            <a:fld id="{ED63C163-DB28-4937-A612-79CDDC963541}" type="slidenum">
              <a:rPr lang="en-US" altLang="en-US" sz="1400" smtClean="0"/>
              <a:pPr>
                <a:spcBef>
                  <a:spcPct val="0"/>
                </a:spcBef>
                <a:buFontTx/>
                <a:buNone/>
              </a:pPr>
              <a:t>48</a:t>
            </a:fld>
            <a:endParaRPr lang="en-US" altLang="en-US" sz="1400"/>
          </a:p>
        </p:txBody>
      </p:sp>
      <p:sp>
        <p:nvSpPr>
          <p:cNvPr id="39939" name="Rectangle 2"/>
          <p:cNvSpPr>
            <a:spLocks noGrp="1" noChangeArrowheads="1"/>
          </p:cNvSpPr>
          <p:nvPr>
            <p:ph type="title"/>
          </p:nvPr>
        </p:nvSpPr>
        <p:spPr>
          <a:xfrm>
            <a:off x="457200" y="311150"/>
            <a:ext cx="8229600" cy="708025"/>
          </a:xfrm>
        </p:spPr>
        <p:txBody>
          <a:bodyPr/>
          <a:lstStyle/>
          <a:p>
            <a:pPr eaLnBrk="1" hangingPunct="1"/>
            <a:r>
              <a:rPr lang="en-US" altLang="en-US" dirty="0"/>
              <a:t>Secure-EDI (MoveIt)</a:t>
            </a:r>
          </a:p>
        </p:txBody>
      </p:sp>
      <p:sp>
        <p:nvSpPr>
          <p:cNvPr id="39940" name="Rectangle 3"/>
          <p:cNvSpPr>
            <a:spLocks noGrp="1" noChangeArrowheads="1"/>
          </p:cNvSpPr>
          <p:nvPr>
            <p:ph type="body" idx="1"/>
          </p:nvPr>
        </p:nvSpPr>
        <p:spPr/>
        <p:txBody>
          <a:bodyPr/>
          <a:lstStyle/>
          <a:p>
            <a:pPr eaLnBrk="1" hangingPunct="1"/>
            <a:r>
              <a:rPr lang="en-US" altLang="en-US" dirty="0">
                <a:solidFill>
                  <a:schemeClr val="tx1"/>
                </a:solidFill>
                <a:hlinkClick r:id="rId2"/>
              </a:rPr>
              <a:t>https://www.wpsgha.com/wps/portal/mac/site/audit/guides-and-resources/audit-secure-edi-email-messaging-tool</a:t>
            </a:r>
            <a:endParaRPr lang="en-US" altLang="en-US" dirty="0">
              <a:solidFill>
                <a:schemeClr val="tx1"/>
              </a:solidFill>
            </a:endParaRPr>
          </a:p>
          <a:p>
            <a:pPr eaLnBrk="1" hangingPunct="1"/>
            <a:endParaRPr lang="en-US" altLang="en-US" dirty="0">
              <a:solidFill>
                <a:schemeClr val="tx1"/>
              </a:solidFill>
            </a:endParaRPr>
          </a:p>
          <a:p>
            <a:pPr eaLnBrk="1" hangingPunct="1"/>
            <a:r>
              <a:rPr lang="en-US" altLang="en-US" dirty="0">
                <a:solidFill>
                  <a:schemeClr val="tx1"/>
                </a:solidFill>
              </a:rPr>
              <a:t>File Exchange initiation email </a:t>
            </a:r>
          </a:p>
          <a:p>
            <a:pPr lvl="1"/>
            <a:r>
              <a:rPr lang="en-US" altLang="en-US" dirty="0">
                <a:solidFill>
                  <a:schemeClr val="tx1"/>
                </a:solidFill>
              </a:rPr>
              <a:t>Audit contact sends you first email (including your first temporary password) </a:t>
            </a:r>
          </a:p>
          <a:p>
            <a:pPr lvl="1"/>
            <a:r>
              <a:rPr lang="en-US" altLang="en-US" dirty="0">
                <a:solidFill>
                  <a:schemeClr val="tx1"/>
                </a:solidFill>
              </a:rPr>
              <a:t>Any other auditor you want to send documents to would have to first send you an initiation email of their own (no new password needed if account is already established.) </a:t>
            </a:r>
          </a:p>
          <a:p>
            <a:pPr lvl="1"/>
            <a:r>
              <a:rPr lang="en-US" altLang="en-US" dirty="0">
                <a:solidFill>
                  <a:schemeClr val="tx1"/>
                </a:solidFill>
              </a:rPr>
              <a:t>Accounts active for 20 days, but reset after each use</a:t>
            </a:r>
          </a:p>
          <a:p>
            <a:endParaRPr lang="en-US" altLang="en-US" dirty="0">
              <a:solidFill>
                <a:schemeClr val="tx1"/>
              </a:solidFill>
            </a:endParaRPr>
          </a:p>
          <a:p>
            <a:r>
              <a:rPr lang="en-US" altLang="en-US" dirty="0">
                <a:solidFill>
                  <a:schemeClr val="tx1"/>
                </a:solidFill>
              </a:rPr>
              <a:t>No long-term storage of files (usually around 30 days) </a:t>
            </a:r>
          </a:p>
          <a:p>
            <a:endParaRPr lang="en-US" altLang="en-US" dirty="0">
              <a:solidFill>
                <a:schemeClr val="tx1"/>
              </a:solidFill>
            </a:endParaRPr>
          </a:p>
          <a:p>
            <a:r>
              <a:rPr lang="en-US" altLang="en-US" dirty="0">
                <a:solidFill>
                  <a:schemeClr val="tx1"/>
                </a:solidFill>
              </a:rPr>
              <a:t>Auditors can handle your password resets, deactivations, etc. </a:t>
            </a:r>
          </a:p>
        </p:txBody>
      </p:sp>
    </p:spTree>
    <p:extLst>
      <p:ext uri="{BB962C8B-B14F-4D97-AF65-F5344CB8AC3E}">
        <p14:creationId xmlns:p14="http://schemas.microsoft.com/office/powerpoint/2010/main" val="1049398191"/>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Slide Number Placeholder 3"/>
          <p:cNvSpPr>
            <a:spLocks noGrp="1"/>
          </p:cNvSpPr>
          <p:nvPr>
            <p:ph type="sldNum" sz="quarter" idx="4294967295"/>
          </p:nvPr>
        </p:nvSpPr>
        <p:spPr>
          <a:xfrm>
            <a:off x="7010400" y="0"/>
            <a:ext cx="2133600" cy="476250"/>
          </a:xfrm>
          <a:prstGeom prst="rect">
            <a:avLst/>
          </a:prstGeom>
          <a:noFill/>
        </p:spPr>
        <p:txBody>
          <a:bodyPr/>
          <a:lstStyle>
            <a:lvl1pPr>
              <a:spcBef>
                <a:spcPct val="20000"/>
              </a:spcBef>
              <a:buChar char="•"/>
              <a:defRPr sz="2400">
                <a:solidFill>
                  <a:schemeClr val="tx1"/>
                </a:solidFill>
                <a:latin typeface="Arial Narrow" panose="020B0606020202030204" pitchFamily="34" charset="0"/>
              </a:defRPr>
            </a:lvl1pPr>
            <a:lvl2pPr marL="742950" indent="-285750">
              <a:spcBef>
                <a:spcPct val="20000"/>
              </a:spcBef>
              <a:buChar char="–"/>
              <a:defRPr sz="2000">
                <a:solidFill>
                  <a:schemeClr val="tx1"/>
                </a:solidFill>
                <a:latin typeface="Arial Narrow" panose="020B0606020202030204" pitchFamily="34" charset="0"/>
              </a:defRPr>
            </a:lvl2pPr>
            <a:lvl3pPr marL="1143000" indent="-228600">
              <a:spcBef>
                <a:spcPct val="20000"/>
              </a:spcBef>
              <a:buChar char="•"/>
              <a:defRPr>
                <a:solidFill>
                  <a:schemeClr val="tx1"/>
                </a:solidFill>
                <a:latin typeface="Arial Narrow" panose="020B0606020202030204" pitchFamily="34" charset="0"/>
              </a:defRPr>
            </a:lvl3pPr>
            <a:lvl4pPr marL="1600200" indent="-228600">
              <a:spcBef>
                <a:spcPct val="20000"/>
              </a:spcBef>
              <a:buChar char="–"/>
              <a:defRPr>
                <a:solidFill>
                  <a:schemeClr val="tx1"/>
                </a:solidFill>
                <a:latin typeface="Arial Narrow" panose="020B0606020202030204" pitchFamily="34" charset="0"/>
              </a:defRPr>
            </a:lvl4pPr>
            <a:lvl5pPr marL="2057400" indent="-228600">
              <a:spcBef>
                <a:spcPct val="20000"/>
              </a:spcBef>
              <a:buChar char="»"/>
              <a:defRPr>
                <a:solidFill>
                  <a:schemeClr val="tx1"/>
                </a:solidFill>
                <a:latin typeface="Arial Narrow" panose="020B0606020202030204" pitchFamily="34" charset="0"/>
              </a:defRPr>
            </a:lvl5pPr>
            <a:lvl6pPr marL="2514600" indent="-228600" eaLnBrk="0" fontAlgn="base" hangingPunct="0">
              <a:spcBef>
                <a:spcPct val="20000"/>
              </a:spcBef>
              <a:spcAft>
                <a:spcPct val="0"/>
              </a:spcAft>
              <a:buChar char="»"/>
              <a:defRPr>
                <a:solidFill>
                  <a:schemeClr val="tx1"/>
                </a:solidFill>
                <a:latin typeface="Arial Narrow" panose="020B0606020202030204" pitchFamily="34" charset="0"/>
              </a:defRPr>
            </a:lvl6pPr>
            <a:lvl7pPr marL="2971800" indent="-228600" eaLnBrk="0" fontAlgn="base" hangingPunct="0">
              <a:spcBef>
                <a:spcPct val="20000"/>
              </a:spcBef>
              <a:spcAft>
                <a:spcPct val="0"/>
              </a:spcAft>
              <a:buChar char="»"/>
              <a:defRPr>
                <a:solidFill>
                  <a:schemeClr val="tx1"/>
                </a:solidFill>
                <a:latin typeface="Arial Narrow" panose="020B0606020202030204" pitchFamily="34" charset="0"/>
              </a:defRPr>
            </a:lvl7pPr>
            <a:lvl8pPr marL="3429000" indent="-228600" eaLnBrk="0" fontAlgn="base" hangingPunct="0">
              <a:spcBef>
                <a:spcPct val="20000"/>
              </a:spcBef>
              <a:spcAft>
                <a:spcPct val="0"/>
              </a:spcAft>
              <a:buChar char="»"/>
              <a:defRPr>
                <a:solidFill>
                  <a:schemeClr val="tx1"/>
                </a:solidFill>
                <a:latin typeface="Arial Narrow" panose="020B0606020202030204" pitchFamily="34" charset="0"/>
              </a:defRPr>
            </a:lvl8pPr>
            <a:lvl9pPr marL="3886200" indent="-228600" eaLnBrk="0" fontAlgn="base" hangingPunct="0">
              <a:spcBef>
                <a:spcPct val="20000"/>
              </a:spcBef>
              <a:spcAft>
                <a:spcPct val="0"/>
              </a:spcAft>
              <a:buChar char="»"/>
              <a:defRPr>
                <a:solidFill>
                  <a:schemeClr val="tx1"/>
                </a:solidFill>
                <a:latin typeface="Arial Narrow" panose="020B0606020202030204" pitchFamily="34" charset="0"/>
              </a:defRPr>
            </a:lvl9pPr>
          </a:lstStyle>
          <a:p>
            <a:pPr>
              <a:spcBef>
                <a:spcPct val="0"/>
              </a:spcBef>
              <a:buFontTx/>
              <a:buNone/>
            </a:pPr>
            <a:r>
              <a:rPr lang="en-US" altLang="en-US" sz="1400"/>
              <a:t>Slide </a:t>
            </a:r>
            <a:fld id="{ED63C163-DB28-4937-A612-79CDDC963541}" type="slidenum">
              <a:rPr lang="en-US" altLang="en-US" sz="1400" smtClean="0"/>
              <a:pPr>
                <a:spcBef>
                  <a:spcPct val="0"/>
                </a:spcBef>
                <a:buFontTx/>
                <a:buNone/>
              </a:pPr>
              <a:t>49</a:t>
            </a:fld>
            <a:endParaRPr lang="en-US" altLang="en-US" sz="1400"/>
          </a:p>
        </p:txBody>
      </p:sp>
      <p:sp>
        <p:nvSpPr>
          <p:cNvPr id="39939" name="Rectangle 2"/>
          <p:cNvSpPr>
            <a:spLocks noGrp="1" noChangeArrowheads="1"/>
          </p:cNvSpPr>
          <p:nvPr>
            <p:ph type="title"/>
          </p:nvPr>
        </p:nvSpPr>
        <p:spPr>
          <a:xfrm>
            <a:off x="457200" y="311150"/>
            <a:ext cx="8229600" cy="708025"/>
          </a:xfrm>
        </p:spPr>
        <p:txBody>
          <a:bodyPr/>
          <a:lstStyle/>
          <a:p>
            <a:pPr eaLnBrk="1" hangingPunct="1"/>
            <a:r>
              <a:rPr lang="en-US" altLang="en-US" dirty="0"/>
              <a:t>WPS Website, Webinars, and YouTube Channel</a:t>
            </a:r>
          </a:p>
        </p:txBody>
      </p:sp>
      <p:sp>
        <p:nvSpPr>
          <p:cNvPr id="39940" name="Rectangle 3"/>
          <p:cNvSpPr>
            <a:spLocks noGrp="1" noChangeArrowheads="1"/>
          </p:cNvSpPr>
          <p:nvPr>
            <p:ph type="body" idx="1"/>
          </p:nvPr>
        </p:nvSpPr>
        <p:spPr/>
        <p:txBody>
          <a:bodyPr/>
          <a:lstStyle/>
          <a:p>
            <a:pPr eaLnBrk="1" hangingPunct="1"/>
            <a:r>
              <a:rPr lang="en-US" altLang="en-US" dirty="0">
                <a:solidFill>
                  <a:schemeClr val="tx1"/>
                </a:solidFill>
              </a:rPr>
              <a:t>WPS Website</a:t>
            </a:r>
          </a:p>
          <a:p>
            <a:pPr lvl="1"/>
            <a:r>
              <a:rPr lang="en-US" altLang="en-US" dirty="0">
                <a:solidFill>
                  <a:schemeClr val="tx1"/>
                </a:solidFill>
                <a:hlinkClick r:id="rId2"/>
              </a:rPr>
              <a:t>https://www.wpsgha.com/wps/portal/mac/site/audit/guides-and-resources/guides-and-resources</a:t>
            </a:r>
            <a:endParaRPr lang="en-US" altLang="en-US" dirty="0">
              <a:solidFill>
                <a:schemeClr val="tx1"/>
              </a:solidFill>
            </a:endParaRPr>
          </a:p>
          <a:p>
            <a:pPr eaLnBrk="1" hangingPunct="1"/>
            <a:endParaRPr lang="en-US" altLang="en-US" dirty="0">
              <a:solidFill>
                <a:schemeClr val="tx1"/>
              </a:solidFill>
            </a:endParaRPr>
          </a:p>
          <a:p>
            <a:pPr eaLnBrk="1" hangingPunct="1"/>
            <a:r>
              <a:rPr lang="en-US" altLang="en-US" dirty="0">
                <a:solidFill>
                  <a:schemeClr val="tx1"/>
                </a:solidFill>
              </a:rPr>
              <a:t>WPS YouTube Audit Playlist</a:t>
            </a:r>
          </a:p>
          <a:p>
            <a:pPr lvl="1"/>
            <a:r>
              <a:rPr lang="en-US" altLang="en-US" dirty="0">
                <a:solidFill>
                  <a:schemeClr val="tx1"/>
                </a:solidFill>
                <a:hlinkClick r:id="rId3"/>
              </a:rPr>
              <a:t>https://www.youtube.com/playlist?list=PLmWbOYPskBJja8M_ylZQc4WYfRN2P7Q3M</a:t>
            </a:r>
            <a:endParaRPr lang="en-US" altLang="en-US" dirty="0">
              <a:solidFill>
                <a:schemeClr val="tx1"/>
              </a:solidFill>
            </a:endParaRPr>
          </a:p>
          <a:p>
            <a:pPr lvl="1"/>
            <a:endParaRPr lang="en-US" altLang="en-US" dirty="0">
              <a:solidFill>
                <a:schemeClr val="tx1"/>
              </a:solidFill>
            </a:endParaRPr>
          </a:p>
          <a:p>
            <a:endParaRPr lang="en-US" altLang="en-US" dirty="0">
              <a:solidFill>
                <a:schemeClr val="tx1"/>
              </a:solidFill>
            </a:endParaRPr>
          </a:p>
        </p:txBody>
      </p:sp>
    </p:spTree>
    <p:extLst>
      <p:ext uri="{BB962C8B-B14F-4D97-AF65-F5344CB8AC3E}">
        <p14:creationId xmlns:p14="http://schemas.microsoft.com/office/powerpoint/2010/main" val="59999650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Slide Number Placeholder 3"/>
          <p:cNvSpPr>
            <a:spLocks noGrp="1"/>
          </p:cNvSpPr>
          <p:nvPr>
            <p:ph type="sldNum" sz="quarter" idx="4294967295"/>
          </p:nvPr>
        </p:nvSpPr>
        <p:spPr>
          <a:xfrm>
            <a:off x="7010400" y="0"/>
            <a:ext cx="2133600" cy="476250"/>
          </a:xfrm>
          <a:prstGeom prst="rect">
            <a:avLst/>
          </a:prstGeom>
          <a:noFill/>
        </p:spPr>
        <p:txBody>
          <a:bodyPr/>
          <a:lstStyle>
            <a:lvl1pPr>
              <a:spcBef>
                <a:spcPct val="20000"/>
              </a:spcBef>
              <a:buChar char="•"/>
              <a:defRPr sz="2400">
                <a:solidFill>
                  <a:schemeClr val="tx1"/>
                </a:solidFill>
                <a:latin typeface="Arial Narrow" panose="020B0606020202030204" pitchFamily="34" charset="0"/>
              </a:defRPr>
            </a:lvl1pPr>
            <a:lvl2pPr marL="742950" indent="-285750">
              <a:spcBef>
                <a:spcPct val="20000"/>
              </a:spcBef>
              <a:buChar char="–"/>
              <a:defRPr sz="2000">
                <a:solidFill>
                  <a:schemeClr val="tx1"/>
                </a:solidFill>
                <a:latin typeface="Arial Narrow" panose="020B0606020202030204" pitchFamily="34" charset="0"/>
              </a:defRPr>
            </a:lvl2pPr>
            <a:lvl3pPr marL="1143000" indent="-228600">
              <a:spcBef>
                <a:spcPct val="20000"/>
              </a:spcBef>
              <a:buChar char="•"/>
              <a:defRPr>
                <a:solidFill>
                  <a:schemeClr val="tx1"/>
                </a:solidFill>
                <a:latin typeface="Arial Narrow" panose="020B0606020202030204" pitchFamily="34" charset="0"/>
              </a:defRPr>
            </a:lvl3pPr>
            <a:lvl4pPr marL="1600200" indent="-228600">
              <a:spcBef>
                <a:spcPct val="20000"/>
              </a:spcBef>
              <a:buChar char="–"/>
              <a:defRPr>
                <a:solidFill>
                  <a:schemeClr val="tx1"/>
                </a:solidFill>
                <a:latin typeface="Arial Narrow" panose="020B0606020202030204" pitchFamily="34" charset="0"/>
              </a:defRPr>
            </a:lvl4pPr>
            <a:lvl5pPr marL="2057400" indent="-228600">
              <a:spcBef>
                <a:spcPct val="20000"/>
              </a:spcBef>
              <a:buChar char="»"/>
              <a:defRPr>
                <a:solidFill>
                  <a:schemeClr val="tx1"/>
                </a:solidFill>
                <a:latin typeface="Arial Narrow" panose="020B0606020202030204" pitchFamily="34" charset="0"/>
              </a:defRPr>
            </a:lvl5pPr>
            <a:lvl6pPr marL="2514600" indent="-228600" eaLnBrk="0" fontAlgn="base" hangingPunct="0">
              <a:spcBef>
                <a:spcPct val="20000"/>
              </a:spcBef>
              <a:spcAft>
                <a:spcPct val="0"/>
              </a:spcAft>
              <a:buChar char="»"/>
              <a:defRPr>
                <a:solidFill>
                  <a:schemeClr val="tx1"/>
                </a:solidFill>
                <a:latin typeface="Arial Narrow" panose="020B0606020202030204" pitchFamily="34" charset="0"/>
              </a:defRPr>
            </a:lvl6pPr>
            <a:lvl7pPr marL="2971800" indent="-228600" eaLnBrk="0" fontAlgn="base" hangingPunct="0">
              <a:spcBef>
                <a:spcPct val="20000"/>
              </a:spcBef>
              <a:spcAft>
                <a:spcPct val="0"/>
              </a:spcAft>
              <a:buChar char="»"/>
              <a:defRPr>
                <a:solidFill>
                  <a:schemeClr val="tx1"/>
                </a:solidFill>
                <a:latin typeface="Arial Narrow" panose="020B0606020202030204" pitchFamily="34" charset="0"/>
              </a:defRPr>
            </a:lvl7pPr>
            <a:lvl8pPr marL="3429000" indent="-228600" eaLnBrk="0" fontAlgn="base" hangingPunct="0">
              <a:spcBef>
                <a:spcPct val="20000"/>
              </a:spcBef>
              <a:spcAft>
                <a:spcPct val="0"/>
              </a:spcAft>
              <a:buChar char="»"/>
              <a:defRPr>
                <a:solidFill>
                  <a:schemeClr val="tx1"/>
                </a:solidFill>
                <a:latin typeface="Arial Narrow" panose="020B0606020202030204" pitchFamily="34" charset="0"/>
              </a:defRPr>
            </a:lvl8pPr>
            <a:lvl9pPr marL="3886200" indent="-228600" eaLnBrk="0" fontAlgn="base" hangingPunct="0">
              <a:spcBef>
                <a:spcPct val="20000"/>
              </a:spcBef>
              <a:spcAft>
                <a:spcPct val="0"/>
              </a:spcAft>
              <a:buChar char="»"/>
              <a:defRPr>
                <a:solidFill>
                  <a:schemeClr val="tx1"/>
                </a:solidFill>
                <a:latin typeface="Arial Narrow" panose="020B0606020202030204" pitchFamily="34" charset="0"/>
              </a:defRPr>
            </a:lvl9pPr>
          </a:lstStyle>
          <a:p>
            <a:pPr>
              <a:spcBef>
                <a:spcPct val="0"/>
              </a:spcBef>
              <a:buFontTx/>
              <a:buNone/>
            </a:pPr>
            <a:r>
              <a:rPr lang="en-US" altLang="en-US" sz="1400"/>
              <a:t>Slide </a:t>
            </a:r>
            <a:fld id="{ED63C163-DB28-4937-A612-79CDDC963541}" type="slidenum">
              <a:rPr lang="en-US" altLang="en-US" sz="1400" smtClean="0"/>
              <a:pPr>
                <a:spcBef>
                  <a:spcPct val="0"/>
                </a:spcBef>
                <a:buFontTx/>
                <a:buNone/>
              </a:pPr>
              <a:t>5</a:t>
            </a:fld>
            <a:endParaRPr lang="en-US" altLang="en-US" sz="1400"/>
          </a:p>
        </p:txBody>
      </p:sp>
      <p:sp>
        <p:nvSpPr>
          <p:cNvPr id="39939" name="Rectangle 2"/>
          <p:cNvSpPr>
            <a:spLocks noGrp="1" noChangeArrowheads="1"/>
          </p:cNvSpPr>
          <p:nvPr>
            <p:ph type="title"/>
          </p:nvPr>
        </p:nvSpPr>
        <p:spPr/>
        <p:txBody>
          <a:bodyPr/>
          <a:lstStyle/>
          <a:p>
            <a:pPr eaLnBrk="1" hangingPunct="1"/>
            <a:r>
              <a:rPr lang="en-US" altLang="en-US" dirty="0"/>
              <a:t>New Cost Report Documentation Requirements</a:t>
            </a:r>
          </a:p>
        </p:txBody>
      </p:sp>
      <p:sp>
        <p:nvSpPr>
          <p:cNvPr id="39940" name="Rectangle 3"/>
          <p:cNvSpPr>
            <a:spLocks noGrp="1" noChangeArrowheads="1"/>
          </p:cNvSpPr>
          <p:nvPr>
            <p:ph type="body" idx="1"/>
          </p:nvPr>
        </p:nvSpPr>
        <p:spPr/>
        <p:txBody>
          <a:bodyPr/>
          <a:lstStyle/>
          <a:p>
            <a:pPr marL="0" marR="0">
              <a:spcBef>
                <a:spcPts val="0"/>
              </a:spcBef>
              <a:spcAft>
                <a:spcPts val="0"/>
              </a:spcAft>
            </a:pPr>
            <a:r>
              <a:rPr lang="en-US" dirty="0">
                <a:solidFill>
                  <a:schemeClr val="tx1"/>
                </a:solidFill>
              </a:rPr>
              <a:t>Official Federal Register entry.  </a:t>
            </a:r>
          </a:p>
          <a:p>
            <a:pPr marL="400050" lvl="1">
              <a:spcBef>
                <a:spcPts val="0"/>
              </a:spcBef>
              <a:spcAft>
                <a:spcPts val="0"/>
              </a:spcAft>
            </a:pPr>
            <a:r>
              <a:rPr lang="en-US" dirty="0">
                <a:solidFill>
                  <a:schemeClr val="tx1"/>
                </a:solidFill>
                <a:hlinkClick r:id="rId2">
                  <a:extLst>
                    <a:ext uri="{A12FA001-AC4F-418D-AE19-62706E023703}">
                      <ahyp:hlinkClr xmlns:ahyp="http://schemas.microsoft.com/office/drawing/2018/hyperlinkcolor" val="tx"/>
                    </a:ext>
                  </a:extLst>
                </a:hlinkClick>
              </a:rPr>
              <a:t>https://www.govinfo.gov/content/pkg/FR-2022-06-22/pdf/2022-13278.pdf</a:t>
            </a:r>
            <a:endParaRPr lang="en-US" dirty="0">
              <a:solidFill>
                <a:schemeClr val="tx1"/>
              </a:solidFill>
            </a:endParaRPr>
          </a:p>
          <a:p>
            <a:endParaRPr lang="en-US" altLang="en-US" dirty="0">
              <a:solidFill>
                <a:schemeClr val="tx1"/>
              </a:solidFill>
            </a:endParaRPr>
          </a:p>
          <a:p>
            <a:pPr marL="0" marR="0">
              <a:spcBef>
                <a:spcPts val="0"/>
              </a:spcBef>
              <a:spcAft>
                <a:spcPts val="0"/>
              </a:spcAft>
            </a:pPr>
            <a:r>
              <a:rPr lang="en-US" dirty="0">
                <a:solidFill>
                  <a:schemeClr val="tx1"/>
                </a:solidFill>
              </a:rPr>
              <a:t>CMS website with details of changes </a:t>
            </a:r>
          </a:p>
          <a:p>
            <a:pPr marL="400050" lvl="1">
              <a:spcBef>
                <a:spcPts val="0"/>
              </a:spcBef>
              <a:spcAft>
                <a:spcPts val="0"/>
              </a:spcAft>
            </a:pPr>
            <a:r>
              <a:rPr lang="en-US" dirty="0">
                <a:solidFill>
                  <a:schemeClr val="tx1"/>
                </a:solidFill>
                <a:hlinkClick r:id="rId3">
                  <a:extLst>
                    <a:ext uri="{A12FA001-AC4F-418D-AE19-62706E023703}">
                      <ahyp:hlinkClr xmlns:ahyp="http://schemas.microsoft.com/office/drawing/2018/hyperlinkcolor" val="tx"/>
                    </a:ext>
                  </a:extLst>
                </a:hlinkClick>
              </a:rPr>
              <a:t>https://www.cms.gov/regulations-and-guidancelegislationpaperworkreductionactof1995pra-listing/cms-2552-10</a:t>
            </a:r>
            <a:endParaRPr lang="en-US" dirty="0">
              <a:solidFill>
                <a:schemeClr val="tx1"/>
              </a:solidFill>
            </a:endParaRPr>
          </a:p>
          <a:p>
            <a:pPr marL="400050" lvl="1">
              <a:spcBef>
                <a:spcPts val="0"/>
              </a:spcBef>
              <a:spcAft>
                <a:spcPts val="0"/>
              </a:spcAft>
            </a:pPr>
            <a:endParaRPr lang="en-US" altLang="en-US" dirty="0">
              <a:solidFill>
                <a:schemeClr val="tx1"/>
              </a:solidFill>
            </a:endParaRPr>
          </a:p>
          <a:p>
            <a:pPr marL="0">
              <a:spcBef>
                <a:spcPts val="0"/>
              </a:spcBef>
              <a:spcAft>
                <a:spcPts val="0"/>
              </a:spcAft>
            </a:pPr>
            <a:r>
              <a:rPr lang="en-US" altLang="en-US" dirty="0">
                <a:solidFill>
                  <a:schemeClr val="tx1"/>
                </a:solidFill>
              </a:rPr>
              <a:t>Public comments due by 7/22/2022</a:t>
            </a:r>
          </a:p>
          <a:p>
            <a:pPr marL="0">
              <a:spcBef>
                <a:spcPts val="0"/>
              </a:spcBef>
              <a:spcAft>
                <a:spcPts val="0"/>
              </a:spcAft>
            </a:pPr>
            <a:endParaRPr lang="en-US" altLang="en-US" dirty="0">
              <a:solidFill>
                <a:schemeClr val="tx1"/>
              </a:solidFill>
            </a:endParaRPr>
          </a:p>
          <a:p>
            <a:pPr marL="0">
              <a:spcBef>
                <a:spcPts val="0"/>
              </a:spcBef>
              <a:spcAft>
                <a:spcPts val="0"/>
              </a:spcAft>
            </a:pPr>
            <a:r>
              <a:rPr lang="en-US" altLang="en-US" dirty="0">
                <a:solidFill>
                  <a:schemeClr val="tx1"/>
                </a:solidFill>
              </a:rPr>
              <a:t>Proposed to be effective for FYB on or after 10/1/2022</a:t>
            </a:r>
          </a:p>
        </p:txBody>
      </p:sp>
    </p:spTree>
    <p:extLst>
      <p:ext uri="{BB962C8B-B14F-4D97-AF65-F5344CB8AC3E}">
        <p14:creationId xmlns:p14="http://schemas.microsoft.com/office/powerpoint/2010/main" val="1509150154"/>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Slide Number Placeholder 3"/>
          <p:cNvSpPr>
            <a:spLocks noGrp="1"/>
          </p:cNvSpPr>
          <p:nvPr>
            <p:ph type="sldNum" sz="quarter" idx="4294967295"/>
          </p:nvPr>
        </p:nvSpPr>
        <p:spPr>
          <a:xfrm>
            <a:off x="7010400" y="0"/>
            <a:ext cx="2133600" cy="476250"/>
          </a:xfrm>
          <a:prstGeom prst="rect">
            <a:avLst/>
          </a:prstGeom>
          <a:noFill/>
        </p:spPr>
        <p:txBody>
          <a:bodyPr/>
          <a:lstStyle>
            <a:lvl1pPr>
              <a:spcBef>
                <a:spcPct val="20000"/>
              </a:spcBef>
              <a:buChar char="•"/>
              <a:defRPr sz="2400">
                <a:solidFill>
                  <a:schemeClr val="tx1"/>
                </a:solidFill>
                <a:latin typeface="Arial Narrow" panose="020B0606020202030204" pitchFamily="34" charset="0"/>
              </a:defRPr>
            </a:lvl1pPr>
            <a:lvl2pPr marL="742950" indent="-285750">
              <a:spcBef>
                <a:spcPct val="20000"/>
              </a:spcBef>
              <a:buChar char="–"/>
              <a:defRPr sz="2000">
                <a:solidFill>
                  <a:schemeClr val="tx1"/>
                </a:solidFill>
                <a:latin typeface="Arial Narrow" panose="020B0606020202030204" pitchFamily="34" charset="0"/>
              </a:defRPr>
            </a:lvl2pPr>
            <a:lvl3pPr marL="1143000" indent="-228600">
              <a:spcBef>
                <a:spcPct val="20000"/>
              </a:spcBef>
              <a:buChar char="•"/>
              <a:defRPr>
                <a:solidFill>
                  <a:schemeClr val="tx1"/>
                </a:solidFill>
                <a:latin typeface="Arial Narrow" panose="020B0606020202030204" pitchFamily="34" charset="0"/>
              </a:defRPr>
            </a:lvl3pPr>
            <a:lvl4pPr marL="1600200" indent="-228600">
              <a:spcBef>
                <a:spcPct val="20000"/>
              </a:spcBef>
              <a:buChar char="–"/>
              <a:defRPr>
                <a:solidFill>
                  <a:schemeClr val="tx1"/>
                </a:solidFill>
                <a:latin typeface="Arial Narrow" panose="020B0606020202030204" pitchFamily="34" charset="0"/>
              </a:defRPr>
            </a:lvl4pPr>
            <a:lvl5pPr marL="2057400" indent="-228600">
              <a:spcBef>
                <a:spcPct val="20000"/>
              </a:spcBef>
              <a:buChar char="»"/>
              <a:defRPr>
                <a:solidFill>
                  <a:schemeClr val="tx1"/>
                </a:solidFill>
                <a:latin typeface="Arial Narrow" panose="020B0606020202030204" pitchFamily="34" charset="0"/>
              </a:defRPr>
            </a:lvl5pPr>
            <a:lvl6pPr marL="2514600" indent="-228600" eaLnBrk="0" fontAlgn="base" hangingPunct="0">
              <a:spcBef>
                <a:spcPct val="20000"/>
              </a:spcBef>
              <a:spcAft>
                <a:spcPct val="0"/>
              </a:spcAft>
              <a:buChar char="»"/>
              <a:defRPr>
                <a:solidFill>
                  <a:schemeClr val="tx1"/>
                </a:solidFill>
                <a:latin typeface="Arial Narrow" panose="020B0606020202030204" pitchFamily="34" charset="0"/>
              </a:defRPr>
            </a:lvl6pPr>
            <a:lvl7pPr marL="2971800" indent="-228600" eaLnBrk="0" fontAlgn="base" hangingPunct="0">
              <a:spcBef>
                <a:spcPct val="20000"/>
              </a:spcBef>
              <a:spcAft>
                <a:spcPct val="0"/>
              </a:spcAft>
              <a:buChar char="»"/>
              <a:defRPr>
                <a:solidFill>
                  <a:schemeClr val="tx1"/>
                </a:solidFill>
                <a:latin typeface="Arial Narrow" panose="020B0606020202030204" pitchFamily="34" charset="0"/>
              </a:defRPr>
            </a:lvl7pPr>
            <a:lvl8pPr marL="3429000" indent="-228600" eaLnBrk="0" fontAlgn="base" hangingPunct="0">
              <a:spcBef>
                <a:spcPct val="20000"/>
              </a:spcBef>
              <a:spcAft>
                <a:spcPct val="0"/>
              </a:spcAft>
              <a:buChar char="»"/>
              <a:defRPr>
                <a:solidFill>
                  <a:schemeClr val="tx1"/>
                </a:solidFill>
                <a:latin typeface="Arial Narrow" panose="020B0606020202030204" pitchFamily="34" charset="0"/>
              </a:defRPr>
            </a:lvl8pPr>
            <a:lvl9pPr marL="3886200" indent="-228600" eaLnBrk="0" fontAlgn="base" hangingPunct="0">
              <a:spcBef>
                <a:spcPct val="20000"/>
              </a:spcBef>
              <a:spcAft>
                <a:spcPct val="0"/>
              </a:spcAft>
              <a:buChar char="»"/>
              <a:defRPr>
                <a:solidFill>
                  <a:schemeClr val="tx1"/>
                </a:solidFill>
                <a:latin typeface="Arial Narrow" panose="020B0606020202030204" pitchFamily="34" charset="0"/>
              </a:defRPr>
            </a:lvl9pPr>
          </a:lstStyle>
          <a:p>
            <a:pPr>
              <a:spcBef>
                <a:spcPct val="0"/>
              </a:spcBef>
              <a:buFontTx/>
              <a:buNone/>
            </a:pPr>
            <a:r>
              <a:rPr lang="en-US" altLang="en-US" sz="1400"/>
              <a:t>Slide </a:t>
            </a:r>
            <a:fld id="{ED63C163-DB28-4937-A612-79CDDC963541}" type="slidenum">
              <a:rPr lang="en-US" altLang="en-US" sz="1400" smtClean="0"/>
              <a:pPr>
                <a:spcBef>
                  <a:spcPct val="0"/>
                </a:spcBef>
                <a:buFontTx/>
                <a:buNone/>
              </a:pPr>
              <a:t>50</a:t>
            </a:fld>
            <a:endParaRPr lang="en-US" altLang="en-US" sz="1400"/>
          </a:p>
        </p:txBody>
      </p:sp>
      <p:sp>
        <p:nvSpPr>
          <p:cNvPr id="39939" name="Rectangle 2"/>
          <p:cNvSpPr>
            <a:spLocks noGrp="1" noChangeArrowheads="1"/>
          </p:cNvSpPr>
          <p:nvPr>
            <p:ph type="title"/>
          </p:nvPr>
        </p:nvSpPr>
        <p:spPr>
          <a:xfrm>
            <a:off x="457200" y="311150"/>
            <a:ext cx="8229600" cy="708025"/>
          </a:xfrm>
        </p:spPr>
        <p:txBody>
          <a:bodyPr/>
          <a:lstStyle/>
          <a:p>
            <a:pPr eaLnBrk="1" hangingPunct="1"/>
            <a:r>
              <a:rPr lang="en-US" altLang="en-US" dirty="0"/>
              <a:t>WPS Website, Webinars, and YouTube Channel</a:t>
            </a:r>
          </a:p>
        </p:txBody>
      </p:sp>
      <p:sp>
        <p:nvSpPr>
          <p:cNvPr id="39940" name="Rectangle 3"/>
          <p:cNvSpPr>
            <a:spLocks noGrp="1" noChangeArrowheads="1"/>
          </p:cNvSpPr>
          <p:nvPr>
            <p:ph type="body" idx="1"/>
          </p:nvPr>
        </p:nvSpPr>
        <p:spPr>
          <a:xfrm>
            <a:off x="755650" y="1019175"/>
            <a:ext cx="7931150" cy="4625975"/>
          </a:xfrm>
        </p:spPr>
        <p:txBody>
          <a:bodyPr/>
          <a:lstStyle/>
          <a:p>
            <a:pPr eaLnBrk="1" hangingPunct="1"/>
            <a:r>
              <a:rPr lang="en-US" altLang="en-US" sz="1400" dirty="0">
                <a:solidFill>
                  <a:schemeClr val="tx1"/>
                </a:solidFill>
              </a:rPr>
              <a:t>Worksheet S-10 Uncompensated Care Training	- 9/18/2019 60 mins. 	</a:t>
            </a:r>
          </a:p>
          <a:p>
            <a:pPr eaLnBrk="1" hangingPunct="1"/>
            <a:r>
              <a:rPr lang="en-US" altLang="en-US" sz="1400" dirty="0">
                <a:solidFill>
                  <a:schemeClr val="tx1"/>
                </a:solidFill>
                <a:hlinkClick r:id="rId2"/>
              </a:rPr>
              <a:t>https://youtu.be/bWQhRT8KljY</a:t>
            </a:r>
            <a:endParaRPr lang="en-US" altLang="en-US" sz="1400" dirty="0">
              <a:solidFill>
                <a:schemeClr val="tx1"/>
              </a:solidFill>
            </a:endParaRPr>
          </a:p>
          <a:p>
            <a:pPr marL="0" indent="0" eaLnBrk="1" hangingPunct="1">
              <a:buNone/>
            </a:pPr>
            <a:r>
              <a:rPr lang="en-US" altLang="en-US" sz="1400" dirty="0">
                <a:solidFill>
                  <a:schemeClr val="tx1"/>
                </a:solidFill>
              </a:rPr>
              <a:t>		</a:t>
            </a:r>
          </a:p>
          <a:p>
            <a:r>
              <a:rPr lang="en-US" altLang="en-US" sz="1400" dirty="0">
                <a:solidFill>
                  <a:schemeClr val="tx1"/>
                </a:solidFill>
              </a:rPr>
              <a:t>Cost Report Documentation and Templates Training	- 1/14/2020 40 mins. </a:t>
            </a:r>
          </a:p>
          <a:p>
            <a:pPr eaLnBrk="1" hangingPunct="1"/>
            <a:r>
              <a:rPr lang="en-US" altLang="en-US" sz="1400" dirty="0">
                <a:solidFill>
                  <a:schemeClr val="tx1"/>
                </a:solidFill>
                <a:hlinkClick r:id="rId3"/>
              </a:rPr>
              <a:t>https://youtu.be/gAAXSTNELy8</a:t>
            </a:r>
            <a:endParaRPr lang="en-US" altLang="en-US" sz="1400" dirty="0">
              <a:solidFill>
                <a:schemeClr val="tx1"/>
              </a:solidFill>
            </a:endParaRPr>
          </a:p>
          <a:p>
            <a:pPr marL="0" indent="0" eaLnBrk="1" hangingPunct="1">
              <a:buNone/>
            </a:pPr>
            <a:r>
              <a:rPr lang="en-US" altLang="en-US" sz="1400" dirty="0">
                <a:solidFill>
                  <a:schemeClr val="tx1"/>
                </a:solidFill>
              </a:rPr>
              <a:t>		</a:t>
            </a:r>
          </a:p>
          <a:p>
            <a:pPr eaLnBrk="1" hangingPunct="1"/>
            <a:r>
              <a:rPr lang="en-US" altLang="en-US" sz="1400" dirty="0">
                <a:solidFill>
                  <a:schemeClr val="tx1"/>
                </a:solidFill>
              </a:rPr>
              <a:t>Medicare Bad Debt Requirements - 3/3/2020 59 mins. 	</a:t>
            </a:r>
          </a:p>
          <a:p>
            <a:pPr eaLnBrk="1" hangingPunct="1"/>
            <a:r>
              <a:rPr lang="en-US" altLang="en-US" sz="1400" dirty="0">
                <a:solidFill>
                  <a:schemeClr val="tx1"/>
                </a:solidFill>
                <a:hlinkClick r:id="rId4"/>
              </a:rPr>
              <a:t>https://youtu.be/LMa4at0wlRU</a:t>
            </a:r>
            <a:r>
              <a:rPr lang="en-US" altLang="en-US" sz="1400" dirty="0">
                <a:solidFill>
                  <a:schemeClr val="tx1"/>
                </a:solidFill>
              </a:rPr>
              <a:t>  	</a:t>
            </a:r>
          </a:p>
          <a:p>
            <a:pPr marL="0" indent="0" eaLnBrk="1" hangingPunct="1">
              <a:buNone/>
            </a:pPr>
            <a:r>
              <a:rPr lang="en-US" altLang="en-US" sz="1400" dirty="0">
                <a:solidFill>
                  <a:schemeClr val="tx1"/>
                </a:solidFill>
              </a:rPr>
              <a:t>		</a:t>
            </a:r>
          </a:p>
          <a:p>
            <a:pPr eaLnBrk="1" hangingPunct="1"/>
            <a:r>
              <a:rPr lang="en-US" altLang="en-US" sz="1400" dirty="0">
                <a:solidFill>
                  <a:schemeClr val="tx1"/>
                </a:solidFill>
              </a:rPr>
              <a:t>Rural Health Clinic Productivity Standard Exceptions	- 8/3/2020 19 mins</a:t>
            </a:r>
          </a:p>
          <a:p>
            <a:pPr eaLnBrk="1" hangingPunct="1"/>
            <a:r>
              <a:rPr lang="en-US" altLang="en-US" sz="1400" dirty="0">
                <a:solidFill>
                  <a:schemeClr val="tx1"/>
                </a:solidFill>
                <a:hlinkClick r:id="rId5"/>
              </a:rPr>
              <a:t>https://youtu.be/hXF0QuFQQYo</a:t>
            </a:r>
            <a:r>
              <a:rPr lang="en-US" altLang="en-US" sz="1400" dirty="0">
                <a:solidFill>
                  <a:schemeClr val="tx1"/>
                </a:solidFill>
              </a:rPr>
              <a:t> 		</a:t>
            </a:r>
          </a:p>
          <a:p>
            <a:pPr marL="0" indent="0" eaLnBrk="1" hangingPunct="1">
              <a:buNone/>
            </a:pPr>
            <a:r>
              <a:rPr lang="en-US" altLang="en-US" sz="1400" dirty="0">
                <a:solidFill>
                  <a:schemeClr val="tx1"/>
                </a:solidFill>
              </a:rPr>
              <a:t>		</a:t>
            </a:r>
          </a:p>
          <a:p>
            <a:pPr eaLnBrk="1" hangingPunct="1"/>
            <a:r>
              <a:rPr lang="en-US" altLang="en-US" sz="1400" dirty="0">
                <a:solidFill>
                  <a:schemeClr val="tx1"/>
                </a:solidFill>
              </a:rPr>
              <a:t>Worksheet S-10 Audit Templates and Questionnaire - 8/5/2020	37 mins 	</a:t>
            </a:r>
          </a:p>
          <a:p>
            <a:pPr eaLnBrk="1" hangingPunct="1"/>
            <a:r>
              <a:rPr lang="en-US" altLang="en-US" sz="1400" dirty="0">
                <a:solidFill>
                  <a:schemeClr val="tx1"/>
                </a:solidFill>
                <a:hlinkClick r:id="rId6"/>
              </a:rPr>
              <a:t>https://youtu.be/NAPTlPsEgNE</a:t>
            </a:r>
            <a:endParaRPr lang="en-US" altLang="en-US" sz="1400" dirty="0">
              <a:solidFill>
                <a:schemeClr val="tx1"/>
              </a:solidFill>
            </a:endParaRPr>
          </a:p>
          <a:p>
            <a:pPr marL="0" indent="0" eaLnBrk="1" hangingPunct="1">
              <a:buNone/>
            </a:pPr>
            <a:r>
              <a:rPr lang="en-US" altLang="en-US" sz="1400" dirty="0">
                <a:solidFill>
                  <a:schemeClr val="tx1"/>
                </a:solidFill>
              </a:rPr>
              <a:t>		</a:t>
            </a:r>
          </a:p>
          <a:p>
            <a:pPr eaLnBrk="1" hangingPunct="1"/>
            <a:r>
              <a:rPr lang="en-US" altLang="en-US" sz="1400" dirty="0">
                <a:solidFill>
                  <a:schemeClr val="tx1"/>
                </a:solidFill>
              </a:rPr>
              <a:t>Change Request 11642 (Medicare Advantage Factors for NAH and Graduate Medical Education) - 10/13/2020 – 42 mins. </a:t>
            </a:r>
          </a:p>
          <a:p>
            <a:pPr eaLnBrk="1" hangingPunct="1"/>
            <a:r>
              <a:rPr lang="en-US" altLang="en-US" sz="1400" dirty="0">
                <a:solidFill>
                  <a:schemeClr val="tx1"/>
                </a:solidFill>
                <a:hlinkClick r:id="rId7"/>
              </a:rPr>
              <a:t>https://youtu.be/tS_3IgoNILQ</a:t>
            </a:r>
            <a:r>
              <a:rPr lang="en-US" altLang="en-US" sz="1400" dirty="0">
                <a:solidFill>
                  <a:schemeClr val="tx1"/>
                </a:solidFill>
              </a:rPr>
              <a:t> 		</a:t>
            </a:r>
          </a:p>
          <a:p>
            <a:pPr marL="0" indent="0" eaLnBrk="1" hangingPunct="1">
              <a:buNone/>
            </a:pPr>
            <a:endParaRPr lang="en-US" altLang="en-US" sz="1400" dirty="0">
              <a:solidFill>
                <a:schemeClr val="tx1"/>
              </a:solidFill>
            </a:endParaRPr>
          </a:p>
        </p:txBody>
      </p:sp>
    </p:spTree>
    <p:extLst>
      <p:ext uri="{BB962C8B-B14F-4D97-AF65-F5344CB8AC3E}">
        <p14:creationId xmlns:p14="http://schemas.microsoft.com/office/powerpoint/2010/main" val="395527013"/>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Slide Number Placeholder 3"/>
          <p:cNvSpPr>
            <a:spLocks noGrp="1"/>
          </p:cNvSpPr>
          <p:nvPr>
            <p:ph type="sldNum" sz="quarter" idx="4294967295"/>
          </p:nvPr>
        </p:nvSpPr>
        <p:spPr>
          <a:xfrm>
            <a:off x="7010400" y="0"/>
            <a:ext cx="2133600" cy="476250"/>
          </a:xfrm>
          <a:prstGeom prst="rect">
            <a:avLst/>
          </a:prstGeom>
          <a:noFill/>
        </p:spPr>
        <p:txBody>
          <a:bodyPr/>
          <a:lstStyle>
            <a:lvl1pPr>
              <a:spcBef>
                <a:spcPct val="20000"/>
              </a:spcBef>
              <a:buChar char="•"/>
              <a:defRPr sz="2400">
                <a:solidFill>
                  <a:schemeClr val="tx1"/>
                </a:solidFill>
                <a:latin typeface="Arial Narrow" panose="020B0606020202030204" pitchFamily="34" charset="0"/>
              </a:defRPr>
            </a:lvl1pPr>
            <a:lvl2pPr marL="742950" indent="-285750">
              <a:spcBef>
                <a:spcPct val="20000"/>
              </a:spcBef>
              <a:buChar char="–"/>
              <a:defRPr sz="2000">
                <a:solidFill>
                  <a:schemeClr val="tx1"/>
                </a:solidFill>
                <a:latin typeface="Arial Narrow" panose="020B0606020202030204" pitchFamily="34" charset="0"/>
              </a:defRPr>
            </a:lvl2pPr>
            <a:lvl3pPr marL="1143000" indent="-228600">
              <a:spcBef>
                <a:spcPct val="20000"/>
              </a:spcBef>
              <a:buChar char="•"/>
              <a:defRPr>
                <a:solidFill>
                  <a:schemeClr val="tx1"/>
                </a:solidFill>
                <a:latin typeface="Arial Narrow" panose="020B0606020202030204" pitchFamily="34" charset="0"/>
              </a:defRPr>
            </a:lvl3pPr>
            <a:lvl4pPr marL="1600200" indent="-228600">
              <a:spcBef>
                <a:spcPct val="20000"/>
              </a:spcBef>
              <a:buChar char="–"/>
              <a:defRPr>
                <a:solidFill>
                  <a:schemeClr val="tx1"/>
                </a:solidFill>
                <a:latin typeface="Arial Narrow" panose="020B0606020202030204" pitchFamily="34" charset="0"/>
              </a:defRPr>
            </a:lvl4pPr>
            <a:lvl5pPr marL="2057400" indent="-228600">
              <a:spcBef>
                <a:spcPct val="20000"/>
              </a:spcBef>
              <a:buChar char="»"/>
              <a:defRPr>
                <a:solidFill>
                  <a:schemeClr val="tx1"/>
                </a:solidFill>
                <a:latin typeface="Arial Narrow" panose="020B0606020202030204" pitchFamily="34" charset="0"/>
              </a:defRPr>
            </a:lvl5pPr>
            <a:lvl6pPr marL="2514600" indent="-228600" eaLnBrk="0" fontAlgn="base" hangingPunct="0">
              <a:spcBef>
                <a:spcPct val="20000"/>
              </a:spcBef>
              <a:spcAft>
                <a:spcPct val="0"/>
              </a:spcAft>
              <a:buChar char="»"/>
              <a:defRPr>
                <a:solidFill>
                  <a:schemeClr val="tx1"/>
                </a:solidFill>
                <a:latin typeface="Arial Narrow" panose="020B0606020202030204" pitchFamily="34" charset="0"/>
              </a:defRPr>
            </a:lvl6pPr>
            <a:lvl7pPr marL="2971800" indent="-228600" eaLnBrk="0" fontAlgn="base" hangingPunct="0">
              <a:spcBef>
                <a:spcPct val="20000"/>
              </a:spcBef>
              <a:spcAft>
                <a:spcPct val="0"/>
              </a:spcAft>
              <a:buChar char="»"/>
              <a:defRPr>
                <a:solidFill>
                  <a:schemeClr val="tx1"/>
                </a:solidFill>
                <a:latin typeface="Arial Narrow" panose="020B0606020202030204" pitchFamily="34" charset="0"/>
              </a:defRPr>
            </a:lvl7pPr>
            <a:lvl8pPr marL="3429000" indent="-228600" eaLnBrk="0" fontAlgn="base" hangingPunct="0">
              <a:spcBef>
                <a:spcPct val="20000"/>
              </a:spcBef>
              <a:spcAft>
                <a:spcPct val="0"/>
              </a:spcAft>
              <a:buChar char="»"/>
              <a:defRPr>
                <a:solidFill>
                  <a:schemeClr val="tx1"/>
                </a:solidFill>
                <a:latin typeface="Arial Narrow" panose="020B0606020202030204" pitchFamily="34" charset="0"/>
              </a:defRPr>
            </a:lvl8pPr>
            <a:lvl9pPr marL="3886200" indent="-228600" eaLnBrk="0" fontAlgn="base" hangingPunct="0">
              <a:spcBef>
                <a:spcPct val="20000"/>
              </a:spcBef>
              <a:spcAft>
                <a:spcPct val="0"/>
              </a:spcAft>
              <a:buChar char="»"/>
              <a:defRPr>
                <a:solidFill>
                  <a:schemeClr val="tx1"/>
                </a:solidFill>
                <a:latin typeface="Arial Narrow" panose="020B0606020202030204" pitchFamily="34" charset="0"/>
              </a:defRPr>
            </a:lvl9pPr>
          </a:lstStyle>
          <a:p>
            <a:pPr>
              <a:spcBef>
                <a:spcPct val="0"/>
              </a:spcBef>
              <a:buFontTx/>
              <a:buNone/>
            </a:pPr>
            <a:r>
              <a:rPr lang="en-US" altLang="en-US" sz="1400"/>
              <a:t>Slide </a:t>
            </a:r>
            <a:fld id="{ED63C163-DB28-4937-A612-79CDDC963541}" type="slidenum">
              <a:rPr lang="en-US" altLang="en-US" sz="1400" smtClean="0"/>
              <a:pPr>
                <a:spcBef>
                  <a:spcPct val="0"/>
                </a:spcBef>
                <a:buFontTx/>
                <a:buNone/>
              </a:pPr>
              <a:t>51</a:t>
            </a:fld>
            <a:endParaRPr lang="en-US" altLang="en-US" sz="1400"/>
          </a:p>
        </p:txBody>
      </p:sp>
      <p:sp>
        <p:nvSpPr>
          <p:cNvPr id="39939" name="Rectangle 2"/>
          <p:cNvSpPr>
            <a:spLocks noGrp="1" noChangeArrowheads="1"/>
          </p:cNvSpPr>
          <p:nvPr>
            <p:ph type="title"/>
          </p:nvPr>
        </p:nvSpPr>
        <p:spPr>
          <a:xfrm>
            <a:off x="457200" y="311150"/>
            <a:ext cx="8229600" cy="708025"/>
          </a:xfrm>
        </p:spPr>
        <p:txBody>
          <a:bodyPr/>
          <a:lstStyle/>
          <a:p>
            <a:pPr eaLnBrk="1" hangingPunct="1"/>
            <a:r>
              <a:rPr lang="en-US" altLang="en-US" dirty="0"/>
              <a:t>WPS Website, Webinars, and YouTube Channel</a:t>
            </a:r>
          </a:p>
        </p:txBody>
      </p:sp>
      <p:sp>
        <p:nvSpPr>
          <p:cNvPr id="39940" name="Rectangle 3"/>
          <p:cNvSpPr>
            <a:spLocks noGrp="1" noChangeArrowheads="1"/>
          </p:cNvSpPr>
          <p:nvPr>
            <p:ph type="body" idx="1"/>
          </p:nvPr>
        </p:nvSpPr>
        <p:spPr/>
        <p:txBody>
          <a:bodyPr/>
          <a:lstStyle/>
          <a:p>
            <a:pPr eaLnBrk="1" hangingPunct="1"/>
            <a:r>
              <a:rPr lang="en-US" altLang="en-US" sz="1400" dirty="0">
                <a:solidFill>
                  <a:schemeClr val="tx1"/>
                </a:solidFill>
              </a:rPr>
              <a:t>October 2020 WPS Quarterly Provider Audit Webinar Recording	- 10/19/2020 92 mins. </a:t>
            </a:r>
          </a:p>
          <a:p>
            <a:pPr eaLnBrk="1" hangingPunct="1"/>
            <a:r>
              <a:rPr lang="en-US" altLang="en-US" sz="1400" dirty="0">
                <a:solidFill>
                  <a:schemeClr val="tx1"/>
                </a:solidFill>
                <a:hlinkClick r:id="rId2"/>
              </a:rPr>
              <a:t>https://youtu.be/UXiKrySLW0w</a:t>
            </a:r>
            <a:r>
              <a:rPr lang="en-US" altLang="en-US" sz="1400" dirty="0">
                <a:solidFill>
                  <a:schemeClr val="tx1"/>
                </a:solidFill>
              </a:rPr>
              <a:t> 		</a:t>
            </a:r>
          </a:p>
          <a:p>
            <a:pPr marL="0" indent="0" eaLnBrk="1" hangingPunct="1">
              <a:buNone/>
            </a:pPr>
            <a:endParaRPr lang="en-US" altLang="en-US" sz="1400" dirty="0">
              <a:solidFill>
                <a:schemeClr val="tx1"/>
              </a:solidFill>
            </a:endParaRPr>
          </a:p>
          <a:p>
            <a:pPr eaLnBrk="1" hangingPunct="1"/>
            <a:r>
              <a:rPr lang="en-US" altLang="en-US" sz="1400" dirty="0">
                <a:solidFill>
                  <a:schemeClr val="tx1"/>
                </a:solidFill>
              </a:rPr>
              <a:t>Secure-EDI Messaging Portal	- 12/1/2020 12 mins. </a:t>
            </a:r>
          </a:p>
          <a:p>
            <a:pPr eaLnBrk="1" hangingPunct="1"/>
            <a:r>
              <a:rPr lang="en-US" altLang="en-US" sz="1400" dirty="0">
                <a:solidFill>
                  <a:schemeClr val="tx1"/>
                </a:solidFill>
                <a:hlinkClick r:id="rId3"/>
              </a:rPr>
              <a:t>https://youtu.be/hXWxqrTrFWk</a:t>
            </a:r>
            <a:r>
              <a:rPr lang="en-US" altLang="en-US" sz="1400" dirty="0">
                <a:solidFill>
                  <a:schemeClr val="tx1"/>
                </a:solidFill>
              </a:rPr>
              <a:t> 		</a:t>
            </a:r>
          </a:p>
          <a:p>
            <a:pPr marL="0" indent="0" eaLnBrk="1" hangingPunct="1">
              <a:buNone/>
            </a:pPr>
            <a:endParaRPr lang="en-US" altLang="en-US" sz="1400" dirty="0">
              <a:solidFill>
                <a:schemeClr val="tx1"/>
              </a:solidFill>
            </a:endParaRPr>
          </a:p>
          <a:p>
            <a:pPr eaLnBrk="1" hangingPunct="1"/>
            <a:r>
              <a:rPr lang="en-US" altLang="en-US" sz="1400" dirty="0">
                <a:solidFill>
                  <a:schemeClr val="tx1"/>
                </a:solidFill>
              </a:rPr>
              <a:t>January 2021 WPS Quarterly Provider Audit Webinar Recording	- 1/29/2021 95 mins. </a:t>
            </a:r>
          </a:p>
          <a:p>
            <a:pPr eaLnBrk="1" hangingPunct="1"/>
            <a:r>
              <a:rPr lang="en-US" altLang="en-US" sz="1400" dirty="0">
                <a:solidFill>
                  <a:schemeClr val="tx1"/>
                </a:solidFill>
                <a:hlinkClick r:id="rId4"/>
              </a:rPr>
              <a:t>https://youtu.be/RjpszaKLnwk</a:t>
            </a:r>
            <a:r>
              <a:rPr lang="en-US" altLang="en-US" sz="1400" dirty="0">
                <a:solidFill>
                  <a:schemeClr val="tx1"/>
                </a:solidFill>
              </a:rPr>
              <a:t> 		</a:t>
            </a:r>
          </a:p>
          <a:p>
            <a:pPr marL="0" indent="0" eaLnBrk="1" hangingPunct="1">
              <a:buNone/>
            </a:pPr>
            <a:endParaRPr lang="en-US" altLang="en-US" sz="1400" dirty="0">
              <a:solidFill>
                <a:schemeClr val="tx1"/>
              </a:solidFill>
            </a:endParaRPr>
          </a:p>
          <a:p>
            <a:pPr eaLnBrk="1" hangingPunct="1"/>
            <a:r>
              <a:rPr lang="en-US" altLang="en-US" sz="1400" dirty="0">
                <a:solidFill>
                  <a:schemeClr val="tx1"/>
                </a:solidFill>
              </a:rPr>
              <a:t>Nursing and Allied Health (NAH) Legal Operator Status 3/15/2021 35 mins. </a:t>
            </a:r>
          </a:p>
          <a:p>
            <a:pPr eaLnBrk="1" hangingPunct="1"/>
            <a:r>
              <a:rPr lang="en-US" altLang="en-US" sz="1400" dirty="0">
                <a:solidFill>
                  <a:schemeClr val="tx1"/>
                </a:solidFill>
                <a:hlinkClick r:id="rId5"/>
              </a:rPr>
              <a:t>https://youtu.be/PrmOupXFvjE</a:t>
            </a:r>
            <a:r>
              <a:rPr lang="en-US" altLang="en-US" sz="1400" dirty="0">
                <a:solidFill>
                  <a:schemeClr val="tx1"/>
                </a:solidFill>
              </a:rPr>
              <a:t> 		</a:t>
            </a:r>
          </a:p>
          <a:p>
            <a:pPr marL="0" indent="0" eaLnBrk="1" hangingPunct="1">
              <a:buNone/>
            </a:pPr>
            <a:endParaRPr lang="en-US" altLang="en-US" sz="1400" dirty="0">
              <a:solidFill>
                <a:schemeClr val="tx1"/>
              </a:solidFill>
            </a:endParaRPr>
          </a:p>
          <a:p>
            <a:pPr eaLnBrk="1" hangingPunct="1"/>
            <a:r>
              <a:rPr lang="en-US" altLang="en-US" sz="1400" dirty="0">
                <a:solidFill>
                  <a:schemeClr val="tx1"/>
                </a:solidFill>
              </a:rPr>
              <a:t>S-10 Provider Webinar Part 1 (3/24/2021) – 4/1/2021 119 mins. </a:t>
            </a:r>
          </a:p>
          <a:p>
            <a:pPr eaLnBrk="1" hangingPunct="1"/>
            <a:r>
              <a:rPr lang="en-US" altLang="en-US" sz="1400" dirty="0">
                <a:solidFill>
                  <a:schemeClr val="tx1"/>
                </a:solidFill>
                <a:hlinkClick r:id="rId6"/>
              </a:rPr>
              <a:t>https://youtu.be/VOm-wm0BReI</a:t>
            </a:r>
            <a:r>
              <a:rPr lang="en-US" altLang="en-US" sz="1400" dirty="0">
                <a:solidFill>
                  <a:schemeClr val="tx1"/>
                </a:solidFill>
              </a:rPr>
              <a:t> 	</a:t>
            </a:r>
          </a:p>
          <a:p>
            <a:pPr marL="0" indent="0" eaLnBrk="1" hangingPunct="1">
              <a:buNone/>
            </a:pPr>
            <a:endParaRPr lang="en-US" altLang="en-US" sz="1400" dirty="0">
              <a:solidFill>
                <a:schemeClr val="tx1"/>
              </a:solidFill>
            </a:endParaRPr>
          </a:p>
          <a:p>
            <a:pPr eaLnBrk="1" hangingPunct="1"/>
            <a:r>
              <a:rPr lang="en-US" altLang="en-US" sz="1400" dirty="0">
                <a:solidFill>
                  <a:schemeClr val="tx1"/>
                </a:solidFill>
              </a:rPr>
              <a:t>S-10 Provider Webinar Part 2 (3/30/2021) - 4/1/2021 85 mins. 		</a:t>
            </a:r>
          </a:p>
          <a:p>
            <a:pPr eaLnBrk="1" hangingPunct="1"/>
            <a:r>
              <a:rPr lang="en-US" altLang="en-US" sz="1400" dirty="0">
                <a:solidFill>
                  <a:schemeClr val="tx1"/>
                </a:solidFill>
                <a:hlinkClick r:id="rId7"/>
              </a:rPr>
              <a:t>https://youtu.be/tIKNeIhvjzo</a:t>
            </a:r>
            <a:r>
              <a:rPr lang="en-US" altLang="en-US" sz="1400" dirty="0">
                <a:solidFill>
                  <a:schemeClr val="tx1"/>
                </a:solidFill>
              </a:rPr>
              <a:t> </a:t>
            </a:r>
          </a:p>
          <a:p>
            <a:pPr eaLnBrk="1" hangingPunct="1"/>
            <a:endParaRPr lang="en-US" altLang="en-US" sz="1400" dirty="0">
              <a:solidFill>
                <a:schemeClr val="tx1"/>
              </a:solidFill>
            </a:endParaRPr>
          </a:p>
          <a:p>
            <a:endParaRPr lang="en-US" altLang="en-US" sz="1400" dirty="0">
              <a:solidFill>
                <a:schemeClr val="tx1"/>
              </a:solidFill>
            </a:endParaRPr>
          </a:p>
        </p:txBody>
      </p:sp>
    </p:spTree>
    <p:extLst>
      <p:ext uri="{BB962C8B-B14F-4D97-AF65-F5344CB8AC3E}">
        <p14:creationId xmlns:p14="http://schemas.microsoft.com/office/powerpoint/2010/main" val="2149996415"/>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Slide Number Placeholder 3"/>
          <p:cNvSpPr>
            <a:spLocks noGrp="1"/>
          </p:cNvSpPr>
          <p:nvPr>
            <p:ph type="sldNum" sz="quarter" idx="4294967295"/>
          </p:nvPr>
        </p:nvSpPr>
        <p:spPr>
          <a:xfrm>
            <a:off x="7010400" y="0"/>
            <a:ext cx="2133600" cy="476250"/>
          </a:xfrm>
          <a:prstGeom prst="rect">
            <a:avLst/>
          </a:prstGeom>
          <a:noFill/>
        </p:spPr>
        <p:txBody>
          <a:bodyPr/>
          <a:lstStyle>
            <a:lvl1pPr>
              <a:spcBef>
                <a:spcPct val="20000"/>
              </a:spcBef>
              <a:buChar char="•"/>
              <a:defRPr sz="2400">
                <a:solidFill>
                  <a:schemeClr val="tx1"/>
                </a:solidFill>
                <a:latin typeface="Arial Narrow" panose="020B0606020202030204" pitchFamily="34" charset="0"/>
              </a:defRPr>
            </a:lvl1pPr>
            <a:lvl2pPr marL="742950" indent="-285750">
              <a:spcBef>
                <a:spcPct val="20000"/>
              </a:spcBef>
              <a:buChar char="–"/>
              <a:defRPr sz="2000">
                <a:solidFill>
                  <a:schemeClr val="tx1"/>
                </a:solidFill>
                <a:latin typeface="Arial Narrow" panose="020B0606020202030204" pitchFamily="34" charset="0"/>
              </a:defRPr>
            </a:lvl2pPr>
            <a:lvl3pPr marL="1143000" indent="-228600">
              <a:spcBef>
                <a:spcPct val="20000"/>
              </a:spcBef>
              <a:buChar char="•"/>
              <a:defRPr>
                <a:solidFill>
                  <a:schemeClr val="tx1"/>
                </a:solidFill>
                <a:latin typeface="Arial Narrow" panose="020B0606020202030204" pitchFamily="34" charset="0"/>
              </a:defRPr>
            </a:lvl3pPr>
            <a:lvl4pPr marL="1600200" indent="-228600">
              <a:spcBef>
                <a:spcPct val="20000"/>
              </a:spcBef>
              <a:buChar char="–"/>
              <a:defRPr>
                <a:solidFill>
                  <a:schemeClr val="tx1"/>
                </a:solidFill>
                <a:latin typeface="Arial Narrow" panose="020B0606020202030204" pitchFamily="34" charset="0"/>
              </a:defRPr>
            </a:lvl4pPr>
            <a:lvl5pPr marL="2057400" indent="-228600">
              <a:spcBef>
                <a:spcPct val="20000"/>
              </a:spcBef>
              <a:buChar char="»"/>
              <a:defRPr>
                <a:solidFill>
                  <a:schemeClr val="tx1"/>
                </a:solidFill>
                <a:latin typeface="Arial Narrow" panose="020B0606020202030204" pitchFamily="34" charset="0"/>
              </a:defRPr>
            </a:lvl5pPr>
            <a:lvl6pPr marL="2514600" indent="-228600" eaLnBrk="0" fontAlgn="base" hangingPunct="0">
              <a:spcBef>
                <a:spcPct val="20000"/>
              </a:spcBef>
              <a:spcAft>
                <a:spcPct val="0"/>
              </a:spcAft>
              <a:buChar char="»"/>
              <a:defRPr>
                <a:solidFill>
                  <a:schemeClr val="tx1"/>
                </a:solidFill>
                <a:latin typeface="Arial Narrow" panose="020B0606020202030204" pitchFamily="34" charset="0"/>
              </a:defRPr>
            </a:lvl6pPr>
            <a:lvl7pPr marL="2971800" indent="-228600" eaLnBrk="0" fontAlgn="base" hangingPunct="0">
              <a:spcBef>
                <a:spcPct val="20000"/>
              </a:spcBef>
              <a:spcAft>
                <a:spcPct val="0"/>
              </a:spcAft>
              <a:buChar char="»"/>
              <a:defRPr>
                <a:solidFill>
                  <a:schemeClr val="tx1"/>
                </a:solidFill>
                <a:latin typeface="Arial Narrow" panose="020B0606020202030204" pitchFamily="34" charset="0"/>
              </a:defRPr>
            </a:lvl7pPr>
            <a:lvl8pPr marL="3429000" indent="-228600" eaLnBrk="0" fontAlgn="base" hangingPunct="0">
              <a:spcBef>
                <a:spcPct val="20000"/>
              </a:spcBef>
              <a:spcAft>
                <a:spcPct val="0"/>
              </a:spcAft>
              <a:buChar char="»"/>
              <a:defRPr>
                <a:solidFill>
                  <a:schemeClr val="tx1"/>
                </a:solidFill>
                <a:latin typeface="Arial Narrow" panose="020B0606020202030204" pitchFamily="34" charset="0"/>
              </a:defRPr>
            </a:lvl8pPr>
            <a:lvl9pPr marL="3886200" indent="-228600" eaLnBrk="0" fontAlgn="base" hangingPunct="0">
              <a:spcBef>
                <a:spcPct val="20000"/>
              </a:spcBef>
              <a:spcAft>
                <a:spcPct val="0"/>
              </a:spcAft>
              <a:buChar char="»"/>
              <a:defRPr>
                <a:solidFill>
                  <a:schemeClr val="tx1"/>
                </a:solidFill>
                <a:latin typeface="Arial Narrow" panose="020B0606020202030204" pitchFamily="34" charset="0"/>
              </a:defRPr>
            </a:lvl9pPr>
          </a:lstStyle>
          <a:p>
            <a:pPr>
              <a:spcBef>
                <a:spcPct val="0"/>
              </a:spcBef>
              <a:buFontTx/>
              <a:buNone/>
            </a:pPr>
            <a:r>
              <a:rPr lang="en-US" altLang="en-US" sz="1400"/>
              <a:t>Slide </a:t>
            </a:r>
            <a:fld id="{ED63C163-DB28-4937-A612-79CDDC963541}" type="slidenum">
              <a:rPr lang="en-US" altLang="en-US" sz="1400" smtClean="0"/>
              <a:pPr>
                <a:spcBef>
                  <a:spcPct val="0"/>
                </a:spcBef>
                <a:buFontTx/>
                <a:buNone/>
              </a:pPr>
              <a:t>52</a:t>
            </a:fld>
            <a:endParaRPr lang="en-US" altLang="en-US" sz="1400"/>
          </a:p>
        </p:txBody>
      </p:sp>
      <p:sp>
        <p:nvSpPr>
          <p:cNvPr id="39939" name="Rectangle 2"/>
          <p:cNvSpPr>
            <a:spLocks noGrp="1" noChangeArrowheads="1"/>
          </p:cNvSpPr>
          <p:nvPr>
            <p:ph type="title"/>
          </p:nvPr>
        </p:nvSpPr>
        <p:spPr>
          <a:xfrm>
            <a:off x="457200" y="311150"/>
            <a:ext cx="8229600" cy="363553"/>
          </a:xfrm>
        </p:spPr>
        <p:txBody>
          <a:bodyPr/>
          <a:lstStyle/>
          <a:p>
            <a:pPr eaLnBrk="1" hangingPunct="1"/>
            <a:r>
              <a:rPr lang="en-US" altLang="en-US" dirty="0"/>
              <a:t>WPS Website, Webinars, and YouTube Channel</a:t>
            </a:r>
          </a:p>
        </p:txBody>
      </p:sp>
      <p:sp>
        <p:nvSpPr>
          <p:cNvPr id="39940" name="Rectangle 3"/>
          <p:cNvSpPr>
            <a:spLocks noGrp="1" noChangeArrowheads="1"/>
          </p:cNvSpPr>
          <p:nvPr>
            <p:ph type="body" idx="1"/>
          </p:nvPr>
        </p:nvSpPr>
        <p:spPr>
          <a:xfrm>
            <a:off x="755650" y="674703"/>
            <a:ext cx="7931150" cy="4970448"/>
          </a:xfrm>
        </p:spPr>
        <p:txBody>
          <a:bodyPr/>
          <a:lstStyle/>
          <a:p>
            <a:pPr eaLnBrk="1" hangingPunct="1"/>
            <a:r>
              <a:rPr lang="en-US" altLang="en-US" sz="1400" dirty="0">
                <a:solidFill>
                  <a:schemeClr val="tx1"/>
                </a:solidFill>
              </a:rPr>
              <a:t>EHR Payment Reductions- 7/22/2021 </a:t>
            </a:r>
          </a:p>
          <a:p>
            <a:pPr eaLnBrk="1" hangingPunct="1"/>
            <a:r>
              <a:rPr lang="en-US" altLang="en-US" sz="1400" dirty="0">
                <a:solidFill>
                  <a:schemeClr val="tx1"/>
                </a:solidFill>
                <a:hlinkClick r:id="rId2"/>
              </a:rPr>
              <a:t>https://youtu.be/Xug6DRkgT5Q</a:t>
            </a:r>
            <a:endParaRPr lang="en-US" altLang="en-US" sz="1400" dirty="0">
              <a:solidFill>
                <a:schemeClr val="tx1"/>
              </a:solidFill>
            </a:endParaRPr>
          </a:p>
          <a:p>
            <a:pPr marL="0" indent="0" eaLnBrk="1" hangingPunct="1">
              <a:buNone/>
            </a:pPr>
            <a:endParaRPr lang="en-US" altLang="en-US" sz="700" dirty="0">
              <a:solidFill>
                <a:schemeClr val="tx1"/>
              </a:solidFill>
            </a:endParaRPr>
          </a:p>
          <a:p>
            <a:pPr eaLnBrk="1" hangingPunct="1"/>
            <a:r>
              <a:rPr lang="en-US" altLang="en-US" sz="1400" dirty="0">
                <a:solidFill>
                  <a:schemeClr val="tx1"/>
                </a:solidFill>
              </a:rPr>
              <a:t>Provider-Based Physicians on the Cost Report- 8/17/2021</a:t>
            </a:r>
          </a:p>
          <a:p>
            <a:pPr eaLnBrk="1" hangingPunct="1"/>
            <a:r>
              <a:rPr lang="en-US" altLang="en-US" sz="1400" dirty="0">
                <a:solidFill>
                  <a:schemeClr val="tx1"/>
                </a:solidFill>
                <a:hlinkClick r:id="rId3"/>
              </a:rPr>
              <a:t>https://youtu.be/2Uav0rAILgY</a:t>
            </a:r>
            <a:endParaRPr lang="en-US" altLang="en-US" sz="1400" dirty="0">
              <a:solidFill>
                <a:schemeClr val="tx1"/>
              </a:solidFill>
            </a:endParaRPr>
          </a:p>
          <a:p>
            <a:pPr marL="0" indent="0" eaLnBrk="1" hangingPunct="1">
              <a:buNone/>
            </a:pPr>
            <a:endParaRPr lang="en-US" altLang="en-US" sz="800" dirty="0">
              <a:solidFill>
                <a:schemeClr val="tx1"/>
              </a:solidFill>
            </a:endParaRPr>
          </a:p>
          <a:p>
            <a:pPr eaLnBrk="1" hangingPunct="1"/>
            <a:r>
              <a:rPr lang="en-US" altLang="en-US" sz="1400" dirty="0">
                <a:solidFill>
                  <a:schemeClr val="tx1"/>
                </a:solidFill>
              </a:rPr>
              <a:t>Audit Sampling – 8/26/2021 </a:t>
            </a:r>
          </a:p>
          <a:p>
            <a:pPr eaLnBrk="1" hangingPunct="1"/>
            <a:r>
              <a:rPr lang="en-US" altLang="en-US" sz="1400" dirty="0">
                <a:solidFill>
                  <a:schemeClr val="tx1"/>
                </a:solidFill>
                <a:hlinkClick r:id="rId4"/>
              </a:rPr>
              <a:t>https://youtu.be/WsMY5NQr3fk</a:t>
            </a:r>
            <a:endParaRPr lang="en-US" altLang="en-US" sz="1400" dirty="0">
              <a:solidFill>
                <a:schemeClr val="tx1"/>
              </a:solidFill>
            </a:endParaRPr>
          </a:p>
          <a:p>
            <a:pPr marL="0" indent="0" eaLnBrk="1" hangingPunct="1">
              <a:buNone/>
            </a:pPr>
            <a:endParaRPr lang="en-US" altLang="en-US" sz="1400" dirty="0">
              <a:solidFill>
                <a:schemeClr val="tx1"/>
              </a:solidFill>
            </a:endParaRPr>
          </a:p>
          <a:p>
            <a:r>
              <a:rPr lang="en-US" sz="1400" dirty="0">
                <a:solidFill>
                  <a:schemeClr val="tx1"/>
                </a:solidFill>
              </a:rPr>
              <a:t>September 2021 WPS Quarterly Provider Audit Webinar Recording (9/17/2021)</a:t>
            </a:r>
          </a:p>
          <a:p>
            <a:pPr eaLnBrk="1" hangingPunct="1"/>
            <a:r>
              <a:rPr lang="en-US" altLang="en-US" sz="1400" dirty="0">
                <a:solidFill>
                  <a:schemeClr val="tx1"/>
                </a:solidFill>
              </a:rPr>
              <a:t>https://youtu.be/jXUsWVkFa0o	</a:t>
            </a:r>
          </a:p>
          <a:p>
            <a:pPr marL="0" indent="0" eaLnBrk="1" hangingPunct="1">
              <a:buNone/>
            </a:pPr>
            <a:endParaRPr lang="en-US" altLang="en-US" sz="900" dirty="0">
              <a:solidFill>
                <a:schemeClr val="tx1"/>
              </a:solidFill>
            </a:endParaRPr>
          </a:p>
          <a:p>
            <a:r>
              <a:rPr lang="en-US" sz="1400" dirty="0">
                <a:solidFill>
                  <a:schemeClr val="tx1"/>
                </a:solidFill>
              </a:rPr>
              <a:t>WPS Audit - Cost Assignment and Allocation (10/1/2021)</a:t>
            </a:r>
          </a:p>
          <a:p>
            <a:pPr eaLnBrk="1" hangingPunct="1"/>
            <a:r>
              <a:rPr lang="en-US" altLang="en-US" sz="1400" dirty="0">
                <a:solidFill>
                  <a:schemeClr val="tx1"/>
                </a:solidFill>
                <a:hlinkClick r:id="rId5"/>
              </a:rPr>
              <a:t>https://youtu.be/FmWFF2HWXXk</a:t>
            </a:r>
            <a:endParaRPr lang="en-US" altLang="en-US" sz="1400" dirty="0">
              <a:solidFill>
                <a:schemeClr val="tx1"/>
              </a:solidFill>
            </a:endParaRPr>
          </a:p>
          <a:p>
            <a:pPr eaLnBrk="1" hangingPunct="1"/>
            <a:endParaRPr lang="en-US" altLang="en-US" sz="800" dirty="0">
              <a:solidFill>
                <a:schemeClr val="tx1"/>
              </a:solidFill>
            </a:endParaRPr>
          </a:p>
          <a:p>
            <a:pPr eaLnBrk="1" hangingPunct="1"/>
            <a:r>
              <a:rPr lang="en-US" altLang="en-US" sz="1400" dirty="0">
                <a:solidFill>
                  <a:schemeClr val="tx1"/>
                </a:solidFill>
              </a:rPr>
              <a:t>ESRD High Discharges (2/9/2022)</a:t>
            </a:r>
          </a:p>
          <a:p>
            <a:pPr eaLnBrk="1" hangingPunct="1"/>
            <a:r>
              <a:rPr lang="en-US" altLang="en-US" sz="1400" dirty="0">
                <a:solidFill>
                  <a:schemeClr val="tx1"/>
                </a:solidFill>
                <a:hlinkClick r:id="rId6"/>
              </a:rPr>
              <a:t>https://youtu.be/5fCMBC6mris</a:t>
            </a:r>
            <a:endParaRPr lang="en-US" altLang="en-US" sz="1400" dirty="0">
              <a:solidFill>
                <a:schemeClr val="tx1"/>
              </a:solidFill>
            </a:endParaRPr>
          </a:p>
          <a:p>
            <a:pPr eaLnBrk="1" hangingPunct="1"/>
            <a:endParaRPr lang="en-US" altLang="en-US" sz="1400" dirty="0">
              <a:solidFill>
                <a:schemeClr val="tx1"/>
              </a:solidFill>
            </a:endParaRPr>
          </a:p>
          <a:p>
            <a:pPr eaLnBrk="1" hangingPunct="1"/>
            <a:r>
              <a:rPr lang="en-US" sz="1400" dirty="0">
                <a:solidFill>
                  <a:schemeClr val="tx1"/>
                </a:solidFill>
              </a:rPr>
              <a:t>WPS Provider S-10 Audit Webinar (2/17/2022)</a:t>
            </a:r>
            <a:r>
              <a:rPr lang="en-US" altLang="en-US" sz="1400" dirty="0">
                <a:solidFill>
                  <a:schemeClr val="tx1"/>
                </a:solidFill>
              </a:rPr>
              <a:t>		</a:t>
            </a:r>
          </a:p>
          <a:p>
            <a:r>
              <a:rPr lang="en-US" altLang="en-US" sz="1400" dirty="0">
                <a:solidFill>
                  <a:schemeClr val="tx1"/>
                </a:solidFill>
                <a:hlinkClick r:id="rId7"/>
              </a:rPr>
              <a:t>https://youtu.be/eseYugPmqnA</a:t>
            </a:r>
            <a:endParaRPr lang="en-US" altLang="en-US" sz="1400" dirty="0">
              <a:solidFill>
                <a:schemeClr val="tx1"/>
              </a:solidFill>
            </a:endParaRPr>
          </a:p>
          <a:p>
            <a:endParaRPr lang="en-US" altLang="en-US" sz="1400" dirty="0">
              <a:solidFill>
                <a:schemeClr val="tx1"/>
              </a:solidFill>
            </a:endParaRPr>
          </a:p>
          <a:p>
            <a:r>
              <a:rPr lang="en-US" sz="1400" dirty="0">
                <a:solidFill>
                  <a:schemeClr val="tx1"/>
                </a:solidFill>
              </a:rPr>
              <a:t>SCH-MDH Volume Decrease Adjustment (6/29/2022)</a:t>
            </a:r>
          </a:p>
          <a:p>
            <a:r>
              <a:rPr lang="en-US" sz="1400" dirty="0">
                <a:solidFill>
                  <a:schemeClr val="tx1"/>
                </a:solidFill>
                <a:hlinkClick r:id="rId8"/>
              </a:rPr>
              <a:t>https://youtu.be/ikNsb-ZpM2A</a:t>
            </a:r>
            <a:endParaRPr lang="en-US" sz="1400" dirty="0">
              <a:solidFill>
                <a:schemeClr val="tx1"/>
              </a:solidFill>
            </a:endParaRPr>
          </a:p>
          <a:p>
            <a:endParaRPr lang="en-US" sz="1400" dirty="0">
              <a:solidFill>
                <a:schemeClr val="tx1"/>
              </a:solidFill>
            </a:endParaRPr>
          </a:p>
          <a:p>
            <a:endParaRPr lang="en-US" altLang="en-US" sz="1400" dirty="0">
              <a:solidFill>
                <a:schemeClr val="tx1"/>
              </a:solidFill>
            </a:endParaRPr>
          </a:p>
          <a:p>
            <a:endParaRPr lang="en-US" altLang="en-US" sz="1400" dirty="0">
              <a:solidFill>
                <a:schemeClr val="tx1"/>
              </a:solidFill>
            </a:endParaRPr>
          </a:p>
        </p:txBody>
      </p:sp>
    </p:spTree>
    <p:extLst>
      <p:ext uri="{BB962C8B-B14F-4D97-AF65-F5344CB8AC3E}">
        <p14:creationId xmlns:p14="http://schemas.microsoft.com/office/powerpoint/2010/main" val="421168161"/>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Slide Number Placeholder 3"/>
          <p:cNvSpPr>
            <a:spLocks noGrp="1"/>
          </p:cNvSpPr>
          <p:nvPr>
            <p:ph type="sldNum" sz="quarter" idx="4294967295"/>
          </p:nvPr>
        </p:nvSpPr>
        <p:spPr>
          <a:xfrm>
            <a:off x="7010400" y="0"/>
            <a:ext cx="2133600" cy="476250"/>
          </a:xfrm>
          <a:prstGeom prst="rect">
            <a:avLst/>
          </a:prstGeom>
          <a:noFill/>
        </p:spPr>
        <p:txBody>
          <a:bodyPr/>
          <a:lstStyle>
            <a:lvl1pPr>
              <a:spcBef>
                <a:spcPct val="20000"/>
              </a:spcBef>
              <a:buChar char="•"/>
              <a:defRPr sz="2400">
                <a:solidFill>
                  <a:schemeClr val="tx1"/>
                </a:solidFill>
                <a:latin typeface="Arial Narrow" panose="020B0606020202030204" pitchFamily="34" charset="0"/>
              </a:defRPr>
            </a:lvl1pPr>
            <a:lvl2pPr marL="742950" indent="-285750">
              <a:spcBef>
                <a:spcPct val="20000"/>
              </a:spcBef>
              <a:buChar char="–"/>
              <a:defRPr sz="2000">
                <a:solidFill>
                  <a:schemeClr val="tx1"/>
                </a:solidFill>
                <a:latin typeface="Arial Narrow" panose="020B0606020202030204" pitchFamily="34" charset="0"/>
              </a:defRPr>
            </a:lvl2pPr>
            <a:lvl3pPr marL="1143000" indent="-228600">
              <a:spcBef>
                <a:spcPct val="20000"/>
              </a:spcBef>
              <a:buChar char="•"/>
              <a:defRPr>
                <a:solidFill>
                  <a:schemeClr val="tx1"/>
                </a:solidFill>
                <a:latin typeface="Arial Narrow" panose="020B0606020202030204" pitchFamily="34" charset="0"/>
              </a:defRPr>
            </a:lvl3pPr>
            <a:lvl4pPr marL="1600200" indent="-228600">
              <a:spcBef>
                <a:spcPct val="20000"/>
              </a:spcBef>
              <a:buChar char="–"/>
              <a:defRPr>
                <a:solidFill>
                  <a:schemeClr val="tx1"/>
                </a:solidFill>
                <a:latin typeface="Arial Narrow" panose="020B0606020202030204" pitchFamily="34" charset="0"/>
              </a:defRPr>
            </a:lvl4pPr>
            <a:lvl5pPr marL="2057400" indent="-228600">
              <a:spcBef>
                <a:spcPct val="20000"/>
              </a:spcBef>
              <a:buChar char="»"/>
              <a:defRPr>
                <a:solidFill>
                  <a:schemeClr val="tx1"/>
                </a:solidFill>
                <a:latin typeface="Arial Narrow" panose="020B0606020202030204" pitchFamily="34" charset="0"/>
              </a:defRPr>
            </a:lvl5pPr>
            <a:lvl6pPr marL="2514600" indent="-228600" eaLnBrk="0" fontAlgn="base" hangingPunct="0">
              <a:spcBef>
                <a:spcPct val="20000"/>
              </a:spcBef>
              <a:spcAft>
                <a:spcPct val="0"/>
              </a:spcAft>
              <a:buChar char="»"/>
              <a:defRPr>
                <a:solidFill>
                  <a:schemeClr val="tx1"/>
                </a:solidFill>
                <a:latin typeface="Arial Narrow" panose="020B0606020202030204" pitchFamily="34" charset="0"/>
              </a:defRPr>
            </a:lvl6pPr>
            <a:lvl7pPr marL="2971800" indent="-228600" eaLnBrk="0" fontAlgn="base" hangingPunct="0">
              <a:spcBef>
                <a:spcPct val="20000"/>
              </a:spcBef>
              <a:spcAft>
                <a:spcPct val="0"/>
              </a:spcAft>
              <a:buChar char="»"/>
              <a:defRPr>
                <a:solidFill>
                  <a:schemeClr val="tx1"/>
                </a:solidFill>
                <a:latin typeface="Arial Narrow" panose="020B0606020202030204" pitchFamily="34" charset="0"/>
              </a:defRPr>
            </a:lvl7pPr>
            <a:lvl8pPr marL="3429000" indent="-228600" eaLnBrk="0" fontAlgn="base" hangingPunct="0">
              <a:spcBef>
                <a:spcPct val="20000"/>
              </a:spcBef>
              <a:spcAft>
                <a:spcPct val="0"/>
              </a:spcAft>
              <a:buChar char="»"/>
              <a:defRPr>
                <a:solidFill>
                  <a:schemeClr val="tx1"/>
                </a:solidFill>
                <a:latin typeface="Arial Narrow" panose="020B0606020202030204" pitchFamily="34" charset="0"/>
              </a:defRPr>
            </a:lvl8pPr>
            <a:lvl9pPr marL="3886200" indent="-228600" eaLnBrk="0" fontAlgn="base" hangingPunct="0">
              <a:spcBef>
                <a:spcPct val="20000"/>
              </a:spcBef>
              <a:spcAft>
                <a:spcPct val="0"/>
              </a:spcAft>
              <a:buChar char="»"/>
              <a:defRPr>
                <a:solidFill>
                  <a:schemeClr val="tx1"/>
                </a:solidFill>
                <a:latin typeface="Arial Narrow" panose="020B0606020202030204" pitchFamily="34" charset="0"/>
              </a:defRPr>
            </a:lvl9pPr>
          </a:lstStyle>
          <a:p>
            <a:pPr>
              <a:spcBef>
                <a:spcPct val="0"/>
              </a:spcBef>
              <a:buFontTx/>
              <a:buNone/>
            </a:pPr>
            <a:r>
              <a:rPr lang="en-US" altLang="en-US" sz="1400"/>
              <a:t>Slide </a:t>
            </a:r>
            <a:fld id="{ED63C163-DB28-4937-A612-79CDDC963541}" type="slidenum">
              <a:rPr lang="en-US" altLang="en-US" sz="1400" smtClean="0"/>
              <a:pPr>
                <a:spcBef>
                  <a:spcPct val="0"/>
                </a:spcBef>
                <a:buFontTx/>
                <a:buNone/>
              </a:pPr>
              <a:t>53</a:t>
            </a:fld>
            <a:endParaRPr lang="en-US" altLang="en-US" sz="1400"/>
          </a:p>
        </p:txBody>
      </p:sp>
      <p:sp>
        <p:nvSpPr>
          <p:cNvPr id="39939" name="Rectangle 2"/>
          <p:cNvSpPr>
            <a:spLocks noGrp="1" noChangeArrowheads="1"/>
          </p:cNvSpPr>
          <p:nvPr>
            <p:ph type="title"/>
          </p:nvPr>
        </p:nvSpPr>
        <p:spPr>
          <a:xfrm>
            <a:off x="457200" y="311150"/>
            <a:ext cx="8229600" cy="708025"/>
          </a:xfrm>
        </p:spPr>
        <p:txBody>
          <a:bodyPr/>
          <a:lstStyle/>
          <a:p>
            <a:pPr eaLnBrk="1" hangingPunct="1"/>
            <a:r>
              <a:rPr lang="en-US" altLang="en-US" dirty="0"/>
              <a:t>WPS Website, Webinars, and YouTube Channel</a:t>
            </a:r>
          </a:p>
        </p:txBody>
      </p:sp>
      <p:sp>
        <p:nvSpPr>
          <p:cNvPr id="39940" name="Rectangle 3"/>
          <p:cNvSpPr>
            <a:spLocks noGrp="1" noChangeArrowheads="1"/>
          </p:cNvSpPr>
          <p:nvPr>
            <p:ph type="body" idx="1"/>
          </p:nvPr>
        </p:nvSpPr>
        <p:spPr/>
        <p:txBody>
          <a:bodyPr/>
          <a:lstStyle/>
          <a:p>
            <a:pPr eaLnBrk="1" hangingPunct="1"/>
            <a:r>
              <a:rPr lang="en-US" altLang="en-US" dirty="0">
                <a:solidFill>
                  <a:schemeClr val="tx1"/>
                </a:solidFill>
              </a:rPr>
              <a:t>WPS Audit Quarterly Webinars</a:t>
            </a:r>
          </a:p>
          <a:p>
            <a:pPr lvl="1"/>
            <a:r>
              <a:rPr lang="en-US" altLang="en-US" dirty="0">
                <a:solidFill>
                  <a:schemeClr val="tx1"/>
                </a:solidFill>
              </a:rPr>
              <a:t>October 2020</a:t>
            </a:r>
          </a:p>
          <a:p>
            <a:pPr lvl="1"/>
            <a:r>
              <a:rPr lang="en-US" altLang="en-US" dirty="0">
                <a:solidFill>
                  <a:schemeClr val="tx1"/>
                </a:solidFill>
              </a:rPr>
              <a:t>January 2021</a:t>
            </a:r>
          </a:p>
          <a:p>
            <a:pPr lvl="1"/>
            <a:r>
              <a:rPr lang="en-US" altLang="en-US" dirty="0">
                <a:solidFill>
                  <a:schemeClr val="tx1"/>
                </a:solidFill>
              </a:rPr>
              <a:t>March 2021 (2-part S-10 specific)</a:t>
            </a:r>
          </a:p>
          <a:p>
            <a:pPr lvl="1"/>
            <a:r>
              <a:rPr lang="en-US" altLang="en-US" dirty="0">
                <a:solidFill>
                  <a:schemeClr val="tx1"/>
                </a:solidFill>
              </a:rPr>
              <a:t>September 2021 </a:t>
            </a:r>
          </a:p>
          <a:p>
            <a:pPr lvl="1"/>
            <a:r>
              <a:rPr lang="en-US" altLang="en-US" dirty="0">
                <a:solidFill>
                  <a:schemeClr val="tx1"/>
                </a:solidFill>
              </a:rPr>
              <a:t>February 2022 (S-10 Webinar)</a:t>
            </a:r>
          </a:p>
          <a:p>
            <a:pPr lvl="1"/>
            <a:r>
              <a:rPr lang="en-US" altLang="en-US" dirty="0">
                <a:solidFill>
                  <a:schemeClr val="tx1"/>
                </a:solidFill>
              </a:rPr>
              <a:t>Will be scheduling one for late July/Early August</a:t>
            </a:r>
          </a:p>
          <a:p>
            <a:endParaRPr lang="en-US" altLang="en-US" dirty="0">
              <a:solidFill>
                <a:schemeClr val="tx1"/>
              </a:solidFill>
            </a:endParaRPr>
          </a:p>
        </p:txBody>
      </p:sp>
    </p:spTree>
    <p:extLst>
      <p:ext uri="{BB962C8B-B14F-4D97-AF65-F5344CB8AC3E}">
        <p14:creationId xmlns:p14="http://schemas.microsoft.com/office/powerpoint/2010/main" val="427834816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Slide Number Placeholder 3"/>
          <p:cNvSpPr>
            <a:spLocks noGrp="1"/>
          </p:cNvSpPr>
          <p:nvPr>
            <p:ph type="sldNum" sz="quarter" idx="4294967295"/>
          </p:nvPr>
        </p:nvSpPr>
        <p:spPr>
          <a:xfrm>
            <a:off x="7010400" y="0"/>
            <a:ext cx="2133600" cy="476250"/>
          </a:xfrm>
          <a:prstGeom prst="rect">
            <a:avLst/>
          </a:prstGeom>
          <a:noFill/>
        </p:spPr>
        <p:txBody>
          <a:bodyPr/>
          <a:lstStyle>
            <a:lvl1pPr>
              <a:spcBef>
                <a:spcPct val="20000"/>
              </a:spcBef>
              <a:buChar char="•"/>
              <a:defRPr sz="2400">
                <a:solidFill>
                  <a:schemeClr val="tx1"/>
                </a:solidFill>
                <a:latin typeface="Arial Narrow" panose="020B0606020202030204" pitchFamily="34" charset="0"/>
              </a:defRPr>
            </a:lvl1pPr>
            <a:lvl2pPr marL="742950" indent="-285750">
              <a:spcBef>
                <a:spcPct val="20000"/>
              </a:spcBef>
              <a:buChar char="–"/>
              <a:defRPr sz="2000">
                <a:solidFill>
                  <a:schemeClr val="tx1"/>
                </a:solidFill>
                <a:latin typeface="Arial Narrow" panose="020B0606020202030204" pitchFamily="34" charset="0"/>
              </a:defRPr>
            </a:lvl2pPr>
            <a:lvl3pPr marL="1143000" indent="-228600">
              <a:spcBef>
                <a:spcPct val="20000"/>
              </a:spcBef>
              <a:buChar char="•"/>
              <a:defRPr>
                <a:solidFill>
                  <a:schemeClr val="tx1"/>
                </a:solidFill>
                <a:latin typeface="Arial Narrow" panose="020B0606020202030204" pitchFamily="34" charset="0"/>
              </a:defRPr>
            </a:lvl3pPr>
            <a:lvl4pPr marL="1600200" indent="-228600">
              <a:spcBef>
                <a:spcPct val="20000"/>
              </a:spcBef>
              <a:buChar char="–"/>
              <a:defRPr>
                <a:solidFill>
                  <a:schemeClr val="tx1"/>
                </a:solidFill>
                <a:latin typeface="Arial Narrow" panose="020B0606020202030204" pitchFamily="34" charset="0"/>
              </a:defRPr>
            </a:lvl4pPr>
            <a:lvl5pPr marL="2057400" indent="-228600">
              <a:spcBef>
                <a:spcPct val="20000"/>
              </a:spcBef>
              <a:buChar char="»"/>
              <a:defRPr>
                <a:solidFill>
                  <a:schemeClr val="tx1"/>
                </a:solidFill>
                <a:latin typeface="Arial Narrow" panose="020B0606020202030204" pitchFamily="34" charset="0"/>
              </a:defRPr>
            </a:lvl5pPr>
            <a:lvl6pPr marL="2514600" indent="-228600" eaLnBrk="0" fontAlgn="base" hangingPunct="0">
              <a:spcBef>
                <a:spcPct val="20000"/>
              </a:spcBef>
              <a:spcAft>
                <a:spcPct val="0"/>
              </a:spcAft>
              <a:buChar char="»"/>
              <a:defRPr>
                <a:solidFill>
                  <a:schemeClr val="tx1"/>
                </a:solidFill>
                <a:latin typeface="Arial Narrow" panose="020B0606020202030204" pitchFamily="34" charset="0"/>
              </a:defRPr>
            </a:lvl6pPr>
            <a:lvl7pPr marL="2971800" indent="-228600" eaLnBrk="0" fontAlgn="base" hangingPunct="0">
              <a:spcBef>
                <a:spcPct val="20000"/>
              </a:spcBef>
              <a:spcAft>
                <a:spcPct val="0"/>
              </a:spcAft>
              <a:buChar char="»"/>
              <a:defRPr>
                <a:solidFill>
                  <a:schemeClr val="tx1"/>
                </a:solidFill>
                <a:latin typeface="Arial Narrow" panose="020B0606020202030204" pitchFamily="34" charset="0"/>
              </a:defRPr>
            </a:lvl7pPr>
            <a:lvl8pPr marL="3429000" indent="-228600" eaLnBrk="0" fontAlgn="base" hangingPunct="0">
              <a:spcBef>
                <a:spcPct val="20000"/>
              </a:spcBef>
              <a:spcAft>
                <a:spcPct val="0"/>
              </a:spcAft>
              <a:buChar char="»"/>
              <a:defRPr>
                <a:solidFill>
                  <a:schemeClr val="tx1"/>
                </a:solidFill>
                <a:latin typeface="Arial Narrow" panose="020B0606020202030204" pitchFamily="34" charset="0"/>
              </a:defRPr>
            </a:lvl8pPr>
            <a:lvl9pPr marL="3886200" indent="-228600" eaLnBrk="0" fontAlgn="base" hangingPunct="0">
              <a:spcBef>
                <a:spcPct val="20000"/>
              </a:spcBef>
              <a:spcAft>
                <a:spcPct val="0"/>
              </a:spcAft>
              <a:buChar char="»"/>
              <a:defRPr>
                <a:solidFill>
                  <a:schemeClr val="tx1"/>
                </a:solidFill>
                <a:latin typeface="Arial Narrow" panose="020B0606020202030204" pitchFamily="34" charset="0"/>
              </a:defRPr>
            </a:lvl9pPr>
          </a:lstStyle>
          <a:p>
            <a:pPr>
              <a:spcBef>
                <a:spcPct val="0"/>
              </a:spcBef>
              <a:buFontTx/>
              <a:buNone/>
            </a:pPr>
            <a:r>
              <a:rPr lang="en-US" altLang="en-US" sz="1400"/>
              <a:t>Slide </a:t>
            </a:r>
            <a:fld id="{ED63C163-DB28-4937-A612-79CDDC963541}" type="slidenum">
              <a:rPr lang="en-US" altLang="en-US" sz="1400" smtClean="0"/>
              <a:pPr>
                <a:spcBef>
                  <a:spcPct val="0"/>
                </a:spcBef>
                <a:buFontTx/>
                <a:buNone/>
              </a:pPr>
              <a:t>6</a:t>
            </a:fld>
            <a:endParaRPr lang="en-US" altLang="en-US" sz="1400"/>
          </a:p>
        </p:txBody>
      </p:sp>
      <p:sp>
        <p:nvSpPr>
          <p:cNvPr id="39939" name="Rectangle 2"/>
          <p:cNvSpPr>
            <a:spLocks noGrp="1" noChangeArrowheads="1"/>
          </p:cNvSpPr>
          <p:nvPr>
            <p:ph type="title"/>
          </p:nvPr>
        </p:nvSpPr>
        <p:spPr/>
        <p:txBody>
          <a:bodyPr/>
          <a:lstStyle/>
          <a:p>
            <a:pPr eaLnBrk="1" hangingPunct="1"/>
            <a:r>
              <a:rPr lang="en-US" altLang="en-US" dirty="0"/>
              <a:t>New Cost Report Documentation Requirements</a:t>
            </a:r>
          </a:p>
        </p:txBody>
      </p:sp>
      <p:sp>
        <p:nvSpPr>
          <p:cNvPr id="39940" name="Rectangle 3"/>
          <p:cNvSpPr>
            <a:spLocks noGrp="1" noChangeArrowheads="1"/>
          </p:cNvSpPr>
          <p:nvPr>
            <p:ph type="body" idx="1"/>
          </p:nvPr>
        </p:nvSpPr>
        <p:spPr/>
        <p:txBody>
          <a:bodyPr/>
          <a:lstStyle/>
          <a:p>
            <a:pPr marL="400050" lvl="1">
              <a:spcBef>
                <a:spcPts val="0"/>
              </a:spcBef>
              <a:spcAft>
                <a:spcPts val="0"/>
              </a:spcAft>
            </a:pPr>
            <a:r>
              <a:rPr lang="en-US" dirty="0">
                <a:solidFill>
                  <a:schemeClr val="tx1"/>
                </a:solidFill>
              </a:rPr>
              <a:t>Medicaid Days</a:t>
            </a:r>
            <a:endParaRPr lang="en-US" altLang="en-US" dirty="0">
              <a:solidFill>
                <a:schemeClr val="tx1"/>
              </a:solidFill>
            </a:endParaRPr>
          </a:p>
        </p:txBody>
      </p:sp>
      <p:pic>
        <p:nvPicPr>
          <p:cNvPr id="3" name="Picture 2">
            <a:extLst>
              <a:ext uri="{FF2B5EF4-FFF2-40B4-BE49-F238E27FC236}">
                <a16:creationId xmlns:a16="http://schemas.microsoft.com/office/drawing/2014/main" id="{E05F9D07-09DC-0643-A465-E0F2A3AF0031}"/>
              </a:ext>
            </a:extLst>
          </p:cNvPr>
          <p:cNvPicPr>
            <a:picLocks noChangeAspect="1"/>
          </p:cNvPicPr>
          <p:nvPr/>
        </p:nvPicPr>
        <p:blipFill>
          <a:blip r:embed="rId2"/>
          <a:stretch>
            <a:fillRect/>
          </a:stretch>
        </p:blipFill>
        <p:spPr>
          <a:xfrm>
            <a:off x="0" y="1624614"/>
            <a:ext cx="9144000" cy="4255908"/>
          </a:xfrm>
          <a:prstGeom prst="rect">
            <a:avLst/>
          </a:prstGeom>
        </p:spPr>
      </p:pic>
    </p:spTree>
    <p:extLst>
      <p:ext uri="{BB962C8B-B14F-4D97-AF65-F5344CB8AC3E}">
        <p14:creationId xmlns:p14="http://schemas.microsoft.com/office/powerpoint/2010/main" val="23527940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Slide Number Placeholder 3"/>
          <p:cNvSpPr>
            <a:spLocks noGrp="1"/>
          </p:cNvSpPr>
          <p:nvPr>
            <p:ph type="sldNum" sz="quarter" idx="4294967295"/>
          </p:nvPr>
        </p:nvSpPr>
        <p:spPr>
          <a:xfrm>
            <a:off x="7010400" y="0"/>
            <a:ext cx="2133600" cy="476250"/>
          </a:xfrm>
          <a:prstGeom prst="rect">
            <a:avLst/>
          </a:prstGeom>
          <a:noFill/>
        </p:spPr>
        <p:txBody>
          <a:bodyPr/>
          <a:lstStyle>
            <a:lvl1pPr>
              <a:spcBef>
                <a:spcPct val="20000"/>
              </a:spcBef>
              <a:buChar char="•"/>
              <a:defRPr sz="2400">
                <a:solidFill>
                  <a:schemeClr val="tx1"/>
                </a:solidFill>
                <a:latin typeface="Arial Narrow" panose="020B0606020202030204" pitchFamily="34" charset="0"/>
              </a:defRPr>
            </a:lvl1pPr>
            <a:lvl2pPr marL="742950" indent="-285750">
              <a:spcBef>
                <a:spcPct val="20000"/>
              </a:spcBef>
              <a:buChar char="–"/>
              <a:defRPr sz="2000">
                <a:solidFill>
                  <a:schemeClr val="tx1"/>
                </a:solidFill>
                <a:latin typeface="Arial Narrow" panose="020B0606020202030204" pitchFamily="34" charset="0"/>
              </a:defRPr>
            </a:lvl2pPr>
            <a:lvl3pPr marL="1143000" indent="-228600">
              <a:spcBef>
                <a:spcPct val="20000"/>
              </a:spcBef>
              <a:buChar char="•"/>
              <a:defRPr>
                <a:solidFill>
                  <a:schemeClr val="tx1"/>
                </a:solidFill>
                <a:latin typeface="Arial Narrow" panose="020B0606020202030204" pitchFamily="34" charset="0"/>
              </a:defRPr>
            </a:lvl3pPr>
            <a:lvl4pPr marL="1600200" indent="-228600">
              <a:spcBef>
                <a:spcPct val="20000"/>
              </a:spcBef>
              <a:buChar char="–"/>
              <a:defRPr>
                <a:solidFill>
                  <a:schemeClr val="tx1"/>
                </a:solidFill>
                <a:latin typeface="Arial Narrow" panose="020B0606020202030204" pitchFamily="34" charset="0"/>
              </a:defRPr>
            </a:lvl4pPr>
            <a:lvl5pPr marL="2057400" indent="-228600">
              <a:spcBef>
                <a:spcPct val="20000"/>
              </a:spcBef>
              <a:buChar char="»"/>
              <a:defRPr>
                <a:solidFill>
                  <a:schemeClr val="tx1"/>
                </a:solidFill>
                <a:latin typeface="Arial Narrow" panose="020B0606020202030204" pitchFamily="34" charset="0"/>
              </a:defRPr>
            </a:lvl5pPr>
            <a:lvl6pPr marL="2514600" indent="-228600" eaLnBrk="0" fontAlgn="base" hangingPunct="0">
              <a:spcBef>
                <a:spcPct val="20000"/>
              </a:spcBef>
              <a:spcAft>
                <a:spcPct val="0"/>
              </a:spcAft>
              <a:buChar char="»"/>
              <a:defRPr>
                <a:solidFill>
                  <a:schemeClr val="tx1"/>
                </a:solidFill>
                <a:latin typeface="Arial Narrow" panose="020B0606020202030204" pitchFamily="34" charset="0"/>
              </a:defRPr>
            </a:lvl6pPr>
            <a:lvl7pPr marL="2971800" indent="-228600" eaLnBrk="0" fontAlgn="base" hangingPunct="0">
              <a:spcBef>
                <a:spcPct val="20000"/>
              </a:spcBef>
              <a:spcAft>
                <a:spcPct val="0"/>
              </a:spcAft>
              <a:buChar char="»"/>
              <a:defRPr>
                <a:solidFill>
                  <a:schemeClr val="tx1"/>
                </a:solidFill>
                <a:latin typeface="Arial Narrow" panose="020B0606020202030204" pitchFamily="34" charset="0"/>
              </a:defRPr>
            </a:lvl7pPr>
            <a:lvl8pPr marL="3429000" indent="-228600" eaLnBrk="0" fontAlgn="base" hangingPunct="0">
              <a:spcBef>
                <a:spcPct val="20000"/>
              </a:spcBef>
              <a:spcAft>
                <a:spcPct val="0"/>
              </a:spcAft>
              <a:buChar char="»"/>
              <a:defRPr>
                <a:solidFill>
                  <a:schemeClr val="tx1"/>
                </a:solidFill>
                <a:latin typeface="Arial Narrow" panose="020B0606020202030204" pitchFamily="34" charset="0"/>
              </a:defRPr>
            </a:lvl8pPr>
            <a:lvl9pPr marL="3886200" indent="-228600" eaLnBrk="0" fontAlgn="base" hangingPunct="0">
              <a:spcBef>
                <a:spcPct val="20000"/>
              </a:spcBef>
              <a:spcAft>
                <a:spcPct val="0"/>
              </a:spcAft>
              <a:buChar char="»"/>
              <a:defRPr>
                <a:solidFill>
                  <a:schemeClr val="tx1"/>
                </a:solidFill>
                <a:latin typeface="Arial Narrow" panose="020B0606020202030204" pitchFamily="34" charset="0"/>
              </a:defRPr>
            </a:lvl9pPr>
          </a:lstStyle>
          <a:p>
            <a:pPr>
              <a:spcBef>
                <a:spcPct val="0"/>
              </a:spcBef>
              <a:buFontTx/>
              <a:buNone/>
            </a:pPr>
            <a:r>
              <a:rPr lang="en-US" altLang="en-US" sz="1400"/>
              <a:t>Slide </a:t>
            </a:r>
            <a:fld id="{ED63C163-DB28-4937-A612-79CDDC963541}" type="slidenum">
              <a:rPr lang="en-US" altLang="en-US" sz="1400" smtClean="0"/>
              <a:pPr>
                <a:spcBef>
                  <a:spcPct val="0"/>
                </a:spcBef>
                <a:buFontTx/>
                <a:buNone/>
              </a:pPr>
              <a:t>7</a:t>
            </a:fld>
            <a:endParaRPr lang="en-US" altLang="en-US" sz="1400"/>
          </a:p>
        </p:txBody>
      </p:sp>
      <p:sp>
        <p:nvSpPr>
          <p:cNvPr id="39939" name="Rectangle 2"/>
          <p:cNvSpPr>
            <a:spLocks noGrp="1" noChangeArrowheads="1"/>
          </p:cNvSpPr>
          <p:nvPr>
            <p:ph type="title"/>
          </p:nvPr>
        </p:nvSpPr>
        <p:spPr/>
        <p:txBody>
          <a:bodyPr/>
          <a:lstStyle/>
          <a:p>
            <a:pPr eaLnBrk="1" hangingPunct="1"/>
            <a:r>
              <a:rPr lang="en-US" altLang="en-US" dirty="0"/>
              <a:t>New Cost Report Documentation Requirements</a:t>
            </a:r>
          </a:p>
        </p:txBody>
      </p:sp>
      <p:sp>
        <p:nvSpPr>
          <p:cNvPr id="39940" name="Rectangle 3"/>
          <p:cNvSpPr>
            <a:spLocks noGrp="1" noChangeArrowheads="1"/>
          </p:cNvSpPr>
          <p:nvPr>
            <p:ph type="body" idx="1"/>
          </p:nvPr>
        </p:nvSpPr>
        <p:spPr/>
        <p:txBody>
          <a:bodyPr/>
          <a:lstStyle/>
          <a:p>
            <a:pPr marL="400050" lvl="1">
              <a:spcBef>
                <a:spcPts val="0"/>
              </a:spcBef>
              <a:spcAft>
                <a:spcPts val="0"/>
              </a:spcAft>
            </a:pPr>
            <a:r>
              <a:rPr lang="en-US" dirty="0">
                <a:solidFill>
                  <a:schemeClr val="tx1"/>
                </a:solidFill>
              </a:rPr>
              <a:t>Medicaid Days</a:t>
            </a:r>
            <a:endParaRPr lang="en-US" altLang="en-US" dirty="0">
              <a:solidFill>
                <a:schemeClr val="tx1"/>
              </a:solidFill>
            </a:endParaRPr>
          </a:p>
        </p:txBody>
      </p:sp>
      <p:pic>
        <p:nvPicPr>
          <p:cNvPr id="4" name="Picture 3">
            <a:extLst>
              <a:ext uri="{FF2B5EF4-FFF2-40B4-BE49-F238E27FC236}">
                <a16:creationId xmlns:a16="http://schemas.microsoft.com/office/drawing/2014/main" id="{0587B7BF-7D07-3809-6D33-BA68CBFC58A4}"/>
              </a:ext>
            </a:extLst>
          </p:cNvPr>
          <p:cNvPicPr>
            <a:picLocks noChangeAspect="1"/>
          </p:cNvPicPr>
          <p:nvPr/>
        </p:nvPicPr>
        <p:blipFill>
          <a:blip r:embed="rId2"/>
          <a:stretch>
            <a:fillRect/>
          </a:stretch>
        </p:blipFill>
        <p:spPr>
          <a:xfrm>
            <a:off x="0" y="2393272"/>
            <a:ext cx="9144000" cy="1876148"/>
          </a:xfrm>
          <a:prstGeom prst="rect">
            <a:avLst/>
          </a:prstGeom>
        </p:spPr>
      </p:pic>
    </p:spTree>
    <p:extLst>
      <p:ext uri="{BB962C8B-B14F-4D97-AF65-F5344CB8AC3E}">
        <p14:creationId xmlns:p14="http://schemas.microsoft.com/office/powerpoint/2010/main" val="318125407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Slide Number Placeholder 3"/>
          <p:cNvSpPr>
            <a:spLocks noGrp="1"/>
          </p:cNvSpPr>
          <p:nvPr>
            <p:ph type="sldNum" sz="quarter" idx="4294967295"/>
          </p:nvPr>
        </p:nvSpPr>
        <p:spPr>
          <a:xfrm>
            <a:off x="7010400" y="0"/>
            <a:ext cx="2133600" cy="476250"/>
          </a:xfrm>
          <a:prstGeom prst="rect">
            <a:avLst/>
          </a:prstGeom>
          <a:noFill/>
        </p:spPr>
        <p:txBody>
          <a:bodyPr/>
          <a:lstStyle>
            <a:lvl1pPr>
              <a:spcBef>
                <a:spcPct val="20000"/>
              </a:spcBef>
              <a:buChar char="•"/>
              <a:defRPr sz="2400">
                <a:solidFill>
                  <a:schemeClr val="tx1"/>
                </a:solidFill>
                <a:latin typeface="Arial Narrow" panose="020B0606020202030204" pitchFamily="34" charset="0"/>
              </a:defRPr>
            </a:lvl1pPr>
            <a:lvl2pPr marL="742950" indent="-285750">
              <a:spcBef>
                <a:spcPct val="20000"/>
              </a:spcBef>
              <a:buChar char="–"/>
              <a:defRPr sz="2000">
                <a:solidFill>
                  <a:schemeClr val="tx1"/>
                </a:solidFill>
                <a:latin typeface="Arial Narrow" panose="020B0606020202030204" pitchFamily="34" charset="0"/>
              </a:defRPr>
            </a:lvl2pPr>
            <a:lvl3pPr marL="1143000" indent="-228600">
              <a:spcBef>
                <a:spcPct val="20000"/>
              </a:spcBef>
              <a:buChar char="•"/>
              <a:defRPr>
                <a:solidFill>
                  <a:schemeClr val="tx1"/>
                </a:solidFill>
                <a:latin typeface="Arial Narrow" panose="020B0606020202030204" pitchFamily="34" charset="0"/>
              </a:defRPr>
            </a:lvl3pPr>
            <a:lvl4pPr marL="1600200" indent="-228600">
              <a:spcBef>
                <a:spcPct val="20000"/>
              </a:spcBef>
              <a:buChar char="–"/>
              <a:defRPr>
                <a:solidFill>
                  <a:schemeClr val="tx1"/>
                </a:solidFill>
                <a:latin typeface="Arial Narrow" panose="020B0606020202030204" pitchFamily="34" charset="0"/>
              </a:defRPr>
            </a:lvl4pPr>
            <a:lvl5pPr marL="2057400" indent="-228600">
              <a:spcBef>
                <a:spcPct val="20000"/>
              </a:spcBef>
              <a:buChar char="»"/>
              <a:defRPr>
                <a:solidFill>
                  <a:schemeClr val="tx1"/>
                </a:solidFill>
                <a:latin typeface="Arial Narrow" panose="020B0606020202030204" pitchFamily="34" charset="0"/>
              </a:defRPr>
            </a:lvl5pPr>
            <a:lvl6pPr marL="2514600" indent="-228600" eaLnBrk="0" fontAlgn="base" hangingPunct="0">
              <a:spcBef>
                <a:spcPct val="20000"/>
              </a:spcBef>
              <a:spcAft>
                <a:spcPct val="0"/>
              </a:spcAft>
              <a:buChar char="»"/>
              <a:defRPr>
                <a:solidFill>
                  <a:schemeClr val="tx1"/>
                </a:solidFill>
                <a:latin typeface="Arial Narrow" panose="020B0606020202030204" pitchFamily="34" charset="0"/>
              </a:defRPr>
            </a:lvl6pPr>
            <a:lvl7pPr marL="2971800" indent="-228600" eaLnBrk="0" fontAlgn="base" hangingPunct="0">
              <a:spcBef>
                <a:spcPct val="20000"/>
              </a:spcBef>
              <a:spcAft>
                <a:spcPct val="0"/>
              </a:spcAft>
              <a:buChar char="»"/>
              <a:defRPr>
                <a:solidFill>
                  <a:schemeClr val="tx1"/>
                </a:solidFill>
                <a:latin typeface="Arial Narrow" panose="020B0606020202030204" pitchFamily="34" charset="0"/>
              </a:defRPr>
            </a:lvl7pPr>
            <a:lvl8pPr marL="3429000" indent="-228600" eaLnBrk="0" fontAlgn="base" hangingPunct="0">
              <a:spcBef>
                <a:spcPct val="20000"/>
              </a:spcBef>
              <a:spcAft>
                <a:spcPct val="0"/>
              </a:spcAft>
              <a:buChar char="»"/>
              <a:defRPr>
                <a:solidFill>
                  <a:schemeClr val="tx1"/>
                </a:solidFill>
                <a:latin typeface="Arial Narrow" panose="020B0606020202030204" pitchFamily="34" charset="0"/>
              </a:defRPr>
            </a:lvl8pPr>
            <a:lvl9pPr marL="3886200" indent="-228600" eaLnBrk="0" fontAlgn="base" hangingPunct="0">
              <a:spcBef>
                <a:spcPct val="20000"/>
              </a:spcBef>
              <a:spcAft>
                <a:spcPct val="0"/>
              </a:spcAft>
              <a:buChar char="»"/>
              <a:defRPr>
                <a:solidFill>
                  <a:schemeClr val="tx1"/>
                </a:solidFill>
                <a:latin typeface="Arial Narrow" panose="020B0606020202030204" pitchFamily="34" charset="0"/>
              </a:defRPr>
            </a:lvl9pPr>
          </a:lstStyle>
          <a:p>
            <a:pPr>
              <a:spcBef>
                <a:spcPct val="0"/>
              </a:spcBef>
              <a:buFontTx/>
              <a:buNone/>
            </a:pPr>
            <a:r>
              <a:rPr lang="en-US" altLang="en-US" sz="1400"/>
              <a:t>Slide </a:t>
            </a:r>
            <a:fld id="{ED63C163-DB28-4937-A612-79CDDC963541}" type="slidenum">
              <a:rPr lang="en-US" altLang="en-US" sz="1400" smtClean="0"/>
              <a:pPr>
                <a:spcBef>
                  <a:spcPct val="0"/>
                </a:spcBef>
                <a:buFontTx/>
                <a:buNone/>
              </a:pPr>
              <a:t>8</a:t>
            </a:fld>
            <a:endParaRPr lang="en-US" altLang="en-US" sz="1400"/>
          </a:p>
        </p:txBody>
      </p:sp>
      <p:sp>
        <p:nvSpPr>
          <p:cNvPr id="39939" name="Rectangle 2"/>
          <p:cNvSpPr>
            <a:spLocks noGrp="1" noChangeArrowheads="1"/>
          </p:cNvSpPr>
          <p:nvPr>
            <p:ph type="title"/>
          </p:nvPr>
        </p:nvSpPr>
        <p:spPr/>
        <p:txBody>
          <a:bodyPr/>
          <a:lstStyle/>
          <a:p>
            <a:pPr eaLnBrk="1" hangingPunct="1"/>
            <a:r>
              <a:rPr lang="en-US" altLang="en-US" dirty="0"/>
              <a:t>New Cost Report Documentation Requirements</a:t>
            </a:r>
          </a:p>
        </p:txBody>
      </p:sp>
      <p:sp>
        <p:nvSpPr>
          <p:cNvPr id="39940" name="Rectangle 3"/>
          <p:cNvSpPr>
            <a:spLocks noGrp="1" noChangeArrowheads="1"/>
          </p:cNvSpPr>
          <p:nvPr>
            <p:ph type="body" idx="1"/>
          </p:nvPr>
        </p:nvSpPr>
        <p:spPr/>
        <p:txBody>
          <a:bodyPr/>
          <a:lstStyle/>
          <a:p>
            <a:pPr marL="400050" lvl="1">
              <a:spcBef>
                <a:spcPts val="0"/>
              </a:spcBef>
              <a:spcAft>
                <a:spcPts val="0"/>
              </a:spcAft>
            </a:pPr>
            <a:r>
              <a:rPr lang="en-US" dirty="0">
                <a:solidFill>
                  <a:schemeClr val="tx1"/>
                </a:solidFill>
              </a:rPr>
              <a:t>S-10 Charity Care Listing</a:t>
            </a:r>
            <a:endParaRPr lang="en-US" altLang="en-US" dirty="0">
              <a:solidFill>
                <a:schemeClr val="tx1"/>
              </a:solidFill>
            </a:endParaRPr>
          </a:p>
        </p:txBody>
      </p:sp>
      <p:pic>
        <p:nvPicPr>
          <p:cNvPr id="3" name="Picture 2">
            <a:extLst>
              <a:ext uri="{FF2B5EF4-FFF2-40B4-BE49-F238E27FC236}">
                <a16:creationId xmlns:a16="http://schemas.microsoft.com/office/drawing/2014/main" id="{5B98454E-E4AF-E854-AB46-F94B640AD966}"/>
              </a:ext>
            </a:extLst>
          </p:cNvPr>
          <p:cNvPicPr>
            <a:picLocks noChangeAspect="1"/>
          </p:cNvPicPr>
          <p:nvPr/>
        </p:nvPicPr>
        <p:blipFill>
          <a:blip r:embed="rId2"/>
          <a:stretch>
            <a:fillRect/>
          </a:stretch>
        </p:blipFill>
        <p:spPr>
          <a:xfrm>
            <a:off x="0" y="1855433"/>
            <a:ext cx="9144000" cy="4184020"/>
          </a:xfrm>
          <a:prstGeom prst="rect">
            <a:avLst/>
          </a:prstGeom>
        </p:spPr>
      </p:pic>
    </p:spTree>
    <p:extLst>
      <p:ext uri="{BB962C8B-B14F-4D97-AF65-F5344CB8AC3E}">
        <p14:creationId xmlns:p14="http://schemas.microsoft.com/office/powerpoint/2010/main" val="237853217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Slide Number Placeholder 3"/>
          <p:cNvSpPr>
            <a:spLocks noGrp="1"/>
          </p:cNvSpPr>
          <p:nvPr>
            <p:ph type="sldNum" sz="quarter" idx="4294967295"/>
          </p:nvPr>
        </p:nvSpPr>
        <p:spPr>
          <a:xfrm>
            <a:off x="7010400" y="0"/>
            <a:ext cx="2133600" cy="476250"/>
          </a:xfrm>
          <a:prstGeom prst="rect">
            <a:avLst/>
          </a:prstGeom>
          <a:noFill/>
        </p:spPr>
        <p:txBody>
          <a:bodyPr/>
          <a:lstStyle>
            <a:lvl1pPr>
              <a:spcBef>
                <a:spcPct val="20000"/>
              </a:spcBef>
              <a:buChar char="•"/>
              <a:defRPr sz="2400">
                <a:solidFill>
                  <a:schemeClr val="tx1"/>
                </a:solidFill>
                <a:latin typeface="Arial Narrow" panose="020B0606020202030204" pitchFamily="34" charset="0"/>
              </a:defRPr>
            </a:lvl1pPr>
            <a:lvl2pPr marL="742950" indent="-285750">
              <a:spcBef>
                <a:spcPct val="20000"/>
              </a:spcBef>
              <a:buChar char="–"/>
              <a:defRPr sz="2000">
                <a:solidFill>
                  <a:schemeClr val="tx1"/>
                </a:solidFill>
                <a:latin typeface="Arial Narrow" panose="020B0606020202030204" pitchFamily="34" charset="0"/>
              </a:defRPr>
            </a:lvl2pPr>
            <a:lvl3pPr marL="1143000" indent="-228600">
              <a:spcBef>
                <a:spcPct val="20000"/>
              </a:spcBef>
              <a:buChar char="•"/>
              <a:defRPr>
                <a:solidFill>
                  <a:schemeClr val="tx1"/>
                </a:solidFill>
                <a:latin typeface="Arial Narrow" panose="020B0606020202030204" pitchFamily="34" charset="0"/>
              </a:defRPr>
            </a:lvl3pPr>
            <a:lvl4pPr marL="1600200" indent="-228600">
              <a:spcBef>
                <a:spcPct val="20000"/>
              </a:spcBef>
              <a:buChar char="–"/>
              <a:defRPr>
                <a:solidFill>
                  <a:schemeClr val="tx1"/>
                </a:solidFill>
                <a:latin typeface="Arial Narrow" panose="020B0606020202030204" pitchFamily="34" charset="0"/>
              </a:defRPr>
            </a:lvl4pPr>
            <a:lvl5pPr marL="2057400" indent="-228600">
              <a:spcBef>
                <a:spcPct val="20000"/>
              </a:spcBef>
              <a:buChar char="»"/>
              <a:defRPr>
                <a:solidFill>
                  <a:schemeClr val="tx1"/>
                </a:solidFill>
                <a:latin typeface="Arial Narrow" panose="020B0606020202030204" pitchFamily="34" charset="0"/>
              </a:defRPr>
            </a:lvl5pPr>
            <a:lvl6pPr marL="2514600" indent="-228600" eaLnBrk="0" fontAlgn="base" hangingPunct="0">
              <a:spcBef>
                <a:spcPct val="20000"/>
              </a:spcBef>
              <a:spcAft>
                <a:spcPct val="0"/>
              </a:spcAft>
              <a:buChar char="»"/>
              <a:defRPr>
                <a:solidFill>
                  <a:schemeClr val="tx1"/>
                </a:solidFill>
                <a:latin typeface="Arial Narrow" panose="020B0606020202030204" pitchFamily="34" charset="0"/>
              </a:defRPr>
            </a:lvl6pPr>
            <a:lvl7pPr marL="2971800" indent="-228600" eaLnBrk="0" fontAlgn="base" hangingPunct="0">
              <a:spcBef>
                <a:spcPct val="20000"/>
              </a:spcBef>
              <a:spcAft>
                <a:spcPct val="0"/>
              </a:spcAft>
              <a:buChar char="»"/>
              <a:defRPr>
                <a:solidFill>
                  <a:schemeClr val="tx1"/>
                </a:solidFill>
                <a:latin typeface="Arial Narrow" panose="020B0606020202030204" pitchFamily="34" charset="0"/>
              </a:defRPr>
            </a:lvl7pPr>
            <a:lvl8pPr marL="3429000" indent="-228600" eaLnBrk="0" fontAlgn="base" hangingPunct="0">
              <a:spcBef>
                <a:spcPct val="20000"/>
              </a:spcBef>
              <a:spcAft>
                <a:spcPct val="0"/>
              </a:spcAft>
              <a:buChar char="»"/>
              <a:defRPr>
                <a:solidFill>
                  <a:schemeClr val="tx1"/>
                </a:solidFill>
                <a:latin typeface="Arial Narrow" panose="020B0606020202030204" pitchFamily="34" charset="0"/>
              </a:defRPr>
            </a:lvl8pPr>
            <a:lvl9pPr marL="3886200" indent="-228600" eaLnBrk="0" fontAlgn="base" hangingPunct="0">
              <a:spcBef>
                <a:spcPct val="20000"/>
              </a:spcBef>
              <a:spcAft>
                <a:spcPct val="0"/>
              </a:spcAft>
              <a:buChar char="»"/>
              <a:defRPr>
                <a:solidFill>
                  <a:schemeClr val="tx1"/>
                </a:solidFill>
                <a:latin typeface="Arial Narrow" panose="020B0606020202030204" pitchFamily="34" charset="0"/>
              </a:defRPr>
            </a:lvl9pPr>
          </a:lstStyle>
          <a:p>
            <a:pPr>
              <a:spcBef>
                <a:spcPct val="0"/>
              </a:spcBef>
              <a:buFontTx/>
              <a:buNone/>
            </a:pPr>
            <a:r>
              <a:rPr lang="en-US" altLang="en-US" sz="1400"/>
              <a:t>Slide </a:t>
            </a:r>
            <a:fld id="{ED63C163-DB28-4937-A612-79CDDC963541}" type="slidenum">
              <a:rPr lang="en-US" altLang="en-US" sz="1400" smtClean="0"/>
              <a:pPr>
                <a:spcBef>
                  <a:spcPct val="0"/>
                </a:spcBef>
                <a:buFontTx/>
                <a:buNone/>
              </a:pPr>
              <a:t>9</a:t>
            </a:fld>
            <a:endParaRPr lang="en-US" altLang="en-US" sz="1400"/>
          </a:p>
        </p:txBody>
      </p:sp>
      <p:sp>
        <p:nvSpPr>
          <p:cNvPr id="39939" name="Rectangle 2"/>
          <p:cNvSpPr>
            <a:spLocks noGrp="1" noChangeArrowheads="1"/>
          </p:cNvSpPr>
          <p:nvPr>
            <p:ph type="title"/>
          </p:nvPr>
        </p:nvSpPr>
        <p:spPr/>
        <p:txBody>
          <a:bodyPr/>
          <a:lstStyle/>
          <a:p>
            <a:pPr eaLnBrk="1" hangingPunct="1"/>
            <a:r>
              <a:rPr lang="en-US" altLang="en-US" dirty="0"/>
              <a:t>New Cost Report Documentation Requirements</a:t>
            </a:r>
          </a:p>
        </p:txBody>
      </p:sp>
      <p:sp>
        <p:nvSpPr>
          <p:cNvPr id="39940" name="Rectangle 3"/>
          <p:cNvSpPr>
            <a:spLocks noGrp="1" noChangeArrowheads="1"/>
          </p:cNvSpPr>
          <p:nvPr>
            <p:ph type="body" idx="1"/>
          </p:nvPr>
        </p:nvSpPr>
        <p:spPr/>
        <p:txBody>
          <a:bodyPr/>
          <a:lstStyle/>
          <a:p>
            <a:pPr marL="400050" lvl="1">
              <a:spcBef>
                <a:spcPts val="0"/>
              </a:spcBef>
              <a:spcAft>
                <a:spcPts val="0"/>
              </a:spcAft>
            </a:pPr>
            <a:r>
              <a:rPr lang="en-US" dirty="0">
                <a:solidFill>
                  <a:schemeClr val="tx1"/>
                </a:solidFill>
              </a:rPr>
              <a:t>S-10 Charity Care Listing</a:t>
            </a:r>
          </a:p>
          <a:p>
            <a:pPr marL="400050" lvl="1">
              <a:spcBef>
                <a:spcPts val="0"/>
              </a:spcBef>
              <a:spcAft>
                <a:spcPts val="0"/>
              </a:spcAft>
            </a:pPr>
            <a:endParaRPr lang="en-US" altLang="en-US" dirty="0">
              <a:solidFill>
                <a:schemeClr val="tx1"/>
              </a:solidFill>
            </a:endParaRPr>
          </a:p>
          <a:p>
            <a:pPr marL="400050" lvl="1">
              <a:spcBef>
                <a:spcPts val="0"/>
              </a:spcBef>
              <a:spcAft>
                <a:spcPts val="0"/>
              </a:spcAft>
            </a:pPr>
            <a:endParaRPr lang="en-US" altLang="en-US" dirty="0">
              <a:solidFill>
                <a:schemeClr val="tx1"/>
              </a:solidFill>
            </a:endParaRPr>
          </a:p>
        </p:txBody>
      </p:sp>
      <p:pic>
        <p:nvPicPr>
          <p:cNvPr id="3" name="Picture 2">
            <a:extLst>
              <a:ext uri="{FF2B5EF4-FFF2-40B4-BE49-F238E27FC236}">
                <a16:creationId xmlns:a16="http://schemas.microsoft.com/office/drawing/2014/main" id="{AE72FB32-FCAE-C59D-9188-88D11F66971E}"/>
              </a:ext>
            </a:extLst>
          </p:cNvPr>
          <p:cNvPicPr>
            <a:picLocks noChangeAspect="1"/>
          </p:cNvPicPr>
          <p:nvPr/>
        </p:nvPicPr>
        <p:blipFill>
          <a:blip r:embed="rId2"/>
          <a:stretch>
            <a:fillRect/>
          </a:stretch>
        </p:blipFill>
        <p:spPr>
          <a:xfrm>
            <a:off x="0" y="2505334"/>
            <a:ext cx="9144000" cy="1847331"/>
          </a:xfrm>
          <a:prstGeom prst="rect">
            <a:avLst/>
          </a:prstGeom>
        </p:spPr>
      </p:pic>
    </p:spTree>
    <p:extLst>
      <p:ext uri="{BB962C8B-B14F-4D97-AF65-F5344CB8AC3E}">
        <p14:creationId xmlns:p14="http://schemas.microsoft.com/office/powerpoint/2010/main" val="473649851"/>
      </p:ext>
    </p:extLst>
  </p:cSld>
  <p:clrMapOvr>
    <a:masterClrMapping/>
  </p:clrMapOvr>
</p:sld>
</file>

<file path=ppt/theme/theme1.xml><?xml version="1.0" encoding="utf-8"?>
<a:theme xmlns:a="http://schemas.openxmlformats.org/drawingml/2006/main" name="WPS-GHA_PPT-Template_v2">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WPS-GHA_PPT-Template_v2</Template>
  <TotalTime>1148</TotalTime>
  <Words>3491</Words>
  <Application>Microsoft Office PowerPoint</Application>
  <PresentationFormat>On-screen Show (4:3)</PresentationFormat>
  <Paragraphs>535</Paragraphs>
  <Slides>53</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53</vt:i4>
      </vt:variant>
    </vt:vector>
  </HeadingPairs>
  <TitlesOfParts>
    <vt:vector size="59" baseType="lpstr">
      <vt:lpstr>Arial</vt:lpstr>
      <vt:lpstr>Arial Narrow</vt:lpstr>
      <vt:lpstr>Calibri</vt:lpstr>
      <vt:lpstr>Georgia</vt:lpstr>
      <vt:lpstr>Trebuchet MS</vt:lpstr>
      <vt:lpstr>WPS-GHA_PPT-Template_v2</vt:lpstr>
      <vt:lpstr>Iowa HFMA Meeting WPS Medicare Audit Update  July 14th, 2022  Chris Severson</vt:lpstr>
      <vt:lpstr>Agenda</vt:lpstr>
      <vt:lpstr>New Cost Report Documentation Requirements</vt:lpstr>
      <vt:lpstr>New Cost Report Documentation Requirements</vt:lpstr>
      <vt:lpstr>New Cost Report Documentation Requirements</vt:lpstr>
      <vt:lpstr>New Cost Report Documentation Requirements</vt:lpstr>
      <vt:lpstr>New Cost Report Documentation Requirements</vt:lpstr>
      <vt:lpstr>New Cost Report Documentation Requirements</vt:lpstr>
      <vt:lpstr>New Cost Report Documentation Requirements</vt:lpstr>
      <vt:lpstr>New Cost Report Documentation Requirements</vt:lpstr>
      <vt:lpstr>New Cost Report Documentation Requirements</vt:lpstr>
      <vt:lpstr>New Cost Report Documentation Requirements</vt:lpstr>
      <vt:lpstr>New Cost Report Documentation Requirements</vt:lpstr>
      <vt:lpstr>DSH Issues</vt:lpstr>
      <vt:lpstr>DSH Issues</vt:lpstr>
      <vt:lpstr>DSH Issues</vt:lpstr>
      <vt:lpstr>Bad Debts</vt:lpstr>
      <vt:lpstr>Bad Debts-Collection Agency</vt:lpstr>
      <vt:lpstr>Bad Debts – Dual Eligible Patients</vt:lpstr>
      <vt:lpstr>Bad Debts – Indigent Patients</vt:lpstr>
      <vt:lpstr>Bad Debts – Indigent Patients, cont. </vt:lpstr>
      <vt:lpstr>Bad Debts – Indigent Patients, cont. </vt:lpstr>
      <vt:lpstr>Bad Debts – 120 Day Rule</vt:lpstr>
      <vt:lpstr>Bad Debts – Timely Billing Rule</vt:lpstr>
      <vt:lpstr>Bad Debts – Write-off and GAAP vs. Medicare</vt:lpstr>
      <vt:lpstr>Bad Debts – Contractual Allowances</vt:lpstr>
      <vt:lpstr>Nursing and Allied Health</vt:lpstr>
      <vt:lpstr>Provider-Based Physicians</vt:lpstr>
      <vt:lpstr>Provider-Based Physicians</vt:lpstr>
      <vt:lpstr>Provider-Based Physicians</vt:lpstr>
      <vt:lpstr>Provider-Based Physicians</vt:lpstr>
      <vt:lpstr>Provider-Based Physicians</vt:lpstr>
      <vt:lpstr>Provider-Based Physicians</vt:lpstr>
      <vt:lpstr>S-10 Uncompensated Care Audits</vt:lpstr>
      <vt:lpstr>S-10 Uncompensated Care Audits</vt:lpstr>
      <vt:lpstr>S-10 Uncompensated Care Audits</vt:lpstr>
      <vt:lpstr>S-10 Uncompensated Care Audits</vt:lpstr>
      <vt:lpstr>S-10 Uncompensated Care Audits</vt:lpstr>
      <vt:lpstr>S-10 Uncompensated Care Audits</vt:lpstr>
      <vt:lpstr>S-10 Uncompensated Care Audits</vt:lpstr>
      <vt:lpstr>S-10 Uncompensated Care Audits</vt:lpstr>
      <vt:lpstr>S-10 Uncompensated Care Audits</vt:lpstr>
      <vt:lpstr>S-10 Uncompensated Care Audits</vt:lpstr>
      <vt:lpstr>S-10 Uncompensated Care Audits</vt:lpstr>
      <vt:lpstr>S-10 Uncompensated Care Audits</vt:lpstr>
      <vt:lpstr>CMS Portal (MCRef) </vt:lpstr>
      <vt:lpstr>File Exchange/Secure-EDI/MoveIt</vt:lpstr>
      <vt:lpstr>Secure-EDI (MoveIt)</vt:lpstr>
      <vt:lpstr>WPS Website, Webinars, and YouTube Channel</vt:lpstr>
      <vt:lpstr>WPS Website, Webinars, and YouTube Channel</vt:lpstr>
      <vt:lpstr>WPS Website, Webinars, and YouTube Channel</vt:lpstr>
      <vt:lpstr>WPS Website, Webinars, and YouTube Channel</vt:lpstr>
      <vt:lpstr>WPS Website, Webinars, and YouTube Channel</vt:lpstr>
    </vt:vector>
  </TitlesOfParts>
  <Company>Rippe Keane Marketing</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Colin's Laptop</dc:creator>
  <cp:lastModifiedBy>Chris Severson</cp:lastModifiedBy>
  <cp:revision>127</cp:revision>
  <cp:lastPrinted>2016-09-15T15:26:24Z</cp:lastPrinted>
  <dcterms:created xsi:type="dcterms:W3CDTF">2015-10-29T01:58:26Z</dcterms:created>
  <dcterms:modified xsi:type="dcterms:W3CDTF">2022-07-08T22:52:12Z</dcterms:modified>
</cp:coreProperties>
</file>