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sldIdLst>
    <p:sldId id="268" r:id="rId2"/>
    <p:sldId id="257" r:id="rId3"/>
    <p:sldId id="258" r:id="rId4"/>
    <p:sldId id="259" r:id="rId5"/>
    <p:sldId id="260" r:id="rId6"/>
    <p:sldId id="262" r:id="rId7"/>
    <p:sldId id="263" r:id="rId8"/>
    <p:sldId id="28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853" autoAdjust="0"/>
  </p:normalViewPr>
  <p:slideViewPr>
    <p:cSldViewPr>
      <p:cViewPr varScale="1">
        <p:scale>
          <a:sx n="66" d="100"/>
          <a:sy n="66" d="100"/>
        </p:scale>
        <p:origin x="1930"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nzales, Michael (DHHS)" userId="9b9af807-bc13-410c-a40c-de0712c288a6" providerId="ADAL" clId="{5C502BB2-6012-4B0D-8EBD-2E059EA906F1}"/>
    <pc:docChg chg="custSel modSld">
      <pc:chgData name="Gonzales, Michael (DHHS)" userId="9b9af807-bc13-410c-a40c-de0712c288a6" providerId="ADAL" clId="{5C502BB2-6012-4B0D-8EBD-2E059EA906F1}" dt="2022-03-22T11:51:49.517" v="0" actId="33524"/>
      <pc:docMkLst>
        <pc:docMk/>
      </pc:docMkLst>
      <pc:sldChg chg="modSp mod">
        <pc:chgData name="Gonzales, Michael (DHHS)" userId="9b9af807-bc13-410c-a40c-de0712c288a6" providerId="ADAL" clId="{5C502BB2-6012-4B0D-8EBD-2E059EA906F1}" dt="2022-03-22T11:51:49.517" v="0" actId="33524"/>
        <pc:sldMkLst>
          <pc:docMk/>
          <pc:sldMk cId="1998448715" sldId="260"/>
        </pc:sldMkLst>
        <pc:spChg chg="mod">
          <ac:chgData name="Gonzales, Michael (DHHS)" userId="9b9af807-bc13-410c-a40c-de0712c288a6" providerId="ADAL" clId="{5C502BB2-6012-4B0D-8EBD-2E059EA906F1}" dt="2022-03-22T11:51:49.517" v="0" actId="33524"/>
          <ac:spMkLst>
            <pc:docMk/>
            <pc:sldMk cId="1998448715" sldId="260"/>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EDA78F-2D74-438B-B4DC-87A2BCFDD369}" type="datetimeFigureOut">
              <a:rPr lang="en-US" smtClean="0"/>
              <a:t>3/21/2022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E6730F-A49D-49EB-933A-A9811339A454}" type="slidenum">
              <a:rPr lang="en-US" smtClean="0"/>
              <a:t>‹#›</a:t>
            </a:fld>
            <a:endParaRPr lang="en-US"/>
          </a:p>
        </p:txBody>
      </p:sp>
    </p:spTree>
    <p:extLst>
      <p:ext uri="{BB962C8B-B14F-4D97-AF65-F5344CB8AC3E}">
        <p14:creationId xmlns:p14="http://schemas.microsoft.com/office/powerpoint/2010/main" val="4118994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0AD13D-B29C-453D-967A-2AC3F009E9B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320868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E6730F-A49D-49EB-933A-A9811339A454}" type="slidenum">
              <a:rPr lang="en-US" smtClean="0"/>
              <a:t>2</a:t>
            </a:fld>
            <a:endParaRPr lang="en-US"/>
          </a:p>
        </p:txBody>
      </p:sp>
    </p:spTree>
    <p:extLst>
      <p:ext uri="{BB962C8B-B14F-4D97-AF65-F5344CB8AC3E}">
        <p14:creationId xmlns:p14="http://schemas.microsoft.com/office/powerpoint/2010/main" val="95605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E6730F-A49D-49EB-933A-A9811339A454}" type="slidenum">
              <a:rPr lang="en-US" smtClean="0"/>
              <a:t>3</a:t>
            </a:fld>
            <a:endParaRPr lang="en-US"/>
          </a:p>
        </p:txBody>
      </p:sp>
    </p:spTree>
    <p:extLst>
      <p:ext uri="{BB962C8B-B14F-4D97-AF65-F5344CB8AC3E}">
        <p14:creationId xmlns:p14="http://schemas.microsoft.com/office/powerpoint/2010/main" val="2989657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E6730F-A49D-49EB-933A-A9811339A454}" type="slidenum">
              <a:rPr lang="en-US" smtClean="0"/>
              <a:t>4</a:t>
            </a:fld>
            <a:endParaRPr lang="en-US"/>
          </a:p>
        </p:txBody>
      </p:sp>
    </p:spTree>
    <p:extLst>
      <p:ext uri="{BB962C8B-B14F-4D97-AF65-F5344CB8AC3E}">
        <p14:creationId xmlns:p14="http://schemas.microsoft.com/office/powerpoint/2010/main" val="3800016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E6730F-A49D-49EB-933A-A9811339A454}" type="slidenum">
              <a:rPr lang="en-US" smtClean="0"/>
              <a:t>5</a:t>
            </a:fld>
            <a:endParaRPr lang="en-US"/>
          </a:p>
        </p:txBody>
      </p:sp>
    </p:spTree>
    <p:extLst>
      <p:ext uri="{BB962C8B-B14F-4D97-AF65-F5344CB8AC3E}">
        <p14:creationId xmlns:p14="http://schemas.microsoft.com/office/powerpoint/2010/main" val="3439139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84E6730F-A49D-49EB-933A-A9811339A454}" type="slidenum">
              <a:rPr lang="en-US" smtClean="0"/>
              <a:t>6</a:t>
            </a:fld>
            <a:endParaRPr lang="en-US"/>
          </a:p>
        </p:txBody>
      </p:sp>
    </p:spTree>
    <p:extLst>
      <p:ext uri="{BB962C8B-B14F-4D97-AF65-F5344CB8AC3E}">
        <p14:creationId xmlns:p14="http://schemas.microsoft.com/office/powerpoint/2010/main" val="5021377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E6730F-A49D-49EB-933A-A9811339A454}" type="slidenum">
              <a:rPr lang="en-US" smtClean="0"/>
              <a:t>7</a:t>
            </a:fld>
            <a:endParaRPr lang="en-US"/>
          </a:p>
        </p:txBody>
      </p:sp>
    </p:spTree>
    <p:extLst>
      <p:ext uri="{BB962C8B-B14F-4D97-AF65-F5344CB8AC3E}">
        <p14:creationId xmlns:p14="http://schemas.microsoft.com/office/powerpoint/2010/main" val="373930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0AD13D-B29C-453D-967A-2AC3F009E9B0}"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19917871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84D49C0-58BA-4B06-9C88-AB3FFF0C76D2}" type="datetimeFigureOut">
              <a:rPr lang="en-US" smtClean="0"/>
              <a:t>3/21/2022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64CA016-3FB2-4264-A1BF-40D530D38FB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4D49C0-58BA-4B06-9C88-AB3FFF0C76D2}"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4CA016-3FB2-4264-A1BF-40D530D38FB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4D49C0-58BA-4B06-9C88-AB3FFF0C76D2}"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4CA016-3FB2-4264-A1BF-40D530D38FB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4D49C0-58BA-4B06-9C88-AB3FFF0C76D2}"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4CA016-3FB2-4264-A1BF-40D530D38FBE}"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84D49C0-58BA-4B06-9C88-AB3FFF0C76D2}"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4CA016-3FB2-4264-A1BF-40D530D38FB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84D49C0-58BA-4B06-9C88-AB3FFF0C76D2}"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4CA016-3FB2-4264-A1BF-40D530D38FBE}"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84D49C0-58BA-4B06-9C88-AB3FFF0C76D2}" type="datetimeFigureOut">
              <a:rPr lang="en-US" smtClean="0"/>
              <a:t>3/21/2022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4CA016-3FB2-4264-A1BF-40D530D38FB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84D49C0-58BA-4B06-9C88-AB3FFF0C76D2}" type="datetimeFigureOut">
              <a:rPr lang="en-US" smtClean="0"/>
              <a:t>3/21/2022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4CA016-3FB2-4264-A1BF-40D530D38FBE}"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D49C0-58BA-4B06-9C88-AB3FFF0C76D2}" type="datetimeFigureOut">
              <a:rPr lang="en-US" smtClean="0"/>
              <a:t>3/21/2022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4CA016-3FB2-4264-A1BF-40D530D38F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F84D49C0-58BA-4B06-9C88-AB3FFF0C76D2}"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4CA016-3FB2-4264-A1BF-40D530D38FB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84D49C0-58BA-4B06-9C88-AB3FFF0C76D2}" type="datetimeFigureOut">
              <a:rPr lang="en-US" smtClean="0"/>
              <a:t>3/21/2022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64CA016-3FB2-4264-A1BF-40D530D38FB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84D49C0-58BA-4B06-9C88-AB3FFF0C76D2}" type="datetimeFigureOut">
              <a:rPr lang="en-US" smtClean="0"/>
              <a:t>3/21/2022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64CA016-3FB2-4264-A1BF-40D530D38FB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0"/>
            <a:ext cx="91440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a:spLocks noChangeArrowheads="1"/>
          </p:cNvSpPr>
          <p:nvPr/>
        </p:nvSpPr>
        <p:spPr bwMode="auto">
          <a:xfrm>
            <a:off x="1828800" y="515144"/>
            <a:ext cx="6348413" cy="369332"/>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b="1" dirty="0">
                <a:solidFill>
                  <a:srgbClr val="000000"/>
                </a:solidFill>
              </a:rPr>
              <a:t>Michigan Department of Health &amp; Human Services</a:t>
            </a:r>
          </a:p>
        </p:txBody>
      </p:sp>
      <p:sp>
        <p:nvSpPr>
          <p:cNvPr id="10" name="TextBox 9"/>
          <p:cNvSpPr txBox="1"/>
          <p:nvPr/>
        </p:nvSpPr>
        <p:spPr>
          <a:xfrm>
            <a:off x="1881626" y="880646"/>
            <a:ext cx="2624436" cy="338554"/>
          </a:xfrm>
          <a:prstGeom prst="rect">
            <a:avLst/>
          </a:prstGeom>
          <a:noFill/>
        </p:spPr>
        <p:txBody>
          <a:bodyPr wrap="none">
            <a:spAutoFit/>
          </a:bodyPr>
          <a:lstStyle/>
          <a:p>
            <a:pPr>
              <a:defRPr/>
            </a:pPr>
            <a:r>
              <a:rPr lang="en-US" sz="1600" kern="600" dirty="0">
                <a:solidFill>
                  <a:srgbClr val="000000"/>
                </a:solidFill>
              </a:rPr>
              <a:t>Director Elizabeth Hertel</a:t>
            </a:r>
          </a:p>
        </p:txBody>
      </p:sp>
      <p:sp>
        <p:nvSpPr>
          <p:cNvPr id="2" name="Title 1"/>
          <p:cNvSpPr>
            <a:spLocks noGrp="1"/>
          </p:cNvSpPr>
          <p:nvPr>
            <p:ph type="ctrTitle"/>
          </p:nvPr>
        </p:nvSpPr>
        <p:spPr>
          <a:xfrm>
            <a:off x="685799" y="2971800"/>
            <a:ext cx="7772400" cy="1829761"/>
          </a:xfrm>
        </p:spPr>
        <p:txBody>
          <a:bodyPr>
            <a:normAutofit fontScale="90000"/>
          </a:bodyPr>
          <a:lstStyle/>
          <a:p>
            <a:r>
              <a:rPr lang="en-US" sz="4000" dirty="0"/>
              <a:t>Updates on Facility Settlement Subsystem</a:t>
            </a:r>
            <a:br>
              <a:rPr lang="en-US" dirty="0"/>
            </a:br>
            <a:endParaRPr lang="en-US" dirty="0"/>
          </a:p>
        </p:txBody>
      </p:sp>
    </p:spTree>
    <p:extLst>
      <p:ext uri="{BB962C8B-B14F-4D97-AF65-F5344CB8AC3E}">
        <p14:creationId xmlns:p14="http://schemas.microsoft.com/office/powerpoint/2010/main" val="2216217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Hospital Final Settlements</a:t>
            </a:r>
          </a:p>
          <a:p>
            <a:r>
              <a:rPr lang="en-US" dirty="0"/>
              <a:t>Hospital Concerns, Future Speed Enhancements &amp; Reporting Tips</a:t>
            </a:r>
          </a:p>
          <a:p>
            <a:endParaRPr lang="en-US" dirty="0"/>
          </a:p>
        </p:txBody>
      </p:sp>
      <p:sp>
        <p:nvSpPr>
          <p:cNvPr id="2" name="Title 1"/>
          <p:cNvSpPr>
            <a:spLocks noGrp="1"/>
          </p:cNvSpPr>
          <p:nvPr>
            <p:ph type="title"/>
          </p:nvPr>
        </p:nvSpPr>
        <p:spPr/>
        <p:txBody>
          <a:bodyPr/>
          <a:lstStyle/>
          <a:p>
            <a:r>
              <a:rPr lang="en-US" dirty="0"/>
              <a:t>Agenda</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6324600"/>
            <a:ext cx="976310" cy="366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3540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Recent system updates and enhancements now allow for auditors to begin hospital Final Settlements. </a:t>
            </a:r>
          </a:p>
          <a:p>
            <a:r>
              <a:rPr lang="en-US" dirty="0"/>
              <a:t>Hospital’s role in completing a Final Settlement.</a:t>
            </a:r>
          </a:p>
          <a:p>
            <a:pPr lvl="1"/>
            <a:r>
              <a:rPr lang="en-US" dirty="0"/>
              <a:t>Log in to FS &gt; select Facility Settlement drop down &gt; Settlement Process List &gt; Settlement Process ID for FYE in question &gt; View Settlement activity select action Execute hyperlink &gt; action Execute for status ‘Awaiting Acknowledgement &gt; Acknowledge button</a:t>
            </a:r>
          </a:p>
        </p:txBody>
      </p:sp>
      <p:sp>
        <p:nvSpPr>
          <p:cNvPr id="2" name="Title 1"/>
          <p:cNvSpPr>
            <a:spLocks noGrp="1"/>
          </p:cNvSpPr>
          <p:nvPr>
            <p:ph type="title"/>
          </p:nvPr>
        </p:nvSpPr>
        <p:spPr/>
        <p:txBody>
          <a:bodyPr/>
          <a:lstStyle/>
          <a:p>
            <a:r>
              <a:rPr lang="en-US" dirty="0"/>
              <a:t>Hospital Final Settlement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6324600"/>
            <a:ext cx="976310" cy="366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0379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Complaints on the time it takes to click in and out of each worksheet, does one browser work better than another, or does the time of day impact the system speed?</a:t>
            </a:r>
          </a:p>
          <a:p>
            <a:pPr lvl="1"/>
            <a:r>
              <a:rPr lang="en-US" dirty="0"/>
              <a:t>FS works on all browsers, Chrome, IE &amp; Microsoft Edge etc.</a:t>
            </a:r>
          </a:p>
          <a:p>
            <a:pPr lvl="1"/>
            <a:r>
              <a:rPr lang="en-US" dirty="0"/>
              <a:t>Factors for system speed are internet and server.</a:t>
            </a:r>
          </a:p>
          <a:p>
            <a:r>
              <a:rPr lang="en-US" dirty="0"/>
              <a:t>FS has function to export Medicaid Cost Report (CR) to ‘View Cost Report XLS’.</a:t>
            </a:r>
          </a:p>
          <a:p>
            <a:pPr lvl="1"/>
            <a:r>
              <a:rPr lang="en-US" dirty="0"/>
              <a:t>Make updates in excel, then copy and paste entire worksheet into the appropriate FS worksheets</a:t>
            </a:r>
          </a:p>
        </p:txBody>
      </p:sp>
      <p:sp>
        <p:nvSpPr>
          <p:cNvPr id="2" name="Title 1"/>
          <p:cNvSpPr>
            <a:spLocks noGrp="1"/>
          </p:cNvSpPr>
          <p:nvPr>
            <p:ph type="title"/>
          </p:nvPr>
        </p:nvSpPr>
        <p:spPr/>
        <p:txBody>
          <a:bodyPr>
            <a:noAutofit/>
          </a:bodyPr>
          <a:lstStyle/>
          <a:p>
            <a:r>
              <a:rPr lang="en-US" sz="3600" dirty="0"/>
              <a:t>Hospital Concerns &amp; Reporting Tips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6324600"/>
            <a:ext cx="976310" cy="366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6531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CR validation speed and importance.</a:t>
            </a:r>
          </a:p>
          <a:p>
            <a:pPr lvl="1"/>
            <a:r>
              <a:rPr lang="en-US" dirty="0"/>
              <a:t>A0V0 validation is necessary for every worksheet to require hospital preparers to review populated data and update each worksheet to reflect internal data.</a:t>
            </a:r>
          </a:p>
          <a:p>
            <a:pPr lvl="1"/>
            <a:r>
              <a:rPr lang="en-US" dirty="0"/>
              <a:t>Subsequent versions we are talking internally on the potential options to validate at the worksheet level or CR level.</a:t>
            </a:r>
          </a:p>
          <a:p>
            <a:r>
              <a:rPr lang="en-US" dirty="0"/>
              <a:t>Duals cost reporting requirement changes?</a:t>
            </a:r>
          </a:p>
          <a:p>
            <a:pPr lvl="1"/>
            <a:r>
              <a:rPr lang="en-US" dirty="0"/>
              <a:t>None at this time. HCRD is looking into possible changes in level of reporting for duals, maybe in aggregate. Evaluating impacts.</a:t>
            </a:r>
          </a:p>
        </p:txBody>
      </p:sp>
      <p:sp>
        <p:nvSpPr>
          <p:cNvPr id="2" name="Title 1"/>
          <p:cNvSpPr>
            <a:spLocks noGrp="1"/>
          </p:cNvSpPr>
          <p:nvPr>
            <p:ph type="title"/>
          </p:nvPr>
        </p:nvSpPr>
        <p:spPr/>
        <p:txBody>
          <a:bodyPr>
            <a:noAutofit/>
          </a:bodyPr>
          <a:lstStyle/>
          <a:p>
            <a:r>
              <a:rPr lang="en-US" sz="3200" dirty="0"/>
              <a:t>Hosp. Concerns &amp; Reporting Tips Cont.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6324600"/>
            <a:ext cx="976310" cy="366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8448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Source for ‘Prior Year Value’ column in a validation error.</a:t>
            </a:r>
          </a:p>
          <a:p>
            <a:pPr lvl="1"/>
            <a:r>
              <a:rPr lang="en-US" dirty="0"/>
              <a:t>‘Claims Does Not Support Reduction’ validation error, uses this column to represent the amount that was generated in that field when hospital populated claims. </a:t>
            </a:r>
          </a:p>
          <a:p>
            <a:pPr lvl="1"/>
            <a:r>
              <a:rPr lang="en-US" dirty="0"/>
              <a:t>If you are working on the 2021 CR, this column should represent the latest approved CR for that same field. If your 2020 is not approved the 2021 validation error will compare against your 2019 approved CR.</a:t>
            </a:r>
          </a:p>
        </p:txBody>
      </p:sp>
      <p:sp>
        <p:nvSpPr>
          <p:cNvPr id="2" name="Title 1"/>
          <p:cNvSpPr>
            <a:spLocks noGrp="1"/>
          </p:cNvSpPr>
          <p:nvPr>
            <p:ph type="title"/>
          </p:nvPr>
        </p:nvSpPr>
        <p:spPr/>
        <p:txBody>
          <a:bodyPr>
            <a:noAutofit/>
          </a:bodyPr>
          <a:lstStyle/>
          <a:p>
            <a:r>
              <a:rPr lang="en-US" sz="3200" dirty="0"/>
              <a:t>Hosp. Concerns &amp; Reporting Tips Cont.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6324600"/>
            <a:ext cx="976310" cy="366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18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For subsequent versions of CRs, it is suggested you make any updates to your Indigent Volume worksheet, Total Hospital Charges, IP Med Surg/IP Rehab/IP Psych fields first, as when you validate a new/revised Medicare EC file those fields will be reverted back to what is reported on the Medicare CR and will require you to calculate cost again.</a:t>
            </a:r>
          </a:p>
        </p:txBody>
      </p:sp>
      <p:sp>
        <p:nvSpPr>
          <p:cNvPr id="2" name="Title 1"/>
          <p:cNvSpPr>
            <a:spLocks noGrp="1"/>
          </p:cNvSpPr>
          <p:nvPr>
            <p:ph type="title"/>
          </p:nvPr>
        </p:nvSpPr>
        <p:spPr/>
        <p:txBody>
          <a:bodyPr>
            <a:noAutofit/>
          </a:bodyPr>
          <a:lstStyle/>
          <a:p>
            <a:r>
              <a:rPr lang="en-US" sz="3200" dirty="0"/>
              <a:t>Hosp. Concerns &amp; Reporting Tips Cont.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6324600"/>
            <a:ext cx="976310" cy="366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4883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0"/>
            <a:ext cx="91440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a:spLocks noChangeArrowheads="1"/>
          </p:cNvSpPr>
          <p:nvPr/>
        </p:nvSpPr>
        <p:spPr bwMode="auto">
          <a:xfrm>
            <a:off x="1828800" y="515144"/>
            <a:ext cx="6348413" cy="369332"/>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b="1" dirty="0">
                <a:solidFill>
                  <a:srgbClr val="000000"/>
                </a:solidFill>
              </a:rPr>
              <a:t>Michigan Department of Health &amp; Human Services</a:t>
            </a:r>
          </a:p>
        </p:txBody>
      </p:sp>
      <p:sp>
        <p:nvSpPr>
          <p:cNvPr id="10" name="TextBox 9"/>
          <p:cNvSpPr txBox="1"/>
          <p:nvPr/>
        </p:nvSpPr>
        <p:spPr>
          <a:xfrm>
            <a:off x="1881626" y="880646"/>
            <a:ext cx="2624436" cy="338554"/>
          </a:xfrm>
          <a:prstGeom prst="rect">
            <a:avLst/>
          </a:prstGeom>
          <a:noFill/>
        </p:spPr>
        <p:txBody>
          <a:bodyPr wrap="none">
            <a:spAutoFit/>
          </a:bodyPr>
          <a:lstStyle/>
          <a:p>
            <a:pPr>
              <a:defRPr/>
            </a:pPr>
            <a:r>
              <a:rPr lang="en-US" sz="1600" kern="600" dirty="0">
                <a:solidFill>
                  <a:srgbClr val="000000"/>
                </a:solidFill>
              </a:rPr>
              <a:t>Director Elizabeth Hertel</a:t>
            </a:r>
          </a:p>
        </p:txBody>
      </p:sp>
      <p:sp>
        <p:nvSpPr>
          <p:cNvPr id="2" name="Title 1"/>
          <p:cNvSpPr>
            <a:spLocks noGrp="1"/>
          </p:cNvSpPr>
          <p:nvPr>
            <p:ph type="ctrTitle"/>
          </p:nvPr>
        </p:nvSpPr>
        <p:spPr>
          <a:xfrm>
            <a:off x="685799" y="3429000"/>
            <a:ext cx="7772400" cy="1829761"/>
          </a:xfrm>
        </p:spPr>
        <p:txBody>
          <a:bodyPr>
            <a:normAutofit fontScale="90000"/>
          </a:bodyPr>
          <a:lstStyle/>
          <a:p>
            <a:pPr algn="ctr"/>
            <a:r>
              <a:rPr lang="en-US" sz="4000" dirty="0"/>
              <a:t>Questions?</a:t>
            </a:r>
            <a:br>
              <a:rPr lang="en-US" sz="4000" dirty="0"/>
            </a:br>
            <a:br>
              <a:rPr lang="en-US" sz="4000" dirty="0"/>
            </a:br>
            <a:r>
              <a:rPr lang="en-US" sz="4000" dirty="0"/>
              <a:t>GonzalesM5@michigan.gov</a:t>
            </a:r>
            <a:br>
              <a:rPr lang="en-US" dirty="0"/>
            </a:br>
            <a:endParaRPr lang="en-US" dirty="0"/>
          </a:p>
        </p:txBody>
      </p:sp>
    </p:spTree>
    <p:extLst>
      <p:ext uri="{BB962C8B-B14F-4D97-AF65-F5344CB8AC3E}">
        <p14:creationId xmlns:p14="http://schemas.microsoft.com/office/powerpoint/2010/main" val="3327964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3796</TotalTime>
  <Words>475</Words>
  <Application>Microsoft Office PowerPoint</Application>
  <PresentationFormat>On-screen Show (4:3)</PresentationFormat>
  <Paragraphs>39</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Lucida Sans Unicode</vt:lpstr>
      <vt:lpstr>Verdana</vt:lpstr>
      <vt:lpstr>Wingdings 2</vt:lpstr>
      <vt:lpstr>Wingdings 3</vt:lpstr>
      <vt:lpstr>Concourse</vt:lpstr>
      <vt:lpstr>Updates on Facility Settlement Subsystem </vt:lpstr>
      <vt:lpstr>Agenda</vt:lpstr>
      <vt:lpstr>Hospital Final Settlement</vt:lpstr>
      <vt:lpstr>Hospital Concerns &amp; Reporting Tips</vt:lpstr>
      <vt:lpstr>Hosp. Concerns &amp; Reporting Tips Cont.</vt:lpstr>
      <vt:lpstr>Hosp. Concerns &amp; Reporting Tips Cont.</vt:lpstr>
      <vt:lpstr>Hosp. Concerns &amp; Reporting Tips Cont.</vt:lpstr>
      <vt:lpstr>Questions?  GonzalesM5@michigan.gov </vt:lpstr>
    </vt:vector>
  </TitlesOfParts>
  <Company>State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PACE</dc:title>
  <dc:creator>Schalk, Andrew (DCH)</dc:creator>
  <cp:lastModifiedBy>Michael Gonzales</cp:lastModifiedBy>
  <cp:revision>52</cp:revision>
  <dcterms:created xsi:type="dcterms:W3CDTF">2015-07-30T15:40:29Z</dcterms:created>
  <dcterms:modified xsi:type="dcterms:W3CDTF">2022-03-22T11:51:54Z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a2fed65-62e7-46ea-af74-187e0c17143a_Enabled">
    <vt:lpwstr>true</vt:lpwstr>
  </property>
  <property fmtid="{D5CDD505-2E9C-101B-9397-08002B2CF9AE}" pid="3" name="MSIP_Label_3a2fed65-62e7-46ea-af74-187e0c17143a_SetDate">
    <vt:lpwstr>2022-03-21T19:06:17Z</vt:lpwstr>
  </property>
  <property fmtid="{D5CDD505-2E9C-101B-9397-08002B2CF9AE}" pid="4" name="MSIP_Label_3a2fed65-62e7-46ea-af74-187e0c17143a_Method">
    <vt:lpwstr>Privileged</vt:lpwstr>
  </property>
  <property fmtid="{D5CDD505-2E9C-101B-9397-08002B2CF9AE}" pid="5" name="MSIP_Label_3a2fed65-62e7-46ea-af74-187e0c17143a_Name">
    <vt:lpwstr>3a2fed65-62e7-46ea-af74-187e0c17143a</vt:lpwstr>
  </property>
  <property fmtid="{D5CDD505-2E9C-101B-9397-08002B2CF9AE}" pid="6" name="MSIP_Label_3a2fed65-62e7-46ea-af74-187e0c17143a_SiteId">
    <vt:lpwstr>d5fb7087-3777-42ad-966a-892ef47225d1</vt:lpwstr>
  </property>
  <property fmtid="{D5CDD505-2E9C-101B-9397-08002B2CF9AE}" pid="7" name="MSIP_Label_3a2fed65-62e7-46ea-af74-187e0c17143a_ActionId">
    <vt:lpwstr>0a7f46e1-79ab-416a-8204-aa7581bf58e2</vt:lpwstr>
  </property>
  <property fmtid="{D5CDD505-2E9C-101B-9397-08002B2CF9AE}" pid="8" name="MSIP_Label_3a2fed65-62e7-46ea-af74-187e0c17143a_ContentBits">
    <vt:lpwstr>0</vt:lpwstr>
  </property>
</Properties>
</file>