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8" r:id="rId3"/>
    <p:sldId id="365" r:id="rId4"/>
    <p:sldId id="369" r:id="rId5"/>
    <p:sldId id="367" r:id="rId6"/>
    <p:sldId id="370" r:id="rId7"/>
    <p:sldId id="366" r:id="rId8"/>
    <p:sldId id="371" r:id="rId9"/>
    <p:sldId id="372" r:id="rId10"/>
    <p:sldId id="373" r:id="rId11"/>
    <p:sldId id="374" r:id="rId12"/>
    <p:sldId id="339" r:id="rId13"/>
    <p:sldId id="375" r:id="rId14"/>
    <p:sldId id="340" r:id="rId15"/>
    <p:sldId id="341" r:id="rId16"/>
    <p:sldId id="357" r:id="rId17"/>
    <p:sldId id="344" r:id="rId18"/>
    <p:sldId id="343" r:id="rId19"/>
    <p:sldId id="342" r:id="rId20"/>
    <p:sldId id="346" r:id="rId21"/>
    <p:sldId id="356" r:id="rId22"/>
    <p:sldId id="345" r:id="rId23"/>
    <p:sldId id="359" r:id="rId24"/>
    <p:sldId id="351" r:id="rId25"/>
    <p:sldId id="352" r:id="rId26"/>
    <p:sldId id="311" r:id="rId27"/>
    <p:sldId id="354" r:id="rId28"/>
    <p:sldId id="355" r:id="rId29"/>
    <p:sldId id="380" r:id="rId30"/>
    <p:sldId id="362" r:id="rId31"/>
    <p:sldId id="350" r:id="rId32"/>
    <p:sldId id="360" r:id="rId33"/>
    <p:sldId id="361" r:id="rId34"/>
    <p:sldId id="377" r:id="rId35"/>
    <p:sldId id="376" r:id="rId36"/>
    <p:sldId id="378" r:id="rId37"/>
    <p:sldId id="379" r:id="rId38"/>
    <p:sldId id="258" r:id="rId39"/>
    <p:sldId id="268" r:id="rId4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e Hariel" initials="SH" lastIdx="2" clrIdx="0">
    <p:extLst>
      <p:ext uri="{19B8F6BF-5375-455C-9EA6-DF929625EA0E}">
        <p15:presenceInfo xmlns:p15="http://schemas.microsoft.com/office/powerpoint/2012/main" userId="S-1-5-21-507921405-1897051121-839522115-1821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CC00"/>
    <a:srgbClr val="339966"/>
    <a:srgbClr val="070809"/>
    <a:srgbClr val="CBD1D7"/>
    <a:srgbClr val="339933"/>
    <a:srgbClr val="00FF99"/>
    <a:srgbClr val="33CC33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4"/>
  </p:normalViewPr>
  <p:slideViewPr>
    <p:cSldViewPr snapToGrid="0" snapToObjects="1">
      <p:cViewPr varScale="1">
        <p:scale>
          <a:sx n="83" d="100"/>
          <a:sy n="83" d="100"/>
        </p:scale>
        <p:origin x="71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76521337610576"/>
          <c:y val="8.9956037431001279E-2"/>
          <c:w val="0.85823478662389419"/>
          <c:h val="0.692641850092055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Hospital Provider Assessment/IGT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#,##0_);\(#,##0\)</c:formatCode>
                <c:ptCount val="5"/>
                <c:pt idx="0">
                  <c:v>288710359</c:v>
                </c:pt>
                <c:pt idx="1">
                  <c:v>283820263</c:v>
                </c:pt>
                <c:pt idx="2">
                  <c:v>238804737</c:v>
                </c:pt>
                <c:pt idx="3">
                  <c:v>198742739</c:v>
                </c:pt>
                <c:pt idx="4">
                  <c:v>194312531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FD-4368-A1D3-AC27128A7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7113832"/>
        <c:axId val="507119408"/>
      </c:lineChart>
      <c:catAx>
        <c:axId val="50711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119408"/>
        <c:crosses val="autoZero"/>
        <c:auto val="1"/>
        <c:lblAlgn val="ctr"/>
        <c:lblOffset val="100"/>
        <c:noMultiLvlLbl val="0"/>
      </c:catAx>
      <c:valAx>
        <c:axId val="50711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113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MS DSH Program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1286575289196"/>
          <c:y val="0.15349569135716445"/>
          <c:w val="0.84426861572858947"/>
          <c:h val="0.70735767542331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DSH Pmts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#,##0_);\(#,##0\)</c:formatCode>
                <c:ptCount val="5"/>
                <c:pt idx="0">
                  <c:v>225917022</c:v>
                </c:pt>
                <c:pt idx="1">
                  <c:v>229098018</c:v>
                </c:pt>
                <c:pt idx="2">
                  <c:v>231661637</c:v>
                </c:pt>
                <c:pt idx="3">
                  <c:v>232777939</c:v>
                </c:pt>
                <c:pt idx="4">
                  <c:v>238539631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77-49D7-B50A-5CD236DCDA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UCC Cost</c:v>
                </c:pt>
              </c:strCache>
            </c:strRef>
          </c:tx>
          <c:spPr>
            <a:ln w="28575" cap="rnd">
              <a:solidFill>
                <a:srgbClr val="00CC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Sheet1!$C$2:$C$6</c:f>
              <c:numCache>
                <c:formatCode>#,##0_);\(#,##0\)</c:formatCode>
                <c:ptCount val="5"/>
                <c:pt idx="0">
                  <c:v>476207528</c:v>
                </c:pt>
                <c:pt idx="1">
                  <c:v>504321355</c:v>
                </c:pt>
                <c:pt idx="2">
                  <c:v>527830402</c:v>
                </c:pt>
                <c:pt idx="3">
                  <c:v>513466651</c:v>
                </c:pt>
                <c:pt idx="4">
                  <c:v>512980451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77-49D7-B50A-5CD236DCDA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OBRA limit (net of MHAP)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Sheet1!$D$2:$D$6</c:f>
              <c:numCache>
                <c:formatCode>#,##0_);\(#,##0\)</c:formatCode>
                <c:ptCount val="5"/>
                <c:pt idx="0">
                  <c:v>297974090</c:v>
                </c:pt>
                <c:pt idx="1">
                  <c:v>313598342</c:v>
                </c:pt>
                <c:pt idx="2">
                  <c:v>359958460</c:v>
                </c:pt>
                <c:pt idx="3">
                  <c:v>308170173</c:v>
                </c:pt>
                <c:pt idx="4">
                  <c:v>260102436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77-49D7-B50A-5CD236DCD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796168"/>
        <c:axId val="753798464"/>
      </c:lineChart>
      <c:catAx>
        <c:axId val="75379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798464"/>
        <c:crosses val="autoZero"/>
        <c:auto val="1"/>
        <c:lblAlgn val="ctr"/>
        <c:lblOffset val="100"/>
        <c:noMultiLvlLbl val="0"/>
      </c:catAx>
      <c:valAx>
        <c:axId val="75379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796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solidFill>
            <a:srgbClr val="00B05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380487259923207E-2"/>
          <c:y val="5.2069955119421203E-2"/>
          <c:w val="0.89753511632573824"/>
          <c:h val="0.754390108216106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QIPP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42</c:v>
                </c:pt>
                <c:pt idx="3">
                  <c:v>215</c:v>
                </c:pt>
                <c:pt idx="4">
                  <c:v>248</c:v>
                </c:pt>
                <c:pt idx="5">
                  <c:v>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84-4065-80F3-FBC6CF1E4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3274472"/>
        <c:axId val="513277752"/>
      </c:lineChart>
      <c:catAx>
        <c:axId val="51327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277752"/>
        <c:crosses val="autoZero"/>
        <c:auto val="1"/>
        <c:lblAlgn val="ctr"/>
        <c:lblOffset val="100"/>
        <c:noMultiLvlLbl val="0"/>
      </c:catAx>
      <c:valAx>
        <c:axId val="513277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274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21549881372284"/>
          <c:y val="0.10957876036272431"/>
          <c:w val="0.82340702676344302"/>
          <c:h val="0.738777652729394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13100000</c:v>
                </c:pt>
                <c:pt idx="1">
                  <c:v>18800000</c:v>
                </c:pt>
                <c:pt idx="2">
                  <c:v>14694095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E7-459D-B0DB-1F7566783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130704"/>
        <c:axId val="499132016"/>
      </c:lineChart>
      <c:catAx>
        <c:axId val="49913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132016"/>
        <c:crosses val="autoZero"/>
        <c:auto val="1"/>
        <c:lblAlgn val="ctr"/>
        <c:lblOffset val="100"/>
        <c:noMultiLvlLbl val="0"/>
      </c:catAx>
      <c:valAx>
        <c:axId val="49913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13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823878759765578"/>
          <c:y val="0.92077690406485824"/>
          <c:w val="0.12352242480468847"/>
          <c:h val="7.92230959351417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0.38675</cdr:x>
      <cdr:y>0.58906</cdr:y>
    </cdr:from>
    <cdr:to>
      <cdr:x>0.87607</cdr:x>
      <cdr:y>0.6973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82814" y="2536092"/>
          <a:ext cx="4026878" cy="465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0.23611</cdr:x>
      <cdr:y>0.57273</cdr:y>
    </cdr:from>
    <cdr:to>
      <cdr:x>0.91453</cdr:x>
      <cdr:y>0.65441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43099" y="2347698"/>
          <a:ext cx="5583115" cy="334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rgbClr val="FF0000"/>
              </a:solidFill>
            </a:rPr>
            <a:t>                     Almost $100m annual decrease</a:t>
          </a:r>
          <a:endParaRPr lang="en-US" sz="18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C530DA0-DAE9-4CEF-8161-07731BCA2D29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9E30637-4866-4ACF-A544-2DD79309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3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CADE688-37FE-42C5-8B55-A0051CC729C0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7D16F02-5A06-49D1-BDA9-7620AF17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A2E54-FB54-43E0-B0AD-88A9765B643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8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6100" y="0"/>
            <a:ext cx="7950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382000" y="6540500"/>
            <a:ext cx="4572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- Two Presenter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11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85875"/>
            <a:ext cx="8229600" cy="723900"/>
          </a:xfrm>
        </p:spPr>
        <p:txBody>
          <a:bodyPr/>
          <a:lstStyle>
            <a:lvl1pPr algn="ctr">
              <a:defRPr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192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57200" y="1244602"/>
            <a:ext cx="8229600" cy="430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4602"/>
            <a:ext cx="4038600" cy="4305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602"/>
            <a:ext cx="4038600" cy="4305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03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70075"/>
            <a:ext cx="4040188" cy="36798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303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70075"/>
            <a:ext cx="4041775" cy="36798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44600"/>
            <a:ext cx="5111750" cy="4279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44602"/>
            <a:ext cx="3008313" cy="42798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2536"/>
            <a:ext cx="830190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40343"/>
            <a:ext cx="8301904" cy="31791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059274"/>
            <a:ext cx="8301904" cy="490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457200" y="0"/>
            <a:ext cx="8229600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457200" y="1244600"/>
            <a:ext cx="8229600" cy="43053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- One Present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81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4602"/>
            <a:ext cx="8229600" cy="430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 txBox="1">
            <a:spLocks/>
          </p:cNvSpPr>
          <p:nvPr userDrawn="1"/>
        </p:nvSpPr>
        <p:spPr>
          <a:xfrm>
            <a:off x="6438901" y="6553200"/>
            <a:ext cx="23495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494CF7-3876-1C42-880F-11BC2C56227E}" type="slidenum">
              <a:rPr lang="en-US" sz="1200" smtClean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QIPP@Medicaid.ms.go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1880" y="0"/>
            <a:ext cx="8786490" cy="2514600"/>
          </a:xfrm>
        </p:spPr>
        <p:txBody>
          <a:bodyPr/>
          <a:lstStyle/>
          <a:p>
            <a:pPr algn="ctr"/>
            <a:r>
              <a:rPr lang="en-US" dirty="0" smtClean="0"/>
              <a:t>Medicaid Supplemental Payment Program- Past, Present &amp; Future</a:t>
            </a:r>
            <a:r>
              <a:rPr lang="en-US" dirty="0"/>
              <a:t/>
            </a:r>
            <a:br>
              <a:rPr lang="en-US" dirty="0"/>
            </a:br>
            <a:r>
              <a:rPr lang="en-US" sz="2800" b="0" dirty="0" smtClean="0"/>
              <a:t>MS</a:t>
            </a:r>
            <a:r>
              <a:rPr lang="en-US" sz="2800" dirty="0" smtClean="0"/>
              <a:t> </a:t>
            </a:r>
            <a:r>
              <a:rPr lang="en-US" sz="2800" b="0" dirty="0" smtClean="0"/>
              <a:t>HFMA Summer Institute</a:t>
            </a: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000" b="0" dirty="0" smtClean="0"/>
              <a:t>August 18, 2022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44602"/>
            <a:ext cx="8229600" cy="4500416"/>
          </a:xfrm>
        </p:spPr>
        <p:txBody>
          <a:bodyPr>
            <a:normAutofit/>
          </a:bodyPr>
          <a:lstStyle/>
          <a:p>
            <a:r>
              <a:rPr lang="en-US" dirty="0" smtClean="0"/>
              <a:t>SFY 6-30-2015</a:t>
            </a:r>
          </a:p>
          <a:p>
            <a:pPr lvl="1"/>
            <a:r>
              <a:rPr lang="en-US" dirty="0" smtClean="0"/>
              <a:t>$533,110,956</a:t>
            </a:r>
          </a:p>
          <a:p>
            <a:r>
              <a:rPr lang="en-US" dirty="0" smtClean="0"/>
              <a:t>SFY 6-30-2022</a:t>
            </a:r>
          </a:p>
          <a:p>
            <a:pPr lvl="1"/>
            <a:r>
              <a:rPr lang="en-US" dirty="0" smtClean="0"/>
              <a:t>$???</a:t>
            </a:r>
          </a:p>
          <a:p>
            <a:r>
              <a:rPr lang="en-US" dirty="0" smtClean="0"/>
              <a:t>SFY 6-30-2023</a:t>
            </a:r>
          </a:p>
          <a:p>
            <a:pPr lvl="1"/>
            <a:r>
              <a:rPr lang="en-US" dirty="0" smtClean="0"/>
              <a:t>$554,655,956</a:t>
            </a:r>
          </a:p>
          <a:p>
            <a:r>
              <a:rPr lang="en-US" dirty="0" smtClean="0"/>
              <a:t>Le Bonheur Children’s Hospital- </a:t>
            </a:r>
            <a:r>
              <a:rPr lang="en-US" i="1" dirty="0" smtClean="0"/>
              <a:t>added in 22 legislative session</a:t>
            </a:r>
            <a:r>
              <a:rPr lang="en-US" i="1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MHAP Payment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FSA - $267m (</a:t>
            </a:r>
            <a:r>
              <a:rPr lang="en-US" dirty="0" smtClean="0"/>
              <a:t>70/30-IP/OP)</a:t>
            </a:r>
            <a:endParaRPr lang="en-US" dirty="0" smtClean="0"/>
          </a:p>
          <a:p>
            <a:r>
              <a:rPr lang="en-US" dirty="0" smtClean="0"/>
              <a:t>QIPP - $288m</a:t>
            </a:r>
          </a:p>
          <a:p>
            <a:pPr lvl="1"/>
            <a:r>
              <a:rPr lang="en-US" dirty="0" smtClean="0"/>
              <a:t>HIN      50%</a:t>
            </a:r>
          </a:p>
          <a:p>
            <a:pPr lvl="1"/>
            <a:r>
              <a:rPr lang="en-US" dirty="0" smtClean="0"/>
              <a:t>PPHR   40%</a:t>
            </a:r>
          </a:p>
          <a:p>
            <a:pPr lvl="1"/>
            <a:r>
              <a:rPr lang="en-US" dirty="0" smtClean="0"/>
              <a:t>PPC      10%</a:t>
            </a:r>
          </a:p>
          <a:p>
            <a:r>
              <a:rPr lang="en-US" dirty="0" smtClean="0"/>
              <a:t>10% guardrail maintained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2023 MHAP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6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62526"/>
            <a:ext cx="8229600" cy="496388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Increasing proportion of MHAP tied to quality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691" y="160338"/>
            <a:ext cx="8308109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Inflation of Quality </a:t>
            </a:r>
            <a:endParaRPr lang="en-US" dirty="0"/>
          </a:p>
        </p:txBody>
      </p:sp>
      <p:sp>
        <p:nvSpPr>
          <p:cNvPr id="5" name="AutoShape 2" descr="Image result for dollar signs"/>
          <p:cNvSpPr>
            <a:spLocks noChangeAspect="1" noChangeArrowheads="1"/>
          </p:cNvSpPr>
          <p:nvPr/>
        </p:nvSpPr>
        <p:spPr bwMode="auto">
          <a:xfrm>
            <a:off x="152667" y="-147371"/>
            <a:ext cx="307708" cy="3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18" y="17246"/>
            <a:ext cx="2175598" cy="1548969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01931746"/>
              </p:ext>
            </p:extLst>
          </p:nvPr>
        </p:nvGraphicFramePr>
        <p:xfrm>
          <a:off x="1671782" y="2062017"/>
          <a:ext cx="5800436" cy="348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80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2020</a:t>
            </a:r>
            <a:r>
              <a:rPr lang="en-US" dirty="0" smtClean="0"/>
              <a:t>													</a:t>
            </a:r>
            <a:r>
              <a:rPr lang="en-US" u="sng" dirty="0" smtClean="0"/>
              <a:t>2023</a:t>
            </a:r>
          </a:p>
          <a:p>
            <a:pPr marL="0" indent="0">
              <a:buNone/>
            </a:pPr>
            <a:r>
              <a:rPr lang="en-US" dirty="0" smtClean="0"/>
              <a:t>Data attest											ADT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				PPHR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				PPC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only is the amount going up…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309" y="1395422"/>
            <a:ext cx="5152246" cy="26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44602"/>
            <a:ext cx="8229600" cy="4619933"/>
          </a:xfrm>
        </p:spPr>
        <p:txBody>
          <a:bodyPr>
            <a:normAutofit/>
          </a:bodyPr>
          <a:lstStyle/>
          <a:p>
            <a:r>
              <a:rPr lang="en-US" dirty="0" smtClean="0"/>
              <a:t>Review and attest quarterly </a:t>
            </a:r>
          </a:p>
          <a:p>
            <a:pPr lvl="1"/>
            <a:r>
              <a:rPr lang="en-US" dirty="0" smtClean="0"/>
              <a:t>Data </a:t>
            </a:r>
          </a:p>
          <a:p>
            <a:pPr lvl="1"/>
            <a:r>
              <a:rPr lang="en-US" dirty="0" smtClean="0"/>
              <a:t>HIN – </a:t>
            </a:r>
            <a:r>
              <a:rPr lang="en-US" i="1" dirty="0" smtClean="0"/>
              <a:t>participation/demonstration</a:t>
            </a:r>
          </a:p>
          <a:p>
            <a:r>
              <a:rPr lang="en-US" dirty="0" smtClean="0"/>
              <a:t>CAP submission </a:t>
            </a:r>
            <a:endParaRPr lang="en-US" dirty="0" smtClean="0"/>
          </a:p>
          <a:p>
            <a:pPr lvl="1"/>
            <a:r>
              <a:rPr lang="en-US" dirty="0" smtClean="0"/>
              <a:t>Actual-to-expected </a:t>
            </a:r>
            <a:r>
              <a:rPr lang="en-US" dirty="0"/>
              <a:t>&gt; target </a:t>
            </a:r>
          </a:p>
          <a:p>
            <a:r>
              <a:rPr lang="en-US" dirty="0" smtClean="0"/>
              <a:t>CAP improvement results</a:t>
            </a:r>
          </a:p>
          <a:p>
            <a:pPr lvl="1"/>
            <a:r>
              <a:rPr lang="en-US" dirty="0" smtClean="0"/>
              <a:t>SFY-based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Trigger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3152"/>
            <a:ext cx="8229600" cy="491575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PPR + PPED</a:t>
            </a:r>
          </a:p>
          <a:p>
            <a:pPr lvl="1"/>
            <a:r>
              <a:rPr lang="en-US" dirty="0" smtClean="0"/>
              <a:t>Clinically related </a:t>
            </a:r>
          </a:p>
          <a:p>
            <a:pPr lvl="1"/>
            <a:r>
              <a:rPr lang="en-US" dirty="0" smtClean="0"/>
              <a:t>Chain multiples only counted once</a:t>
            </a:r>
          </a:p>
          <a:p>
            <a:r>
              <a:rPr lang="en-US" dirty="0" smtClean="0"/>
              <a:t>15-day window</a:t>
            </a:r>
          </a:p>
          <a:p>
            <a:r>
              <a:rPr lang="en-US" dirty="0" smtClean="0"/>
              <a:t>At-risk admission exclude:</a:t>
            </a:r>
          </a:p>
          <a:p>
            <a:pPr lvl="1"/>
            <a:r>
              <a:rPr lang="en-US" dirty="0" smtClean="0"/>
              <a:t>Maternity &amp; newborns</a:t>
            </a:r>
          </a:p>
          <a:p>
            <a:pPr lvl="1"/>
            <a:r>
              <a:rPr lang="en-US" dirty="0" smtClean="0"/>
              <a:t>HIV </a:t>
            </a:r>
          </a:p>
          <a:p>
            <a:pPr lvl="1"/>
            <a:r>
              <a:rPr lang="en-US" dirty="0" smtClean="0"/>
              <a:t>Sickle cell</a:t>
            </a:r>
          </a:p>
          <a:p>
            <a:pPr lvl="1"/>
            <a:r>
              <a:rPr lang="en-US" dirty="0" smtClean="0"/>
              <a:t>Self-discharge AMA</a:t>
            </a:r>
          </a:p>
          <a:p>
            <a:pPr lvl="1"/>
            <a:r>
              <a:rPr lang="en-US" dirty="0" smtClean="0"/>
              <a:t>Metastatic cancer</a:t>
            </a:r>
          </a:p>
          <a:p>
            <a:pPr lvl="1"/>
            <a:r>
              <a:rPr lang="en-US" dirty="0" smtClean="0"/>
              <a:t>Transfers</a:t>
            </a:r>
          </a:p>
          <a:p>
            <a:pPr lvl="1"/>
            <a:r>
              <a:rPr lang="en-US" dirty="0" smtClean="0"/>
              <a:t>Major trauma*</a:t>
            </a:r>
          </a:p>
          <a:p>
            <a:pPr lvl="1"/>
            <a:r>
              <a:rPr lang="en-US" dirty="0" smtClean="0"/>
              <a:t>COVID-19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PPHR</a:t>
            </a:r>
            <a:endParaRPr lang="en-US" dirty="0"/>
          </a:p>
        </p:txBody>
      </p:sp>
      <p:pic>
        <p:nvPicPr>
          <p:cNvPr id="1028" name="Picture 4" descr="Greater Than One Clip Art - Not Suitable For Under 36 Months - Free  Transparent PNG Clipart Images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05" y="1244602"/>
            <a:ext cx="2608251" cy="211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43709"/>
            <a:ext cx="8229600" cy="4959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3M algorithm</a:t>
            </a:r>
          </a:p>
          <a:p>
            <a:pPr lvl="1"/>
            <a:r>
              <a:rPr lang="en-US" dirty="0" smtClean="0"/>
              <a:t>Continuation/recurrence of initial admission or </a:t>
            </a:r>
            <a:r>
              <a:rPr lang="en-US" b="1" dirty="0" smtClean="0"/>
              <a:t>closely related condition </a:t>
            </a:r>
          </a:p>
          <a:p>
            <a:pPr lvl="1"/>
            <a:r>
              <a:rPr lang="en-US" dirty="0" smtClean="0"/>
              <a:t>Includes readmission for mental health/substance abuse reasons </a:t>
            </a:r>
            <a:r>
              <a:rPr lang="en-US" b="1" dirty="0" smtClean="0"/>
              <a:t>even where the initial admission was for non-mental health/ non-substance abuse diagnosis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PPHR – Clinically related?</a:t>
            </a:r>
            <a:endParaRPr lang="en-US" dirty="0"/>
          </a:p>
        </p:txBody>
      </p:sp>
      <p:sp>
        <p:nvSpPr>
          <p:cNvPr id="5" name="Double Wave 4"/>
          <p:cNvSpPr/>
          <p:nvPr/>
        </p:nvSpPr>
        <p:spPr>
          <a:xfrm>
            <a:off x="2152072" y="4359565"/>
            <a:ext cx="5495637" cy="1385454"/>
          </a:xfrm>
          <a:prstGeom prst="doubleWav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Additional details on methodology –                        3M </a:t>
            </a:r>
            <a:r>
              <a:rPr lang="en-US" dirty="0" err="1" smtClean="0"/>
              <a:t>APRDRGAssign</a:t>
            </a:r>
            <a:r>
              <a:rPr lang="en-US" dirty="0" smtClean="0"/>
              <a:t> </a:t>
            </a:r>
            <a:r>
              <a:rPr lang="en-US" dirty="0"/>
              <a:t>website </a:t>
            </a:r>
          </a:p>
          <a:p>
            <a:pPr lvl="1"/>
            <a:r>
              <a:rPr lang="en-US" b="1" dirty="0"/>
              <a:t> </a:t>
            </a:r>
            <a:r>
              <a:rPr lang="en-US" dirty="0"/>
              <a:t>Contact 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QIPP@Medicaid.ms.gov</a:t>
            </a:r>
            <a:r>
              <a:rPr lang="en-US" dirty="0"/>
              <a:t> for access</a:t>
            </a:r>
          </a:p>
        </p:txBody>
      </p:sp>
    </p:spTree>
    <p:extLst>
      <p:ext uri="{BB962C8B-B14F-4D97-AF65-F5344CB8AC3E}">
        <p14:creationId xmlns:p14="http://schemas.microsoft.com/office/powerpoint/2010/main" val="34404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44602"/>
            <a:ext cx="8229600" cy="461305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Expected </a:t>
            </a:r>
            <a:r>
              <a:rPr lang="en-US" dirty="0"/>
              <a:t>ratios are risk - adjusted </a:t>
            </a:r>
          </a:p>
          <a:p>
            <a:pPr lvl="1"/>
            <a:r>
              <a:rPr lang="en-US" dirty="0"/>
              <a:t>Case mix </a:t>
            </a:r>
            <a:endParaRPr lang="en-US" dirty="0" smtClean="0"/>
          </a:p>
          <a:p>
            <a:pPr lvl="1"/>
            <a:r>
              <a:rPr lang="en-US" dirty="0" smtClean="0"/>
              <a:t>Age</a:t>
            </a:r>
            <a:endParaRPr lang="en-US" dirty="0"/>
          </a:p>
          <a:p>
            <a:pPr lvl="1"/>
            <a:r>
              <a:rPr lang="en-US" dirty="0"/>
              <a:t>Mental </a:t>
            </a:r>
            <a:r>
              <a:rPr lang="en-US" dirty="0" smtClean="0"/>
              <a:t>health/substance abuse </a:t>
            </a:r>
            <a:r>
              <a:rPr lang="en-US" dirty="0"/>
              <a:t>comorbidities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PPHR Expected Returns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Premature discharge</a:t>
            </a:r>
          </a:p>
          <a:p>
            <a:r>
              <a:rPr lang="en-US" dirty="0" smtClean="0"/>
              <a:t>Inadequate discharge planning </a:t>
            </a:r>
          </a:p>
          <a:p>
            <a:r>
              <a:rPr lang="en-US" dirty="0" smtClean="0"/>
              <a:t>Insufficient case management</a:t>
            </a:r>
          </a:p>
          <a:p>
            <a:r>
              <a:rPr lang="en-US" dirty="0" smtClean="0"/>
              <a:t>Poor access to community support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Success or failure is determined in PAC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PPHR – Payer Perspective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44602"/>
            <a:ext cx="8229600" cy="4654309"/>
          </a:xfrm>
        </p:spPr>
        <p:txBody>
          <a:bodyPr>
            <a:normAutofit/>
          </a:bodyPr>
          <a:lstStyle/>
          <a:p>
            <a:r>
              <a:rPr lang="en-US" dirty="0" smtClean="0"/>
              <a:t>Actual-to-expected </a:t>
            </a:r>
          </a:p>
          <a:p>
            <a:pPr lvl="1"/>
            <a:r>
              <a:rPr lang="en-US" dirty="0" smtClean="0"/>
              <a:t>Less than 1.04</a:t>
            </a:r>
          </a:p>
          <a:p>
            <a:r>
              <a:rPr lang="en-US" dirty="0"/>
              <a:t>Each cycle includes 3 years of data</a:t>
            </a:r>
          </a:p>
          <a:p>
            <a:pPr lvl="1"/>
            <a:r>
              <a:rPr lang="en-US" dirty="0"/>
              <a:t>Baseline </a:t>
            </a:r>
          </a:p>
          <a:p>
            <a:pPr lvl="1"/>
            <a:r>
              <a:rPr lang="en-US" dirty="0"/>
              <a:t>Corrective action plan </a:t>
            </a:r>
          </a:p>
          <a:p>
            <a:pPr lvl="1"/>
            <a:r>
              <a:rPr lang="en-US" dirty="0"/>
              <a:t>Performance </a:t>
            </a:r>
          </a:p>
          <a:p>
            <a:r>
              <a:rPr lang="en-US" dirty="0"/>
              <a:t>Expected return rates are based upon MS hospital Medicaid claim data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PPHR Reports 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5467927" y="849745"/>
            <a:ext cx="2392218" cy="1403928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volume providers &lt; 10 expected PPHRs are not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68218"/>
            <a:ext cx="8229600" cy="5163127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MHAP</a:t>
            </a:r>
            <a:r>
              <a:rPr lang="en-US" dirty="0" smtClean="0"/>
              <a:t> – </a:t>
            </a:r>
            <a:r>
              <a:rPr lang="en-US" sz="2800" dirty="0" smtClean="0"/>
              <a:t>MS Hospital Access Program</a:t>
            </a:r>
          </a:p>
          <a:p>
            <a:r>
              <a:rPr lang="en-US" sz="3500" dirty="0" smtClean="0"/>
              <a:t>QIPP</a:t>
            </a:r>
            <a:r>
              <a:rPr lang="en-US" dirty="0" smtClean="0"/>
              <a:t> – </a:t>
            </a:r>
            <a:r>
              <a:rPr lang="en-US" sz="2800" dirty="0" smtClean="0"/>
              <a:t>Quality Incentive Payment Program</a:t>
            </a:r>
          </a:p>
          <a:p>
            <a:r>
              <a:rPr lang="en-US" sz="3500" dirty="0" smtClean="0"/>
              <a:t>PPHR</a:t>
            </a:r>
            <a:r>
              <a:rPr lang="en-US" dirty="0" smtClean="0"/>
              <a:t> – </a:t>
            </a:r>
            <a:r>
              <a:rPr lang="en-US" sz="2800" dirty="0" smtClean="0"/>
              <a:t>Potentially Preventable Hospital Returns</a:t>
            </a:r>
          </a:p>
          <a:p>
            <a:r>
              <a:rPr lang="en-US" sz="3500" dirty="0" smtClean="0"/>
              <a:t>PPR</a:t>
            </a:r>
            <a:r>
              <a:rPr lang="en-US" sz="2800" dirty="0" smtClean="0"/>
              <a:t> – Potentially Preventable Readmission</a:t>
            </a:r>
          </a:p>
          <a:p>
            <a:r>
              <a:rPr lang="en-US" sz="3500" dirty="0" smtClean="0"/>
              <a:t>PPED</a:t>
            </a:r>
            <a:r>
              <a:rPr lang="en-US" sz="2800" dirty="0" smtClean="0"/>
              <a:t> – Potentially Preventable ED visit </a:t>
            </a:r>
          </a:p>
          <a:p>
            <a:r>
              <a:rPr lang="en-US" sz="3500" dirty="0" smtClean="0"/>
              <a:t>HIN</a:t>
            </a:r>
            <a:r>
              <a:rPr lang="en-US" sz="2800" dirty="0" smtClean="0"/>
              <a:t> – Health Information Network</a:t>
            </a:r>
          </a:p>
          <a:p>
            <a:r>
              <a:rPr lang="en-US" sz="3500" dirty="0" smtClean="0"/>
              <a:t>CAP</a:t>
            </a:r>
            <a:r>
              <a:rPr lang="en-US" sz="2800" dirty="0" smtClean="0"/>
              <a:t> – Corrective Action Plan</a:t>
            </a:r>
          </a:p>
          <a:p>
            <a:r>
              <a:rPr lang="en-US" sz="3500" dirty="0"/>
              <a:t>PPC</a:t>
            </a:r>
            <a:r>
              <a:rPr lang="en-US" sz="2800" dirty="0"/>
              <a:t> – Potentially Preventable </a:t>
            </a:r>
            <a:r>
              <a:rPr lang="en-US" sz="2800" dirty="0" smtClean="0"/>
              <a:t>Complications</a:t>
            </a:r>
          </a:p>
          <a:p>
            <a:r>
              <a:rPr lang="en-US" sz="3500" dirty="0" smtClean="0"/>
              <a:t>POA</a:t>
            </a:r>
            <a:r>
              <a:rPr lang="en-US" sz="2800" dirty="0" smtClean="0"/>
              <a:t> – Present on Admission</a:t>
            </a:r>
          </a:p>
          <a:p>
            <a:r>
              <a:rPr lang="en-US" sz="3500" dirty="0" smtClean="0"/>
              <a:t>ACR  - </a:t>
            </a:r>
            <a:r>
              <a:rPr lang="en-US" sz="2800" dirty="0" smtClean="0"/>
              <a:t>Average Commercial </a:t>
            </a:r>
            <a:r>
              <a:rPr lang="en-US" sz="2800" dirty="0" smtClean="0"/>
              <a:t>Rate</a:t>
            </a:r>
          </a:p>
          <a:p>
            <a:r>
              <a:rPr lang="en-US" sz="3500" dirty="0" smtClean="0"/>
              <a:t>IGT </a:t>
            </a:r>
            <a:r>
              <a:rPr lang="en-US" sz="2800" dirty="0" smtClean="0"/>
              <a:t>– Inter-</a:t>
            </a:r>
            <a:r>
              <a:rPr lang="en-US" sz="2800" dirty="0" err="1" smtClean="0"/>
              <a:t>govermental</a:t>
            </a:r>
            <a:r>
              <a:rPr lang="en-US" sz="2800" dirty="0" smtClean="0"/>
              <a:t> transfers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Reference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6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324" y="962719"/>
            <a:ext cx="8229600" cy="5004944"/>
          </a:xfrm>
        </p:spPr>
        <p:txBody>
          <a:bodyPr/>
          <a:lstStyle/>
          <a:p>
            <a:r>
              <a:rPr lang="en-US" dirty="0" smtClean="0"/>
              <a:t>Penalty avoidance (CAP providers):</a:t>
            </a:r>
          </a:p>
          <a:p>
            <a:pPr lvl="1"/>
            <a:r>
              <a:rPr lang="en-US" dirty="0" smtClean="0"/>
              <a:t>Actual-Expected ratios &lt;= 1.04 </a:t>
            </a:r>
          </a:p>
          <a:p>
            <a:pPr lvl="1"/>
            <a:r>
              <a:rPr lang="en-US" dirty="0" smtClean="0"/>
              <a:t>Improvement over prior year</a:t>
            </a:r>
          </a:p>
          <a:p>
            <a:pPr lvl="2"/>
            <a:r>
              <a:rPr lang="en-US" dirty="0" smtClean="0"/>
              <a:t>1% point improvement – 50% at risk</a:t>
            </a:r>
          </a:p>
          <a:p>
            <a:pPr lvl="2"/>
            <a:r>
              <a:rPr lang="en-US" dirty="0" smtClean="0"/>
              <a:t>2% point improvement – 0% at risk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 smtClean="0"/>
              <a:t>$100,000 PPHR QIPP with 1% improvement =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en-US" dirty="0" smtClean="0">
                <a:solidFill>
                  <a:srgbClr val="FF0000"/>
                </a:solidFill>
              </a:rPr>
              <a:t>$50,000 at risk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PPHR – Performance &amp; Penalties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16000"/>
            <a:ext cx="8229600" cy="4941455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PPHR – Penalty Grids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465136"/>
              </p:ext>
            </p:extLst>
          </p:nvPr>
        </p:nvGraphicFramePr>
        <p:xfrm>
          <a:off x="1485596" y="1529422"/>
          <a:ext cx="534431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937">
                  <a:extLst>
                    <a:ext uri="{9D8B030D-6E8A-4147-A177-3AD203B41FA5}">
                      <a16:colId xmlns:a16="http://schemas.microsoft.com/office/drawing/2014/main" val="1482087689"/>
                    </a:ext>
                  </a:extLst>
                </a:gridCol>
                <a:gridCol w="2720376">
                  <a:extLst>
                    <a:ext uri="{9D8B030D-6E8A-4147-A177-3AD203B41FA5}">
                      <a16:colId xmlns:a16="http://schemas.microsoft.com/office/drawing/2014/main" val="2780681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Actual/Expected Ratios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</a:t>
                      </a:r>
                      <a:r>
                        <a:rPr lang="en-US" baseline="0" dirty="0" smtClean="0"/>
                        <a:t> QIPP PPHR Funds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29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&gt;1.04 to &lt;=1.14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25%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67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&gt;1.14 to &lt;=1.24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50%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51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&gt;1.24 to &lt;=1.34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75%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51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&gt;1.34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35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9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Jan, April, July, Oct – quarterly reports</a:t>
            </a:r>
          </a:p>
          <a:p>
            <a:r>
              <a:rPr lang="en-US" dirty="0" smtClean="0"/>
              <a:t>July – </a:t>
            </a:r>
            <a:r>
              <a:rPr lang="en-US" sz="2600" dirty="0" smtClean="0"/>
              <a:t>annual measurement for previous calendar year</a:t>
            </a:r>
          </a:p>
          <a:p>
            <a:r>
              <a:rPr lang="en-US" sz="2600" dirty="0" smtClean="0"/>
              <a:t>September 1 – CAPs due </a:t>
            </a:r>
          </a:p>
          <a:p>
            <a:r>
              <a:rPr lang="en-US" sz="2600" dirty="0" smtClean="0"/>
              <a:t>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month of each </a:t>
            </a:r>
            <a:r>
              <a:rPr lang="en-US" sz="2600" dirty="0" err="1" smtClean="0"/>
              <a:t>qtr</a:t>
            </a:r>
            <a:r>
              <a:rPr lang="en-US" sz="2600" dirty="0" smtClean="0"/>
              <a:t> - HIN QIPP paid</a:t>
            </a:r>
          </a:p>
          <a:p>
            <a:r>
              <a:rPr lang="en-US" sz="2600" dirty="0" smtClean="0"/>
              <a:t>Last month of each </a:t>
            </a:r>
            <a:r>
              <a:rPr lang="en-US" sz="2600" dirty="0" err="1" smtClean="0"/>
              <a:t>qtr</a:t>
            </a:r>
            <a:r>
              <a:rPr lang="en-US" sz="2600" dirty="0" smtClean="0"/>
              <a:t> – </a:t>
            </a:r>
            <a:r>
              <a:rPr lang="en-US" sz="2600" dirty="0" smtClean="0"/>
              <a:t>PPHR/PPC </a:t>
            </a:r>
            <a:r>
              <a:rPr lang="en-US" sz="2600" dirty="0" smtClean="0"/>
              <a:t>QIPP paid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PPHR Key Dates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7528"/>
            <a:ext cx="8229600" cy="48675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Reports are 6-months in arrears</a:t>
            </a:r>
          </a:p>
          <a:p>
            <a:pPr lvl="1"/>
            <a:r>
              <a:rPr lang="en-US" dirty="0"/>
              <a:t>Inherent time lag due to claim </a:t>
            </a:r>
            <a:r>
              <a:rPr lang="en-US" dirty="0" smtClean="0"/>
              <a:t>adjudication</a:t>
            </a:r>
          </a:p>
          <a:p>
            <a:pPr lvl="1"/>
            <a:r>
              <a:rPr lang="en-US" dirty="0" smtClean="0"/>
              <a:t>CAP providers will be paid first two quarters of </a:t>
            </a:r>
            <a:r>
              <a:rPr lang="en-US" dirty="0" smtClean="0"/>
              <a:t>QIPP </a:t>
            </a:r>
            <a:r>
              <a:rPr lang="en-US" dirty="0" smtClean="0"/>
              <a:t>with potential recoupment depending on performance </a:t>
            </a:r>
            <a:endParaRPr lang="en-US" dirty="0"/>
          </a:p>
          <a:p>
            <a:r>
              <a:rPr lang="en-US" dirty="0" smtClean="0"/>
              <a:t>Mental Health  </a:t>
            </a:r>
          </a:p>
          <a:p>
            <a:pPr lvl="1"/>
            <a:r>
              <a:rPr lang="en-US" dirty="0" smtClean="0"/>
              <a:t>Homelessness </a:t>
            </a:r>
          </a:p>
          <a:p>
            <a:pPr lvl="1"/>
            <a:r>
              <a:rPr lang="en-US" dirty="0" smtClean="0"/>
              <a:t>Coordination w/ CMHCs</a:t>
            </a:r>
          </a:p>
          <a:p>
            <a:pPr lvl="1"/>
            <a:r>
              <a:rPr lang="en-US" dirty="0" smtClean="0"/>
              <a:t>Adequate PHP/IOP coverage &amp; reimbursement</a:t>
            </a:r>
          </a:p>
          <a:p>
            <a:r>
              <a:rPr lang="en-US" dirty="0" smtClean="0"/>
              <a:t>Gatekeepers have “no skin in the game”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PPHR/PPC </a:t>
            </a:r>
            <a:r>
              <a:rPr lang="en-US" dirty="0"/>
              <a:t>– </a:t>
            </a:r>
            <a:r>
              <a:rPr lang="en-US" dirty="0" smtClean="0"/>
              <a:t>Current </a:t>
            </a:r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06906"/>
            <a:ext cx="8229600" cy="44429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3M algorithm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57 different PPCs</a:t>
            </a:r>
          </a:p>
          <a:p>
            <a:pPr lvl="1"/>
            <a:r>
              <a:rPr lang="en-US" dirty="0" smtClean="0"/>
              <a:t>3 categories of PPCs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/>
              <a:t>Major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/>
              <a:t>Other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 smtClean="0"/>
              <a:t>Monitor (excluded from calculation)</a:t>
            </a:r>
            <a:endParaRPr lang="en-US" dirty="0"/>
          </a:p>
          <a:p>
            <a:pPr lvl="1"/>
            <a:r>
              <a:rPr lang="en-US" dirty="0" smtClean="0"/>
              <a:t>PPC </a:t>
            </a:r>
            <a:r>
              <a:rPr lang="en-US" dirty="0" smtClean="0"/>
              <a:t>weighted </a:t>
            </a:r>
            <a:r>
              <a:rPr lang="en-US" dirty="0" smtClean="0"/>
              <a:t>in relation to their costs</a:t>
            </a:r>
          </a:p>
          <a:p>
            <a:pPr lvl="1"/>
            <a:r>
              <a:rPr lang="en-US" dirty="0" smtClean="0"/>
              <a:t>Accuracy of POA coding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Goal = stay below expected rate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PPC -  the new guy (</a:t>
            </a:r>
            <a:r>
              <a:rPr lang="en-US" dirty="0" err="1" smtClean="0"/>
              <a:t>kinda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5874326" y="1902691"/>
            <a:ext cx="2918692" cy="1967346"/>
          </a:xfrm>
          <a:prstGeom prst="irregularSeal1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Multiple PPCs; use highest weighted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2182"/>
            <a:ext cx="8229600" cy="4867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Certain severe/catastrophic conditions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COVID-19</a:t>
            </a:r>
            <a:endParaRPr lang="en-US" dirty="0"/>
          </a:p>
          <a:p>
            <a:r>
              <a:rPr lang="en-US" dirty="0" smtClean="0"/>
              <a:t>Freestanding psychiatric hospitals</a:t>
            </a:r>
          </a:p>
          <a:p>
            <a:r>
              <a:rPr lang="en-US" dirty="0" smtClean="0"/>
              <a:t>Low volume hospitals (&lt; 10 expected PPCs)</a:t>
            </a:r>
          </a:p>
          <a:p>
            <a:pPr lvl="1"/>
            <a:r>
              <a:rPr lang="en-US" dirty="0" smtClean="0"/>
              <a:t>Still required to attest to data</a:t>
            </a:r>
          </a:p>
          <a:p>
            <a:r>
              <a:rPr lang="en-US" dirty="0" smtClean="0"/>
              <a:t>PPC ratio = Actual </a:t>
            </a:r>
            <a:r>
              <a:rPr lang="en-US" dirty="0" err="1" smtClean="0"/>
              <a:t>wt</a:t>
            </a:r>
            <a:r>
              <a:rPr lang="en-US" dirty="0" smtClean="0"/>
              <a:t> PPC /expected wt. PPC</a:t>
            </a:r>
          </a:p>
          <a:p>
            <a:pPr lvl="1"/>
            <a:r>
              <a:rPr lang="en-US" dirty="0" smtClean="0"/>
              <a:t>MS Hospital performance </a:t>
            </a:r>
            <a:r>
              <a:rPr lang="en-US" dirty="0" err="1" smtClean="0"/>
              <a:t>avg</a:t>
            </a:r>
            <a:r>
              <a:rPr lang="en-US" dirty="0" smtClean="0"/>
              <a:t> 1.14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PPC exclusions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928668"/>
              </p:ext>
            </p:extLst>
          </p:nvPr>
        </p:nvGraphicFramePr>
        <p:xfrm>
          <a:off x="1008986" y="1483878"/>
          <a:ext cx="6096000" cy="1167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52520983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46795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70809"/>
                          </a:solidFill>
                        </a:rPr>
                        <a:t>Major/Metastatic</a:t>
                      </a:r>
                      <a:r>
                        <a:rPr lang="en-US" b="0" baseline="0" dirty="0" smtClean="0">
                          <a:solidFill>
                            <a:srgbClr val="070809"/>
                          </a:solidFill>
                        </a:rPr>
                        <a:t> cancer</a:t>
                      </a:r>
                      <a:endParaRPr lang="en-US" b="0" dirty="0">
                        <a:solidFill>
                          <a:srgbClr val="070809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70809"/>
                          </a:solidFill>
                        </a:rPr>
                        <a:t>Transplants</a:t>
                      </a:r>
                      <a:endParaRPr lang="en-US" b="0" dirty="0">
                        <a:solidFill>
                          <a:srgbClr val="070809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807162"/>
                  </a:ext>
                </a:extLst>
              </a:tr>
              <a:tr h="425344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trauma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 burns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887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9966"/>
                          </a:solidFill>
                        </a:rPr>
                        <a:t>HIV</a:t>
                      </a:r>
                      <a:endParaRPr lang="en-US" dirty="0">
                        <a:solidFill>
                          <a:srgbClr val="33996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9966"/>
                          </a:solidFill>
                        </a:rPr>
                        <a:t>Newborns/neonates</a:t>
                      </a:r>
                      <a:endParaRPr lang="en-US" dirty="0">
                        <a:solidFill>
                          <a:srgbClr val="339966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16920"/>
                  </a:ext>
                </a:extLst>
              </a:tr>
            </a:tbl>
          </a:graphicData>
        </a:graphic>
      </p:graphicFrame>
      <p:pic>
        <p:nvPicPr>
          <p:cNvPr id="5" name="Picture 4" descr="Greater Than One Clip Art - Not Suitable For Under 36 Months - Free  Transparent PNG Clipart Images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17" y="5163638"/>
            <a:ext cx="996019" cy="8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89891"/>
            <a:ext cx="8229600" cy="4747491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measurements will </a:t>
            </a:r>
            <a:r>
              <a:rPr lang="en-US" dirty="0" smtClean="0"/>
              <a:t>cover a 2-yr period </a:t>
            </a:r>
          </a:p>
          <a:p>
            <a:r>
              <a:rPr lang="en-US" dirty="0" smtClean="0"/>
              <a:t>CAPs will cover 2-yr period </a:t>
            </a:r>
          </a:p>
          <a:p>
            <a:r>
              <a:rPr lang="en-US" dirty="0" smtClean="0"/>
              <a:t>Reports will be distributed quarterly</a:t>
            </a:r>
          </a:p>
          <a:p>
            <a:r>
              <a:rPr lang="en-US" dirty="0" smtClean="0"/>
              <a:t>July 2022 (SFY 2023):  Hospitals &gt; 1.00 will require CAP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PPC </a:t>
            </a:r>
            <a:r>
              <a:rPr lang="en-US" dirty="0"/>
              <a:t>Timelines &amp; Deadlines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957" y="4017817"/>
            <a:ext cx="1722326" cy="1646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8576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324" y="962719"/>
            <a:ext cx="8229600" cy="5004944"/>
          </a:xfrm>
        </p:spPr>
        <p:txBody>
          <a:bodyPr/>
          <a:lstStyle/>
          <a:p>
            <a:r>
              <a:rPr lang="en-US" dirty="0"/>
              <a:t>SFY 2025 – CAP providers </a:t>
            </a:r>
            <a:r>
              <a:rPr lang="en-US" dirty="0" smtClean="0"/>
              <a:t>must achieve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smtClean="0"/>
              <a:t>2% </a:t>
            </a:r>
            <a:r>
              <a:rPr lang="en-US" dirty="0"/>
              <a:t>improvement </a:t>
            </a:r>
            <a:r>
              <a:rPr lang="en-US" dirty="0" smtClean="0"/>
              <a:t>or &lt;= 1.00 PPC ratio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Otherwise…..</a:t>
            </a:r>
          </a:p>
          <a:p>
            <a:r>
              <a:rPr lang="en-US" dirty="0" smtClean="0"/>
              <a:t>Penalty Grid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Expected ratios based upon </a:t>
            </a:r>
            <a:r>
              <a:rPr lang="en-US" u="sng" dirty="0" smtClean="0"/>
              <a:t>national</a:t>
            </a:r>
            <a:r>
              <a:rPr lang="en-US" dirty="0" smtClean="0"/>
              <a:t> rates, all payers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PPC – Performance &amp; Penalties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89197"/>
              </p:ext>
            </p:extLst>
          </p:nvPr>
        </p:nvGraphicFramePr>
        <p:xfrm>
          <a:off x="969819" y="3292599"/>
          <a:ext cx="534431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937">
                  <a:extLst>
                    <a:ext uri="{9D8B030D-6E8A-4147-A177-3AD203B41FA5}">
                      <a16:colId xmlns:a16="http://schemas.microsoft.com/office/drawing/2014/main" val="1482087689"/>
                    </a:ext>
                  </a:extLst>
                </a:gridCol>
                <a:gridCol w="2720376">
                  <a:extLst>
                    <a:ext uri="{9D8B030D-6E8A-4147-A177-3AD203B41FA5}">
                      <a16:colId xmlns:a16="http://schemas.microsoft.com/office/drawing/2014/main" val="2780681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Actual/Expected Ratios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</a:t>
                      </a:r>
                      <a:r>
                        <a:rPr lang="en-US" baseline="0" dirty="0" smtClean="0"/>
                        <a:t> QIPP PPC Funds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29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&gt;1.00 to &lt;=1.10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67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&gt;1.10 to &lt;=1.20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512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&gt;1.20 to &lt;=1.30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51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&gt;1.30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35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9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8779"/>
            <a:ext cx="8229600" cy="4750755"/>
          </a:xfrm>
        </p:spPr>
        <p:txBody>
          <a:bodyPr/>
          <a:lstStyle/>
          <a:p>
            <a:r>
              <a:rPr lang="en-US" dirty="0" smtClean="0"/>
              <a:t>MS State Plan does not reimburse for PPCs in its claim processing </a:t>
            </a:r>
            <a:r>
              <a:rPr lang="en-US" dirty="0"/>
              <a:t>system (§2702 of ACA 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State’s position is that PPCs often lead to increased healthcare costs beyond the specific hospital stay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PPC – Double Jeopardy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2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728089"/>
              </p:ext>
            </p:extLst>
          </p:nvPr>
        </p:nvGraphicFramePr>
        <p:xfrm>
          <a:off x="531091" y="1551710"/>
          <a:ext cx="8229600" cy="2660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95384834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7268926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96296934"/>
                    </a:ext>
                  </a:extLst>
                </a:gridCol>
              </a:tblGrid>
              <a:tr h="5320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PPHR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37786"/>
                  </a:ext>
                </a:extLst>
              </a:tr>
              <a:tr h="532014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 discharge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During stay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491971"/>
                  </a:ext>
                </a:extLst>
              </a:tr>
              <a:tr h="532014">
                <a:tc>
                  <a:txBody>
                    <a:bodyPr/>
                    <a:lstStyle/>
                    <a:p>
                      <a:r>
                        <a:rPr lang="en-US" dirty="0" smtClean="0"/>
                        <a:t>Peer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provider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883271"/>
                  </a:ext>
                </a:extLst>
              </a:tr>
              <a:tr h="532014">
                <a:tc>
                  <a:txBody>
                    <a:bodyPr/>
                    <a:lstStyle/>
                    <a:p>
                      <a:r>
                        <a:rPr lang="en-US" dirty="0" smtClean="0"/>
                        <a:t>Payer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Medicaid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payers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647567"/>
                  </a:ext>
                </a:extLst>
              </a:tr>
              <a:tr h="532014">
                <a:tc>
                  <a:txBody>
                    <a:bodyPr/>
                    <a:lstStyle/>
                    <a:p>
                      <a:r>
                        <a:rPr lang="en-US" dirty="0" smtClean="0"/>
                        <a:t>CAP ratio</a:t>
                      </a:r>
                      <a:r>
                        <a:rPr lang="en-US" baseline="0" dirty="0" smtClean="0"/>
                        <a:t> threshold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6711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PPHR &amp; PPC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7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Hospital DSH </a:t>
            </a:r>
          </a:p>
          <a:p>
            <a:r>
              <a:rPr lang="en-US" sz="4000" dirty="0" smtClean="0"/>
              <a:t>Hospital MHAP</a:t>
            </a:r>
          </a:p>
          <a:p>
            <a:r>
              <a:rPr lang="en-US" sz="4000" dirty="0" smtClean="0"/>
              <a:t>Nursing Home UPL</a:t>
            </a:r>
          </a:p>
          <a:p>
            <a:r>
              <a:rPr lang="en-US" sz="4000" dirty="0" smtClean="0"/>
              <a:t>Enhanced Physician Payment (</a:t>
            </a:r>
            <a:r>
              <a:rPr lang="en-US" sz="4000" dirty="0" smtClean="0"/>
              <a:t>EPP)</a:t>
            </a:r>
          </a:p>
          <a:p>
            <a:r>
              <a:rPr lang="en-US" sz="4000" dirty="0" smtClean="0"/>
              <a:t>Ambulance Supplemental </a:t>
            </a: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Supplemental Payment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04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8779"/>
            <a:ext cx="8229600" cy="4723253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Quality of care – Staffing shortages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i="1" dirty="0" smtClean="0"/>
              <a:t>Recent CDC </a:t>
            </a:r>
            <a:r>
              <a:rPr lang="en-US" i="1" dirty="0" smtClean="0"/>
              <a:t>reports </a:t>
            </a:r>
            <a:r>
              <a:rPr lang="en-US" i="1" dirty="0" smtClean="0"/>
              <a:t>found HACs </a:t>
            </a:r>
            <a:r>
              <a:rPr lang="en-US" i="1" dirty="0" smtClean="0"/>
              <a:t>(after years of decline) increased </a:t>
            </a:r>
            <a:r>
              <a:rPr lang="en-US" i="1" dirty="0" smtClean="0"/>
              <a:t>significantly </a:t>
            </a:r>
            <a:r>
              <a:rPr lang="en-US" i="1" dirty="0" smtClean="0"/>
              <a:t>since COVID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Impact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5645" y="3423844"/>
            <a:ext cx="6668932" cy="201442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i="1" dirty="0"/>
              <a:t>Researches have concluded that the challenges related to the pandemic </a:t>
            </a:r>
            <a:r>
              <a:rPr lang="en-US" sz="2400" b="1" i="1" dirty="0"/>
              <a:t>including staffing shortages </a:t>
            </a:r>
            <a:r>
              <a:rPr lang="en-US" sz="2400" i="1" dirty="0"/>
              <a:t>coupled with high inpatient volumes impeded the hospital’s ability to follow relevant protocols</a:t>
            </a:r>
          </a:p>
        </p:txBody>
      </p:sp>
    </p:spTree>
    <p:extLst>
      <p:ext uri="{BB962C8B-B14F-4D97-AF65-F5344CB8AC3E}">
        <p14:creationId xmlns:p14="http://schemas.microsoft.com/office/powerpoint/2010/main" val="39375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44602"/>
            <a:ext cx="8229600" cy="4599308"/>
          </a:xfrm>
        </p:spPr>
        <p:txBody>
          <a:bodyPr>
            <a:normAutofit/>
          </a:bodyPr>
          <a:lstStyle/>
          <a:p>
            <a:r>
              <a:rPr lang="en-US" dirty="0" smtClean="0"/>
              <a:t>PPHR</a:t>
            </a:r>
          </a:p>
          <a:p>
            <a:pPr lvl="1"/>
            <a:r>
              <a:rPr lang="en-US" dirty="0" smtClean="0"/>
              <a:t>Artificial/temporary reduction in PPHR rates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PPC</a:t>
            </a:r>
          </a:p>
          <a:p>
            <a:pPr lvl="1"/>
            <a:r>
              <a:rPr lang="en-US" dirty="0" smtClean="0"/>
              <a:t>Timing mismatch between </a:t>
            </a:r>
            <a:r>
              <a:rPr lang="en-US" dirty="0" smtClean="0"/>
              <a:t>COVID-era outcome </a:t>
            </a:r>
            <a:r>
              <a:rPr lang="en-US" dirty="0" smtClean="0"/>
              <a:t>data and national benchmarks </a:t>
            </a:r>
          </a:p>
          <a:p>
            <a:pPr lvl="1"/>
            <a:r>
              <a:rPr lang="en-US" dirty="0" smtClean="0"/>
              <a:t>Comparability issues b/t Medicaid and all-payer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&amp; QM Ramifications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60582"/>
            <a:ext cx="8229600" cy="49322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Validate your data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EMR quality tracking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Integrate </a:t>
            </a:r>
            <a:r>
              <a:rPr lang="en-US" dirty="0" smtClean="0"/>
              <a:t>into your quality/CM initiatives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Re-design discharge planning </a:t>
            </a:r>
            <a:r>
              <a:rPr lang="en-US" b="1" dirty="0"/>
              <a:t>(PPHR)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Align post acute care network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Community based partnerships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Manage </a:t>
            </a:r>
            <a:r>
              <a:rPr lang="en-US" dirty="0"/>
              <a:t>your claims filing process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Collaborate with MCOs and DOM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punch list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33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management coordination</a:t>
            </a:r>
          </a:p>
          <a:p>
            <a:pPr lvl="1"/>
            <a:r>
              <a:rPr lang="en-US" dirty="0" smtClean="0"/>
              <a:t>Notify MCOs upon admission</a:t>
            </a:r>
          </a:p>
          <a:p>
            <a:pPr lvl="1"/>
            <a:r>
              <a:rPr lang="en-US" dirty="0" smtClean="0"/>
              <a:t>Focus on “frequent fliers”</a:t>
            </a:r>
          </a:p>
          <a:p>
            <a:pPr lvl="1"/>
            <a:r>
              <a:rPr lang="en-US" dirty="0" smtClean="0"/>
              <a:t>Encourage patient use of call centers</a:t>
            </a:r>
          </a:p>
          <a:p>
            <a:pPr lvl="1"/>
            <a:r>
              <a:rPr lang="en-US" dirty="0" smtClean="0"/>
              <a:t>Inform patients of NET options</a:t>
            </a:r>
          </a:p>
          <a:p>
            <a:pPr lvl="1"/>
            <a:r>
              <a:rPr lang="en-US" dirty="0" smtClean="0"/>
              <a:t>Medication reconciliation</a:t>
            </a:r>
          </a:p>
          <a:p>
            <a:pPr lvl="1"/>
            <a:r>
              <a:rPr lang="en-US" dirty="0" smtClean="0"/>
              <a:t>Post acute care coordination </a:t>
            </a:r>
          </a:p>
          <a:p>
            <a:pPr lvl="1"/>
            <a:r>
              <a:rPr lang="en-US" dirty="0" smtClean="0"/>
              <a:t>Utilize on-site MCO personnel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MCO </a:t>
            </a:r>
            <a:r>
              <a:rPr lang="en-US" smtClean="0"/>
              <a:t>Collaborative Action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76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192924"/>
              </p:ext>
            </p:extLst>
          </p:nvPr>
        </p:nvGraphicFramePr>
        <p:xfrm>
          <a:off x="457200" y="1505532"/>
          <a:ext cx="8229600" cy="339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164">
                  <a:extLst>
                    <a:ext uri="{9D8B030D-6E8A-4147-A177-3AD203B41FA5}">
                      <a16:colId xmlns:a16="http://schemas.microsoft.com/office/drawing/2014/main" val="1399845676"/>
                    </a:ext>
                  </a:extLst>
                </a:gridCol>
                <a:gridCol w="1939636">
                  <a:extLst>
                    <a:ext uri="{9D8B030D-6E8A-4147-A177-3AD203B41FA5}">
                      <a16:colId xmlns:a16="http://schemas.microsoft.com/office/drawing/2014/main" val="193010848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1396316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837336377"/>
                    </a:ext>
                  </a:extLst>
                </a:gridCol>
              </a:tblGrid>
              <a:tr h="4855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94291"/>
                  </a:ext>
                </a:extLst>
              </a:tr>
              <a:tr h="485568">
                <a:tc>
                  <a:txBody>
                    <a:bodyPr/>
                    <a:lstStyle/>
                    <a:p>
                      <a:r>
                        <a:rPr lang="en-US" dirty="0" smtClean="0"/>
                        <a:t>DSH Payments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$1.3b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$239m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$505m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770282"/>
                  </a:ext>
                </a:extLst>
              </a:tr>
              <a:tr h="485568">
                <a:tc>
                  <a:txBody>
                    <a:bodyPr/>
                    <a:lstStyle/>
                    <a:p>
                      <a:r>
                        <a:rPr lang="en-US" dirty="0" smtClean="0"/>
                        <a:t>Non-DSH Payments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$2.5b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$554m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391802"/>
                  </a:ext>
                </a:extLst>
              </a:tr>
              <a:tr h="485568">
                <a:tc>
                  <a:txBody>
                    <a:bodyPr/>
                    <a:lstStyle/>
                    <a:p>
                      <a:r>
                        <a:rPr lang="en-US" dirty="0" smtClean="0"/>
                        <a:t>Medicaid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800k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549818"/>
                  </a:ext>
                </a:extLst>
              </a:tr>
              <a:tr h="485568">
                <a:tc>
                  <a:txBody>
                    <a:bodyPr/>
                    <a:lstStyle/>
                    <a:p>
                      <a:r>
                        <a:rPr lang="en-US" dirty="0" smtClean="0"/>
                        <a:t>Per Capita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364926"/>
                  </a:ext>
                </a:extLst>
              </a:tr>
              <a:tr h="485568"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Penalties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259257"/>
                  </a:ext>
                </a:extLst>
              </a:tr>
              <a:tr h="485568">
                <a:tc>
                  <a:txBody>
                    <a:bodyPr/>
                    <a:lstStyle/>
                    <a:p>
                      <a:r>
                        <a:rPr lang="en-US" dirty="0" smtClean="0"/>
                        <a:t>Responsible</a:t>
                      </a:r>
                      <a:r>
                        <a:rPr lang="en-US" baseline="0" dirty="0" smtClean="0"/>
                        <a:t> Party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6213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Hospital Supplemental Payments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66071" cy="110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85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Caution:  Spike in 2022 Medicaid rates will likely result in little to no NH UPL in 2024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 UPL Trends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76224157"/>
              </p:ext>
            </p:extLst>
          </p:nvPr>
        </p:nvGraphicFramePr>
        <p:xfrm>
          <a:off x="970085" y="1133230"/>
          <a:ext cx="5975838" cy="328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4194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369206"/>
              </p:ext>
            </p:extLst>
          </p:nvPr>
        </p:nvGraphicFramePr>
        <p:xfrm>
          <a:off x="457200" y="16138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00492196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3341982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07599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 Proposed Alternative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96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UMMC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physicians</a:t>
                      </a:r>
                      <a:r>
                        <a:rPr lang="en-US" baseline="0" dirty="0" smtClean="0"/>
                        <a:t> (incl. independent practices)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98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Medicaid payment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ACR</a:t>
                      </a:r>
                      <a:r>
                        <a:rPr lang="en-US" baseline="0" dirty="0" smtClean="0"/>
                        <a:t> differential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 allotments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33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Payment variable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59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Physician specialty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&amp; specialist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106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EPP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3868" y="4448907"/>
            <a:ext cx="717452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Industry Opposition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Funding would come solely from the hospital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Exclusion of specialists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05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7/1/2022</a:t>
            </a:r>
          </a:p>
          <a:p>
            <a:r>
              <a:rPr lang="en-US" dirty="0" smtClean="0"/>
              <a:t>Participation available to all ambulance providers</a:t>
            </a:r>
          </a:p>
          <a:p>
            <a:r>
              <a:rPr lang="en-US" dirty="0" smtClean="0"/>
              <a:t>Difference b/t Medicaid payments and ACR</a:t>
            </a:r>
          </a:p>
          <a:p>
            <a:r>
              <a:rPr lang="en-US" dirty="0" smtClean="0"/>
              <a:t>Funded by ambulance assessment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Ambulance Supplemental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634" y="925609"/>
            <a:ext cx="1238423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25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0" y="2501902"/>
            <a:ext cx="401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W. Shane Hariel, Partner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Ridgeland, MS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601-499-2558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shariel@cricpa.com</a:t>
            </a:r>
          </a:p>
        </p:txBody>
      </p:sp>
    </p:spTree>
    <p:extLst>
      <p:ext uri="{BB962C8B-B14F-4D97-AF65-F5344CB8AC3E}">
        <p14:creationId xmlns:p14="http://schemas.microsoft.com/office/powerpoint/2010/main" val="18264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 Firm Values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6BB4B4-25E5-EE41-94AB-416E9A5C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014638"/>
              </p:ext>
            </p:extLst>
          </p:nvPr>
        </p:nvGraphicFramePr>
        <p:xfrm>
          <a:off x="327891" y="1810327"/>
          <a:ext cx="8229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964">
                  <a:extLst>
                    <a:ext uri="{9D8B030D-6E8A-4147-A177-3AD203B41FA5}">
                      <a16:colId xmlns:a16="http://schemas.microsoft.com/office/drawing/2014/main" val="3802912384"/>
                    </a:ext>
                  </a:extLst>
                </a:gridCol>
                <a:gridCol w="4733636">
                  <a:extLst>
                    <a:ext uri="{9D8B030D-6E8A-4147-A177-3AD203B41FA5}">
                      <a16:colId xmlns:a16="http://schemas.microsoft.com/office/drawing/2014/main" val="2437714445"/>
                    </a:ext>
                  </a:extLst>
                </a:gridCol>
              </a:tblGrid>
              <a:tr h="3773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Program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Providers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65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Hospital DSH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DSH eligible hospitals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189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Hospital MHAP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Medicaid</a:t>
                      </a:r>
                      <a:r>
                        <a:rPr lang="en-US" sz="2400" baseline="0" dirty="0" smtClean="0"/>
                        <a:t> participating hospitals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607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Nursing</a:t>
                      </a:r>
                      <a:r>
                        <a:rPr lang="en-US" sz="2400" baseline="0" dirty="0" smtClean="0"/>
                        <a:t> Home UPL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Governmental</a:t>
                      </a:r>
                      <a:r>
                        <a:rPr lang="en-US" sz="2400" baseline="0" dirty="0" smtClean="0"/>
                        <a:t> NHs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3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Physician Supplemental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UMMC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24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Ambulance Supplemental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Medicaid</a:t>
                      </a:r>
                      <a:r>
                        <a:rPr lang="en-US" sz="2400" baseline="0" dirty="0" smtClean="0"/>
                        <a:t> participating ambulances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61616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Providers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0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005913"/>
              </p:ext>
            </p:extLst>
          </p:nvPr>
        </p:nvGraphicFramePr>
        <p:xfrm>
          <a:off x="457200" y="1893134"/>
          <a:ext cx="8229600" cy="290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291">
                  <a:extLst>
                    <a:ext uri="{9D8B030D-6E8A-4147-A177-3AD203B41FA5}">
                      <a16:colId xmlns:a16="http://schemas.microsoft.com/office/drawing/2014/main" val="3802912384"/>
                    </a:ext>
                  </a:extLst>
                </a:gridCol>
                <a:gridCol w="4447309">
                  <a:extLst>
                    <a:ext uri="{9D8B030D-6E8A-4147-A177-3AD203B41FA5}">
                      <a16:colId xmlns:a16="http://schemas.microsoft.com/office/drawing/2014/main" val="2437714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Program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Funding</a:t>
                      </a:r>
                      <a:r>
                        <a:rPr lang="en-US" sz="2800" baseline="0" dirty="0" smtClean="0"/>
                        <a:t> Mechanism</a:t>
                      </a:r>
                      <a:endParaRPr lang="en-US" sz="28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650360"/>
                  </a:ext>
                </a:extLst>
              </a:tr>
              <a:tr h="5605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Hospital DSH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Hospital tax – non-Medicare days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189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Hospital MHAP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Hospital tax* – non-Medicare days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607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Nursing</a:t>
                      </a:r>
                      <a:r>
                        <a:rPr lang="en-US" sz="2400" baseline="0" dirty="0" smtClean="0"/>
                        <a:t> Home UPL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IGT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3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Physician Supplemental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IGT</a:t>
                      </a:r>
                      <a:endParaRPr lang="en-US" sz="2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24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Ambulance Supplemental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Ambulance tax 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61616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Funding Mechanisms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47446" y="5363308"/>
            <a:ext cx="214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  Regional One - IGT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0066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890031"/>
              </p:ext>
            </p:extLst>
          </p:nvPr>
        </p:nvGraphicFramePr>
        <p:xfrm>
          <a:off x="457200" y="1450730"/>
          <a:ext cx="8229600" cy="4099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Provider Tax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51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203116"/>
              </p:ext>
            </p:extLst>
          </p:nvPr>
        </p:nvGraphicFramePr>
        <p:xfrm>
          <a:off x="457200" y="1244600"/>
          <a:ext cx="8229600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DSH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54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80656"/>
            <a:ext cx="8229600" cy="46791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FY 2018 - recently completed </a:t>
            </a:r>
            <a:endParaRPr lang="en-US" dirty="0" smtClean="0"/>
          </a:p>
          <a:p>
            <a:pPr lvl="1"/>
            <a:r>
              <a:rPr lang="en-US" dirty="0" smtClean="0"/>
              <a:t>Estimated </a:t>
            </a:r>
            <a:r>
              <a:rPr lang="en-US" dirty="0" smtClean="0"/>
              <a:t>$40m recoupments to be redistributed</a:t>
            </a:r>
          </a:p>
          <a:p>
            <a:pPr lvl="1"/>
            <a:r>
              <a:rPr lang="en-US" dirty="0" smtClean="0"/>
              <a:t>Final Medicaid DSH rules – Medicare &amp; 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  <a:r>
              <a:rPr lang="en-US" dirty="0" err="1" smtClean="0"/>
              <a:t>pmts</a:t>
            </a:r>
            <a:endParaRPr lang="en-US" dirty="0" smtClean="0"/>
          </a:p>
          <a:p>
            <a:r>
              <a:rPr lang="en-US" dirty="0" smtClean="0"/>
              <a:t>FY 2019 – currently in process</a:t>
            </a:r>
          </a:p>
          <a:p>
            <a:pPr lvl="1"/>
            <a:r>
              <a:rPr lang="en-US" dirty="0" smtClean="0"/>
              <a:t>Est. recoupment to be reallocated - $43m</a:t>
            </a:r>
          </a:p>
          <a:p>
            <a:r>
              <a:rPr lang="en-US" dirty="0" smtClean="0"/>
              <a:t>Reallocation hierarchy</a:t>
            </a:r>
          </a:p>
          <a:p>
            <a:pPr lvl="1"/>
            <a:r>
              <a:rPr lang="en-US" dirty="0" smtClean="0"/>
              <a:t>Class</a:t>
            </a:r>
          </a:p>
          <a:p>
            <a:pPr lvl="1"/>
            <a:r>
              <a:rPr lang="en-US" dirty="0" smtClean="0"/>
              <a:t>MIUR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DSH Audits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8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44602"/>
            <a:ext cx="8229600" cy="45583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2021 CAA:</a:t>
            </a:r>
          </a:p>
          <a:p>
            <a:pPr lvl="1"/>
            <a:r>
              <a:rPr lang="en-US" dirty="0" smtClean="0"/>
              <a:t>Delayed ACA mandated reductions to FFY 2024</a:t>
            </a:r>
          </a:p>
          <a:p>
            <a:pPr lvl="2"/>
            <a:r>
              <a:rPr lang="en-US" dirty="0" smtClean="0"/>
              <a:t>Impact ???</a:t>
            </a:r>
          </a:p>
          <a:p>
            <a:pPr lvl="1"/>
            <a:r>
              <a:rPr lang="en-US" dirty="0" smtClean="0"/>
              <a:t>Medicaid primary</a:t>
            </a:r>
          </a:p>
          <a:p>
            <a:pPr lvl="2"/>
            <a:r>
              <a:rPr lang="en-US" dirty="0" smtClean="0"/>
              <a:t>Narrow exception  </a:t>
            </a:r>
          </a:p>
          <a:p>
            <a:r>
              <a:rPr lang="en-US" dirty="0" smtClean="0"/>
              <a:t>DOM updated/corrected DSH allotments</a:t>
            </a:r>
          </a:p>
          <a:p>
            <a:pPr lvl="1"/>
            <a:r>
              <a:rPr lang="en-US" dirty="0" smtClean="0"/>
              <a:t>2018 &amp; 2019 – final</a:t>
            </a:r>
          </a:p>
          <a:p>
            <a:pPr lvl="1"/>
            <a:r>
              <a:rPr lang="en-US" dirty="0" smtClean="0"/>
              <a:t>2021 – corrected</a:t>
            </a:r>
          </a:p>
          <a:p>
            <a:r>
              <a:rPr lang="en-US" dirty="0" smtClean="0"/>
              <a:t>Medicaid OP cost election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DSH Developments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24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Icpa">
      <a:dk1>
        <a:srgbClr val="00557B"/>
      </a:dk1>
      <a:lt1>
        <a:sysClr val="window" lastClr="FFFFFF"/>
      </a:lt1>
      <a:dk2>
        <a:srgbClr val="008ECE"/>
      </a:dk2>
      <a:lt2>
        <a:srgbClr val="EEECE1"/>
      </a:lt2>
      <a:accent1>
        <a:srgbClr val="00557B"/>
      </a:accent1>
      <a:accent2>
        <a:srgbClr val="008ECE"/>
      </a:accent2>
      <a:accent3>
        <a:srgbClr val="6A3460"/>
      </a:accent3>
      <a:accent4>
        <a:srgbClr val="FFC43B"/>
      </a:accent4>
      <a:accent5>
        <a:srgbClr val="3B4A59"/>
      </a:accent5>
      <a:accent6>
        <a:srgbClr val="971B2F"/>
      </a:accent6>
      <a:hlink>
        <a:srgbClr val="FFC43B"/>
      </a:hlink>
      <a:folHlink>
        <a:srgbClr val="E8A4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4078</TotalTime>
  <Words>1313</Words>
  <Application>Microsoft Office PowerPoint</Application>
  <PresentationFormat>On-screen Show (4:3)</PresentationFormat>
  <Paragraphs>354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Courier New</vt:lpstr>
      <vt:lpstr>Wingdings</vt:lpstr>
      <vt:lpstr>Office Theme</vt:lpstr>
      <vt:lpstr>Medicaid Supplemental Payment Program- Past, Present &amp; Future MS HFMA Summer Institute August 18, 2022</vt:lpstr>
      <vt:lpstr>Quick Reference Guide</vt:lpstr>
      <vt:lpstr>MS Supplemental Payment Programs</vt:lpstr>
      <vt:lpstr>Participating Providers</vt:lpstr>
      <vt:lpstr>State Funding Mechanisms</vt:lpstr>
      <vt:lpstr>Hospital Provider Tax Trends</vt:lpstr>
      <vt:lpstr>Hospital DSH</vt:lpstr>
      <vt:lpstr>DSH Audits </vt:lpstr>
      <vt:lpstr>Recent DSH Developments</vt:lpstr>
      <vt:lpstr>MHAP Payment Trends</vt:lpstr>
      <vt:lpstr>2023 MHAP Components</vt:lpstr>
      <vt:lpstr>    Inflation of Quality </vt:lpstr>
      <vt:lpstr>Not only is the amount going up…</vt:lpstr>
      <vt:lpstr>Quality Trigger Events</vt:lpstr>
      <vt:lpstr>PPHR</vt:lpstr>
      <vt:lpstr>PPHR – Clinically related?</vt:lpstr>
      <vt:lpstr>PPHR Expected Returns</vt:lpstr>
      <vt:lpstr>PPHR – Payer Perspective </vt:lpstr>
      <vt:lpstr>PPHR Reports </vt:lpstr>
      <vt:lpstr>PPHR – Performance &amp; Penalties</vt:lpstr>
      <vt:lpstr>PPHR – Penalty Grids</vt:lpstr>
      <vt:lpstr>PPHR Key Dates </vt:lpstr>
      <vt:lpstr>PPHR/PPC – Current Challenges</vt:lpstr>
      <vt:lpstr>PPC -  the new guy (kinda)</vt:lpstr>
      <vt:lpstr>PPC exclusions</vt:lpstr>
      <vt:lpstr>PPC Timelines &amp; Deadlines </vt:lpstr>
      <vt:lpstr>PPC – Performance &amp; Penalties</vt:lpstr>
      <vt:lpstr>PPC – Double Jeopardy</vt:lpstr>
      <vt:lpstr>PPHR &amp; PPC Comparison</vt:lpstr>
      <vt:lpstr>COVID Impact</vt:lpstr>
      <vt:lpstr>COVID &amp; QM Ramifications</vt:lpstr>
      <vt:lpstr>Strategy punch list </vt:lpstr>
      <vt:lpstr>MCO Collaborative Action Steps</vt:lpstr>
      <vt:lpstr>            Hospital Supplemental Payments</vt:lpstr>
      <vt:lpstr>NH UPL Trends</vt:lpstr>
      <vt:lpstr>Physician EPP</vt:lpstr>
      <vt:lpstr>Ambulance Supplemental</vt:lpstr>
      <vt:lpstr>PowerPoint Presentation</vt:lpstr>
      <vt:lpstr>CRI Firm Values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Relief Funding Streams and Reporting Implications HFMA Region 9 November 11, 2020</dc:title>
  <dc:creator>Jordan Hariel</dc:creator>
  <cp:lastModifiedBy>Shane Hariel</cp:lastModifiedBy>
  <cp:revision>178</cp:revision>
  <cp:lastPrinted>2022-08-03T14:05:07Z</cp:lastPrinted>
  <dcterms:created xsi:type="dcterms:W3CDTF">2020-10-17T15:51:23Z</dcterms:created>
  <dcterms:modified xsi:type="dcterms:W3CDTF">2022-08-14T23:37:14Z</dcterms:modified>
</cp:coreProperties>
</file>