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59" r:id="rId2"/>
    <p:sldId id="465" r:id="rId3"/>
    <p:sldId id="506" r:id="rId4"/>
    <p:sldId id="467" r:id="rId5"/>
    <p:sldId id="468" r:id="rId6"/>
    <p:sldId id="469" r:id="rId7"/>
    <p:sldId id="472" r:id="rId8"/>
    <p:sldId id="473" r:id="rId9"/>
    <p:sldId id="474" r:id="rId10"/>
    <p:sldId id="470"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505" r:id="rId24"/>
    <p:sldId id="489" r:id="rId25"/>
    <p:sldId id="488" r:id="rId26"/>
    <p:sldId id="490" r:id="rId27"/>
    <p:sldId id="491" r:id="rId28"/>
    <p:sldId id="492" r:id="rId29"/>
    <p:sldId id="493" r:id="rId30"/>
    <p:sldId id="494" r:id="rId31"/>
    <p:sldId id="495" r:id="rId32"/>
    <p:sldId id="496" r:id="rId33"/>
    <p:sldId id="497" r:id="rId34"/>
    <p:sldId id="498" r:id="rId35"/>
    <p:sldId id="499" r:id="rId36"/>
    <p:sldId id="504" r:id="rId37"/>
    <p:sldId id="501" r:id="rId38"/>
    <p:sldId id="502" r:id="rId39"/>
    <p:sldId id="503" r:id="rId40"/>
    <p:sldId id="45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Culpepper" initials="KC" lastIdx="1" clrIdx="0">
    <p:extLst>
      <p:ext uri="{19B8F6BF-5375-455C-9EA6-DF929625EA0E}">
        <p15:presenceInfo xmlns:p15="http://schemas.microsoft.com/office/powerpoint/2012/main" userId="S::Katie.Culpepper@hornellp.com::3951b1d1-0e52-4864-b373-c6d6d0638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5CAA"/>
    <a:srgbClr val="E5E5E5"/>
    <a:srgbClr val="BFBFBF"/>
    <a:srgbClr val="007480"/>
    <a:srgbClr val="0857C3"/>
    <a:srgbClr val="2A2E42"/>
    <a:srgbClr val="313131"/>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9" autoAdjust="0"/>
    <p:restoredTop sz="96054" autoAdjust="0"/>
  </p:normalViewPr>
  <p:slideViewPr>
    <p:cSldViewPr snapToGrid="0">
      <p:cViewPr varScale="1">
        <p:scale>
          <a:sx n="109" d="100"/>
          <a:sy n="109" d="100"/>
        </p:scale>
        <p:origin x="16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illenwater" userId="8799d2c7-2c1f-4c92-b387-3cf8c33ddc8a" providerId="ADAL" clId="{02942F3B-3442-46D9-8CA4-F5FF8B282B5F}"/>
    <pc:docChg chg="custSel delSld modSld">
      <pc:chgData name="Laura Gillenwater" userId="8799d2c7-2c1f-4c92-b387-3cf8c33ddc8a" providerId="ADAL" clId="{02942F3B-3442-46D9-8CA4-F5FF8B282B5F}" dt="2022-08-16T15:44:53.310" v="446"/>
      <pc:docMkLst>
        <pc:docMk/>
      </pc:docMkLst>
      <pc:sldChg chg="modNotesTx">
        <pc:chgData name="Laura Gillenwater" userId="8799d2c7-2c1f-4c92-b387-3cf8c33ddc8a" providerId="ADAL" clId="{02942F3B-3442-46D9-8CA4-F5FF8B282B5F}" dt="2022-08-15T18:24:12.251" v="346" actId="20577"/>
        <pc:sldMkLst>
          <pc:docMk/>
          <pc:sldMk cId="121143095" sldId="468"/>
        </pc:sldMkLst>
      </pc:sldChg>
      <pc:sldChg chg="modSp mod modNotesTx">
        <pc:chgData name="Laura Gillenwater" userId="8799d2c7-2c1f-4c92-b387-3cf8c33ddc8a" providerId="ADAL" clId="{02942F3B-3442-46D9-8CA4-F5FF8B282B5F}" dt="2022-08-16T15:44:53.310" v="446"/>
        <pc:sldMkLst>
          <pc:docMk/>
          <pc:sldMk cId="3110658367" sldId="477"/>
        </pc:sldMkLst>
        <pc:spChg chg="mod">
          <ac:chgData name="Laura Gillenwater" userId="8799d2c7-2c1f-4c92-b387-3cf8c33ddc8a" providerId="ADAL" clId="{02942F3B-3442-46D9-8CA4-F5FF8B282B5F}" dt="2022-08-16T15:44:53.310" v="446"/>
          <ac:spMkLst>
            <pc:docMk/>
            <pc:sldMk cId="3110658367" sldId="477"/>
            <ac:spMk id="2" creationId="{89C13136-A7FB-577E-4F30-B30F2DFCBE06}"/>
          </ac:spMkLst>
        </pc:spChg>
      </pc:sldChg>
      <pc:sldChg chg="modSp mod">
        <pc:chgData name="Laura Gillenwater" userId="8799d2c7-2c1f-4c92-b387-3cf8c33ddc8a" providerId="ADAL" clId="{02942F3B-3442-46D9-8CA4-F5FF8B282B5F}" dt="2022-08-15T18:28:52.175" v="348" actId="20577"/>
        <pc:sldMkLst>
          <pc:docMk/>
          <pc:sldMk cId="2365766970" sldId="479"/>
        </pc:sldMkLst>
        <pc:spChg chg="mod">
          <ac:chgData name="Laura Gillenwater" userId="8799d2c7-2c1f-4c92-b387-3cf8c33ddc8a" providerId="ADAL" clId="{02942F3B-3442-46D9-8CA4-F5FF8B282B5F}" dt="2022-08-15T18:28:52.175" v="348" actId="20577"/>
          <ac:spMkLst>
            <pc:docMk/>
            <pc:sldMk cId="2365766970" sldId="479"/>
            <ac:spMk id="3" creationId="{565A289D-AC7F-9369-A6AE-AB5F1188EC26}"/>
          </ac:spMkLst>
        </pc:spChg>
      </pc:sldChg>
      <pc:sldChg chg="modSp mod">
        <pc:chgData name="Laura Gillenwater" userId="8799d2c7-2c1f-4c92-b387-3cf8c33ddc8a" providerId="ADAL" clId="{02942F3B-3442-46D9-8CA4-F5FF8B282B5F}" dt="2022-08-15T18:31:04.908" v="354" actId="313"/>
        <pc:sldMkLst>
          <pc:docMk/>
          <pc:sldMk cId="4153930040" sldId="485"/>
        </pc:sldMkLst>
        <pc:spChg chg="mod">
          <ac:chgData name="Laura Gillenwater" userId="8799d2c7-2c1f-4c92-b387-3cf8c33ddc8a" providerId="ADAL" clId="{02942F3B-3442-46D9-8CA4-F5FF8B282B5F}" dt="2022-08-15T18:31:04.908" v="354" actId="313"/>
          <ac:spMkLst>
            <pc:docMk/>
            <pc:sldMk cId="4153930040" sldId="485"/>
            <ac:spMk id="3" creationId="{4CE36959-D24A-8745-11E7-BBCB895EE620}"/>
          </ac:spMkLst>
        </pc:spChg>
      </pc:sldChg>
      <pc:sldChg chg="del">
        <pc:chgData name="Laura Gillenwater" userId="8799d2c7-2c1f-4c92-b387-3cf8c33ddc8a" providerId="ADAL" clId="{02942F3B-3442-46D9-8CA4-F5FF8B282B5F}" dt="2022-08-15T19:03:59.025" v="355" actId="2696"/>
        <pc:sldMkLst>
          <pc:docMk/>
          <pc:sldMk cId="1594667791" sldId="487"/>
        </pc:sldMkLst>
      </pc:sldChg>
      <pc:sldChg chg="modSp mod">
        <pc:chgData name="Laura Gillenwater" userId="8799d2c7-2c1f-4c92-b387-3cf8c33ddc8a" providerId="ADAL" clId="{02942F3B-3442-46D9-8CA4-F5FF8B282B5F}" dt="2022-08-15T18:20:10.982" v="8" actId="20577"/>
        <pc:sldMkLst>
          <pc:docMk/>
          <pc:sldMk cId="3001371850" sldId="498"/>
        </pc:sldMkLst>
        <pc:spChg chg="mod">
          <ac:chgData name="Laura Gillenwater" userId="8799d2c7-2c1f-4c92-b387-3cf8c33ddc8a" providerId="ADAL" clId="{02942F3B-3442-46D9-8CA4-F5FF8B282B5F}" dt="2022-08-15T18:20:10.982" v="8" actId="20577"/>
          <ac:spMkLst>
            <pc:docMk/>
            <pc:sldMk cId="3001371850" sldId="498"/>
            <ac:spMk id="3" creationId="{E72C9F67-7001-456B-D279-BDAF1A9E922C}"/>
          </ac:spMkLst>
        </pc:spChg>
      </pc:sldChg>
      <pc:sldChg chg="modSp mod">
        <pc:chgData name="Laura Gillenwater" userId="8799d2c7-2c1f-4c92-b387-3cf8c33ddc8a" providerId="ADAL" clId="{02942F3B-3442-46D9-8CA4-F5FF8B282B5F}" dt="2022-08-15T19:04:16.692" v="357" actId="20577"/>
        <pc:sldMkLst>
          <pc:docMk/>
          <pc:sldMk cId="157280415" sldId="503"/>
        </pc:sldMkLst>
        <pc:spChg chg="mod">
          <ac:chgData name="Laura Gillenwater" userId="8799d2c7-2c1f-4c92-b387-3cf8c33ddc8a" providerId="ADAL" clId="{02942F3B-3442-46D9-8CA4-F5FF8B282B5F}" dt="2022-08-15T19:04:16.692" v="357" actId="20577"/>
          <ac:spMkLst>
            <pc:docMk/>
            <pc:sldMk cId="157280415" sldId="503"/>
            <ac:spMk id="2" creationId="{D793D482-7450-EC78-BC36-97F52F588F34}"/>
          </ac:spMkLst>
        </pc:spChg>
      </pc:sldChg>
      <pc:sldChg chg="modSp mod">
        <pc:chgData name="Laura Gillenwater" userId="8799d2c7-2c1f-4c92-b387-3cf8c33ddc8a" providerId="ADAL" clId="{02942F3B-3442-46D9-8CA4-F5FF8B282B5F}" dt="2022-08-15T18:20:48.038" v="42" actId="20577"/>
        <pc:sldMkLst>
          <pc:docMk/>
          <pc:sldMk cId="2378260180" sldId="504"/>
        </pc:sldMkLst>
        <pc:spChg chg="mod">
          <ac:chgData name="Laura Gillenwater" userId="8799d2c7-2c1f-4c92-b387-3cf8c33ddc8a" providerId="ADAL" clId="{02942F3B-3442-46D9-8CA4-F5FF8B282B5F}" dt="2022-08-15T18:20:48.038" v="42" actId="20577"/>
          <ac:spMkLst>
            <pc:docMk/>
            <pc:sldMk cId="2378260180" sldId="504"/>
            <ac:spMk id="5" creationId="{EE5EA98E-2A45-5D10-B0BE-401E6C3D4D44}"/>
          </ac:spMkLst>
        </pc:spChg>
      </pc:sldChg>
      <pc:sldChg chg="modSp mod">
        <pc:chgData name="Laura Gillenwater" userId="8799d2c7-2c1f-4c92-b387-3cf8c33ddc8a" providerId="ADAL" clId="{02942F3B-3442-46D9-8CA4-F5FF8B282B5F}" dt="2022-08-15T18:22:41.471" v="43" actId="113"/>
        <pc:sldMkLst>
          <pc:docMk/>
          <pc:sldMk cId="3833062256" sldId="506"/>
        </pc:sldMkLst>
        <pc:spChg chg="mod">
          <ac:chgData name="Laura Gillenwater" userId="8799d2c7-2c1f-4c92-b387-3cf8c33ddc8a" providerId="ADAL" clId="{02942F3B-3442-46D9-8CA4-F5FF8B282B5F}" dt="2022-08-15T18:22:41.471" v="43" actId="113"/>
          <ac:spMkLst>
            <pc:docMk/>
            <pc:sldMk cId="3833062256" sldId="506"/>
            <ac:spMk id="6" creationId="{FAAA9A32-3A8B-9F85-EB08-B3ED4788DC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196288-44CF-434A-8141-8A502BA0CA6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304B58-27BC-4FD5-94C5-EBC964B5155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98C92A-5BF2-4485-8AEB-B8F24DCF2BBE}" type="datetimeFigureOut">
              <a:rPr lang="en-US" smtClean="0"/>
              <a:t>8/16/2022</a:t>
            </a:fld>
            <a:endParaRPr lang="en-US"/>
          </a:p>
        </p:txBody>
      </p:sp>
      <p:sp>
        <p:nvSpPr>
          <p:cNvPr id="4" name="Footer Placeholder 3">
            <a:extLst>
              <a:ext uri="{FF2B5EF4-FFF2-40B4-BE49-F238E27FC236}">
                <a16:creationId xmlns:a16="http://schemas.microsoft.com/office/drawing/2014/main" id="{D269053D-5F76-49B6-AE4A-736D6E5CAD9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1B4C0E-9A90-40EC-9504-BE6A0E78401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B9F7B83-B4B4-44B2-9714-FBC250229183}" type="slidenum">
              <a:rPr lang="en-US" smtClean="0"/>
              <a:t>‹#›</a:t>
            </a:fld>
            <a:endParaRPr lang="en-US"/>
          </a:p>
        </p:txBody>
      </p:sp>
    </p:spTree>
    <p:extLst>
      <p:ext uri="{BB962C8B-B14F-4D97-AF65-F5344CB8AC3E}">
        <p14:creationId xmlns:p14="http://schemas.microsoft.com/office/powerpoint/2010/main" val="298767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7B5C97-9A63-491C-8C93-AFB47D71A9A6}" type="datetimeFigureOut">
              <a:rPr lang="en-US" smtClean="0"/>
              <a:t>8/16/2022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39351E-41FD-4A24-97BF-673F69054136}" type="slidenum">
              <a:rPr lang="en-US" smtClean="0"/>
              <a:t>‹#›</a:t>
            </a:fld>
            <a:endParaRPr lang="en-US"/>
          </a:p>
        </p:txBody>
      </p:sp>
    </p:spTree>
    <p:extLst>
      <p:ext uri="{BB962C8B-B14F-4D97-AF65-F5344CB8AC3E}">
        <p14:creationId xmlns:p14="http://schemas.microsoft.com/office/powerpoint/2010/main" val="217331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Wage Index values were based on </a:t>
            </a:r>
            <a:r>
              <a:rPr lang="en-US" dirty="0" err="1"/>
              <a:t>FFY</a:t>
            </a:r>
            <a:r>
              <a:rPr lang="en-US" dirty="0"/>
              <a:t> 2019 cost reports, so this would be 9/30/19, 12/31/19, and 6/30/20 for example.  This means there could have been a small amount of COVID impact, but CMS commented that they believed based on the data that the impact was immaterial for this period.  </a:t>
            </a:r>
          </a:p>
        </p:txBody>
      </p:sp>
      <p:sp>
        <p:nvSpPr>
          <p:cNvPr id="4" name="Slide Number Placeholder 3"/>
          <p:cNvSpPr>
            <a:spLocks noGrp="1"/>
          </p:cNvSpPr>
          <p:nvPr>
            <p:ph type="sldNum" sz="quarter" idx="5"/>
          </p:nvPr>
        </p:nvSpPr>
        <p:spPr/>
        <p:txBody>
          <a:bodyPr/>
          <a:lstStyle/>
          <a:p>
            <a:fld id="{5239351E-41FD-4A24-97BF-673F69054136}" type="slidenum">
              <a:rPr lang="en-US" smtClean="0"/>
              <a:t>5</a:t>
            </a:fld>
            <a:endParaRPr lang="en-US"/>
          </a:p>
        </p:txBody>
      </p:sp>
    </p:spTree>
    <p:extLst>
      <p:ext uri="{BB962C8B-B14F-4D97-AF65-F5344CB8AC3E}">
        <p14:creationId xmlns:p14="http://schemas.microsoft.com/office/powerpoint/2010/main" val="14340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 still preclude counting days of patients associated with uncompensated/ undercompensated care pools in the numerator, as they see this as similar to Medicaid DSH rather than giving the individual a particular benefit</a:t>
            </a:r>
          </a:p>
          <a:p>
            <a:pPr lvl="1"/>
            <a:r>
              <a:rPr lang="en-US" dirty="0"/>
              <a:t>However, they are proposing to allow counting days of patients who receive premium assistance under 1115 demonstration. However, this premium assistance has to buy and pay for all or substantially all (90%) of the cost of the health insurance that provides Essential Health Benefits.  </a:t>
            </a:r>
          </a:p>
          <a:p>
            <a:endParaRPr lang="en-US" dirty="0"/>
          </a:p>
        </p:txBody>
      </p:sp>
      <p:sp>
        <p:nvSpPr>
          <p:cNvPr id="4" name="Slide Number Placeholder 3"/>
          <p:cNvSpPr>
            <a:spLocks noGrp="1"/>
          </p:cNvSpPr>
          <p:nvPr>
            <p:ph type="sldNum" sz="quarter" idx="5"/>
          </p:nvPr>
        </p:nvSpPr>
        <p:spPr/>
        <p:txBody>
          <a:bodyPr/>
          <a:lstStyle/>
          <a:p>
            <a:fld id="{5239351E-41FD-4A24-97BF-673F69054136}" type="slidenum">
              <a:rPr lang="en-US" smtClean="0"/>
              <a:t>13</a:t>
            </a:fld>
            <a:endParaRPr lang="en-US"/>
          </a:p>
        </p:txBody>
      </p:sp>
    </p:spTree>
    <p:extLst>
      <p:ext uri="{BB962C8B-B14F-4D97-AF65-F5344CB8AC3E}">
        <p14:creationId xmlns:p14="http://schemas.microsoft.com/office/powerpoint/2010/main" val="259166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84F57A-36BE-42F5-BEFD-EDBE9AE6B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E74F3FB-0B36-4CC1-919A-D0461904C140}"/>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4" name="Footer Placeholder 3">
            <a:extLst>
              <a:ext uri="{FF2B5EF4-FFF2-40B4-BE49-F238E27FC236}">
                <a16:creationId xmlns:a16="http://schemas.microsoft.com/office/drawing/2014/main" id="{02E15059-834E-4DB6-B0A0-51CE9757A1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5570C9-9D28-4794-AAC6-5A7EAADA3CC2}"/>
              </a:ext>
            </a:extLst>
          </p:cNvPr>
          <p:cNvSpPr>
            <a:spLocks noGrp="1"/>
          </p:cNvSpPr>
          <p:nvPr>
            <p:ph type="sldNum" sz="quarter" idx="12"/>
          </p:nvPr>
        </p:nvSpPr>
        <p:spPr/>
        <p:txBody>
          <a:bodyPr/>
          <a:lstStyle/>
          <a:p>
            <a:fld id="{7A3E9350-D7D8-4488-A493-9ADAE1D0D182}" type="slidenum">
              <a:rPr lang="en-US" smtClean="0"/>
              <a:t>‹#›</a:t>
            </a:fld>
            <a:endParaRPr lang="en-US" dirty="0"/>
          </a:p>
        </p:txBody>
      </p:sp>
      <p:sp>
        <p:nvSpPr>
          <p:cNvPr id="16" name="Text Placeholder 15">
            <a:extLst>
              <a:ext uri="{FF2B5EF4-FFF2-40B4-BE49-F238E27FC236}">
                <a16:creationId xmlns:a16="http://schemas.microsoft.com/office/drawing/2014/main" id="{8D207E80-DD83-4C24-8DA7-0B609BD9E0FE}"/>
              </a:ext>
            </a:extLst>
          </p:cNvPr>
          <p:cNvSpPr>
            <a:spLocks noGrp="1"/>
          </p:cNvSpPr>
          <p:nvPr>
            <p:ph type="body" sz="quarter" idx="14" hasCustomPrompt="1"/>
          </p:nvPr>
        </p:nvSpPr>
        <p:spPr>
          <a:xfrm>
            <a:off x="1524000" y="3598069"/>
            <a:ext cx="9144000" cy="510468"/>
          </a:xfrm>
          <a:prstGeom prst="rect">
            <a:avLst/>
          </a:prstGeom>
        </p:spPr>
        <p:txBody>
          <a:bodyPr/>
          <a:lstStyle>
            <a:lvl1pPr marL="0" indent="0">
              <a:buNone/>
              <a:defRPr sz="2800">
                <a:solidFill>
                  <a:schemeClr val="bg1">
                    <a:lumMod val="85000"/>
                  </a:schemeClr>
                </a:solidFill>
                <a:latin typeface="Franklin Gothic Book" panose="020B0503020102020204" pitchFamily="34" charset="0"/>
              </a:defRPr>
            </a:lvl1pPr>
          </a:lstStyle>
          <a:p>
            <a:pPr lvl="0"/>
            <a:r>
              <a:rPr lang="en-US" dirty="0"/>
              <a:t>Subtitle will go in light grey</a:t>
            </a:r>
          </a:p>
        </p:txBody>
      </p:sp>
      <p:sp>
        <p:nvSpPr>
          <p:cNvPr id="7" name="Content Placeholder 6">
            <a:extLst>
              <a:ext uri="{FF2B5EF4-FFF2-40B4-BE49-F238E27FC236}">
                <a16:creationId xmlns:a16="http://schemas.microsoft.com/office/drawing/2014/main" id="{75AA21ED-18B5-4018-8257-0CF8E483C73C}"/>
              </a:ext>
            </a:extLst>
          </p:cNvPr>
          <p:cNvSpPr>
            <a:spLocks noGrp="1"/>
          </p:cNvSpPr>
          <p:nvPr>
            <p:ph sz="quarter" idx="15" hasCustomPrompt="1"/>
          </p:nvPr>
        </p:nvSpPr>
        <p:spPr>
          <a:xfrm>
            <a:off x="1524000" y="4456155"/>
            <a:ext cx="9144000" cy="776288"/>
          </a:xfrm>
          <a:prstGeom prst="rect">
            <a:avLst/>
          </a:prstGeom>
        </p:spPr>
        <p:txBody>
          <a:bodyPr/>
          <a:lstStyle>
            <a:lvl1pPr marL="0" indent="0">
              <a:buNone/>
              <a:defRPr sz="2400" i="1">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Date if needed</a:t>
            </a:r>
          </a:p>
        </p:txBody>
      </p:sp>
      <p:sp>
        <p:nvSpPr>
          <p:cNvPr id="10" name="Content Placeholder 9">
            <a:extLst>
              <a:ext uri="{FF2B5EF4-FFF2-40B4-BE49-F238E27FC236}">
                <a16:creationId xmlns:a16="http://schemas.microsoft.com/office/drawing/2014/main" id="{BFD01EB0-7A21-48A7-A5C2-CEC0865C6A2B}"/>
              </a:ext>
            </a:extLst>
          </p:cNvPr>
          <p:cNvSpPr>
            <a:spLocks noGrp="1"/>
          </p:cNvSpPr>
          <p:nvPr>
            <p:ph sz="quarter" idx="16" hasCustomPrompt="1"/>
          </p:nvPr>
        </p:nvSpPr>
        <p:spPr>
          <a:xfrm>
            <a:off x="1529443" y="1625557"/>
            <a:ext cx="9144000" cy="1971867"/>
          </a:xfrm>
          <a:prstGeom prst="rect">
            <a:avLst/>
          </a:prstGeom>
        </p:spPr>
        <p:txBody>
          <a:bodyPr anchor="b" anchorCtr="0"/>
          <a:lstStyle>
            <a:lvl1pPr marL="0" indent="0">
              <a:buNone/>
              <a:defRPr sz="6000">
                <a:solidFill>
                  <a:schemeClr val="bg1"/>
                </a:solidFill>
                <a:latin typeface="Franklin Gothic Medium" panose="020B0603020102020204" pitchFamily="34" charset="0"/>
              </a:defRPr>
            </a:lvl1pPr>
          </a:lstStyle>
          <a:p>
            <a:pPr lvl="0"/>
            <a:r>
              <a:rPr lang="en-US" dirty="0"/>
              <a:t>Title of PowerPoint</a:t>
            </a:r>
          </a:p>
        </p:txBody>
      </p:sp>
    </p:spTree>
    <p:extLst>
      <p:ext uri="{BB962C8B-B14F-4D97-AF65-F5344CB8AC3E}">
        <p14:creationId xmlns:p14="http://schemas.microsoft.com/office/powerpoint/2010/main" val="6884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solidFill>
          <a:srgbClr val="0857C3"/>
        </a:solidFill>
        <a:effectLst/>
      </p:bgPr>
    </p:bg>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B45C5E59-57AC-41B3-BF79-259E02E7F383}"/>
              </a:ext>
            </a:extLst>
          </p:cNvPr>
          <p:cNvSpPr>
            <a:spLocks noGrp="1"/>
          </p:cNvSpPr>
          <p:nvPr>
            <p:ph sz="quarter" idx="10" hasCustomPrompt="1"/>
          </p:nvPr>
        </p:nvSpPr>
        <p:spPr>
          <a:xfrm>
            <a:off x="1667951" y="2006600"/>
            <a:ext cx="8856097" cy="3251225"/>
          </a:xfrm>
          <a:prstGeom prst="rect">
            <a:avLst/>
          </a:prstGeom>
          <a:noFill/>
        </p:spPr>
        <p:txBody>
          <a:bodyPr>
            <a:noAutofit/>
          </a:bodyPr>
          <a:lstStyle>
            <a:lvl1pPr marL="0" indent="0" algn="ctr">
              <a:buNone/>
              <a:defRPr sz="8000">
                <a:solidFill>
                  <a:schemeClr val="bg1"/>
                </a:solidFill>
                <a:latin typeface="Franklin Gothic Medium" panose="020B0603020102020204" pitchFamily="34" charset="0"/>
              </a:defRPr>
            </a:lvl1pPr>
          </a:lstStyle>
          <a:p>
            <a:pPr lvl="0"/>
            <a:r>
              <a:rPr lang="en-US" dirty="0"/>
              <a:t>Call Out</a:t>
            </a:r>
          </a:p>
          <a:p>
            <a:pPr lvl="0"/>
            <a:r>
              <a:rPr lang="en-US" dirty="0"/>
              <a:t>Slide</a:t>
            </a:r>
          </a:p>
        </p:txBody>
      </p:sp>
    </p:spTree>
    <p:extLst>
      <p:ext uri="{BB962C8B-B14F-4D97-AF65-F5344CB8AC3E}">
        <p14:creationId xmlns:p14="http://schemas.microsoft.com/office/powerpoint/2010/main" val="177795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84F57A-36BE-42F5-BEFD-EDBE9AE6B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E74F3FB-0B36-4CC1-919A-D0461904C140}"/>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4" name="Footer Placeholder 3">
            <a:extLst>
              <a:ext uri="{FF2B5EF4-FFF2-40B4-BE49-F238E27FC236}">
                <a16:creationId xmlns:a16="http://schemas.microsoft.com/office/drawing/2014/main" id="{02E15059-834E-4DB6-B0A0-51CE9757A1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5570C9-9D28-4794-AAC6-5A7EAADA3CC2}"/>
              </a:ext>
            </a:extLst>
          </p:cNvPr>
          <p:cNvSpPr>
            <a:spLocks noGrp="1"/>
          </p:cNvSpPr>
          <p:nvPr>
            <p:ph type="sldNum" sz="quarter" idx="12"/>
          </p:nvPr>
        </p:nvSpPr>
        <p:spPr/>
        <p:txBody>
          <a:bodyPr/>
          <a:lstStyle/>
          <a:p>
            <a:fld id="{7A3E9350-D7D8-4488-A493-9ADAE1D0D182}" type="slidenum">
              <a:rPr lang="en-US" smtClean="0"/>
              <a:t>‹#›</a:t>
            </a:fld>
            <a:endParaRPr lang="en-US" dirty="0"/>
          </a:p>
        </p:txBody>
      </p:sp>
      <p:sp>
        <p:nvSpPr>
          <p:cNvPr id="10" name="Content Placeholder 9">
            <a:extLst>
              <a:ext uri="{FF2B5EF4-FFF2-40B4-BE49-F238E27FC236}">
                <a16:creationId xmlns:a16="http://schemas.microsoft.com/office/drawing/2014/main" id="{BFD01EB0-7A21-48A7-A5C2-CEC0865C6A2B}"/>
              </a:ext>
            </a:extLst>
          </p:cNvPr>
          <p:cNvSpPr>
            <a:spLocks noGrp="1"/>
          </p:cNvSpPr>
          <p:nvPr>
            <p:ph sz="quarter" idx="16" hasCustomPrompt="1"/>
          </p:nvPr>
        </p:nvSpPr>
        <p:spPr>
          <a:xfrm>
            <a:off x="1524000" y="2443065"/>
            <a:ext cx="9144000" cy="1971867"/>
          </a:xfrm>
          <a:prstGeom prst="rect">
            <a:avLst/>
          </a:prstGeom>
        </p:spPr>
        <p:txBody>
          <a:bodyPr anchor="b" anchorCtr="0"/>
          <a:lstStyle>
            <a:lvl1pPr marL="0" indent="0" algn="ctr">
              <a:buNone/>
              <a:defRPr sz="15000">
                <a:solidFill>
                  <a:schemeClr val="bg1"/>
                </a:solidFill>
                <a:latin typeface="Franklin Gothic Medium" panose="020B0603020102020204" pitchFamily="34" charset="0"/>
              </a:defRPr>
            </a:lvl1pPr>
          </a:lstStyle>
          <a:p>
            <a:pPr lvl="0"/>
            <a:r>
              <a:rPr lang="en-US" dirty="0"/>
              <a:t>Q &amp; A</a:t>
            </a:r>
          </a:p>
        </p:txBody>
      </p:sp>
    </p:spTree>
    <p:extLst>
      <p:ext uri="{BB962C8B-B14F-4D97-AF65-F5344CB8AC3E}">
        <p14:creationId xmlns:p14="http://schemas.microsoft.com/office/powerpoint/2010/main" val="268780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E74F3FB-0B36-4CC1-919A-D0461904C140}"/>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4" name="Footer Placeholder 3">
            <a:extLst>
              <a:ext uri="{FF2B5EF4-FFF2-40B4-BE49-F238E27FC236}">
                <a16:creationId xmlns:a16="http://schemas.microsoft.com/office/drawing/2014/main" id="{02E15059-834E-4DB6-B0A0-51CE9757A1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5570C9-9D28-4794-AAC6-5A7EAADA3CC2}"/>
              </a:ext>
            </a:extLst>
          </p:cNvPr>
          <p:cNvSpPr>
            <a:spLocks noGrp="1"/>
          </p:cNvSpPr>
          <p:nvPr>
            <p:ph type="sldNum" sz="quarter" idx="12"/>
          </p:nvPr>
        </p:nvSpPr>
        <p:spPr/>
        <p:txBody>
          <a:bodyPr/>
          <a:lstStyle/>
          <a:p>
            <a:fld id="{7A3E9350-D7D8-4488-A493-9ADAE1D0D182}" type="slidenum">
              <a:rPr lang="en-US" smtClean="0"/>
              <a:t>‹#›</a:t>
            </a:fld>
            <a:endParaRPr lang="en-US" dirty="0"/>
          </a:p>
        </p:txBody>
      </p:sp>
      <p:pic>
        <p:nvPicPr>
          <p:cNvPr id="7" name="Picture 6">
            <a:extLst>
              <a:ext uri="{FF2B5EF4-FFF2-40B4-BE49-F238E27FC236}">
                <a16:creationId xmlns:a16="http://schemas.microsoft.com/office/drawing/2014/main" id="{5B6A890D-FD58-4B42-BE10-4D598ADD8B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128"/>
          <a:stretch/>
        </p:blipFill>
        <p:spPr>
          <a:xfrm>
            <a:off x="-1" y="0"/>
            <a:ext cx="6212911" cy="6858000"/>
          </a:xfrm>
          <a:prstGeom prst="rect">
            <a:avLst/>
          </a:prstGeom>
        </p:spPr>
      </p:pic>
      <p:sp>
        <p:nvSpPr>
          <p:cNvPr id="11" name="Content Placeholder 10">
            <a:extLst>
              <a:ext uri="{FF2B5EF4-FFF2-40B4-BE49-F238E27FC236}">
                <a16:creationId xmlns:a16="http://schemas.microsoft.com/office/drawing/2014/main" id="{C0223D3D-D401-4409-AF54-8779210328CC}"/>
              </a:ext>
            </a:extLst>
          </p:cNvPr>
          <p:cNvSpPr>
            <a:spLocks noGrp="1"/>
          </p:cNvSpPr>
          <p:nvPr>
            <p:ph sz="quarter" idx="13" hasCustomPrompt="1"/>
          </p:nvPr>
        </p:nvSpPr>
        <p:spPr>
          <a:xfrm>
            <a:off x="990034" y="2003425"/>
            <a:ext cx="4221163" cy="2693988"/>
          </a:xfrm>
          <a:prstGeom prst="rect">
            <a:avLst/>
          </a:prstGeom>
        </p:spPr>
        <p:txBody>
          <a:bodyPr/>
          <a:lstStyle>
            <a:lvl1pPr marL="0" indent="0">
              <a:buNone/>
              <a:defRPr sz="8800">
                <a:solidFill>
                  <a:schemeClr val="bg1"/>
                </a:solidFill>
                <a:latin typeface="Franklin Gothic Medium" panose="020B0603020102020204" pitchFamily="34" charset="0"/>
              </a:defRPr>
            </a:lvl1pPr>
          </a:lstStyle>
          <a:p>
            <a:pPr lvl="0"/>
            <a:r>
              <a:rPr lang="en-US" dirty="0"/>
              <a:t>THANK </a:t>
            </a:r>
            <a:br>
              <a:rPr lang="en-US" dirty="0"/>
            </a:br>
            <a:r>
              <a:rPr lang="en-US" dirty="0"/>
              <a:t>YOU!</a:t>
            </a:r>
          </a:p>
        </p:txBody>
      </p:sp>
      <p:pic>
        <p:nvPicPr>
          <p:cNvPr id="14" name="Picture 13">
            <a:extLst>
              <a:ext uri="{FF2B5EF4-FFF2-40B4-BE49-F238E27FC236}">
                <a16:creationId xmlns:a16="http://schemas.microsoft.com/office/drawing/2014/main" id="{94B1291D-C09B-456F-B9AB-72174E8D23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3496" y="5582603"/>
            <a:ext cx="1188720" cy="1188720"/>
          </a:xfrm>
          <a:prstGeom prst="rect">
            <a:avLst/>
          </a:prstGeom>
        </p:spPr>
      </p:pic>
      <p:sp>
        <p:nvSpPr>
          <p:cNvPr id="17" name="Text Placeholder 16">
            <a:extLst>
              <a:ext uri="{FF2B5EF4-FFF2-40B4-BE49-F238E27FC236}">
                <a16:creationId xmlns:a16="http://schemas.microsoft.com/office/drawing/2014/main" id="{027DD052-BF8D-4538-A6E4-CF7DDA7F5E1F}"/>
              </a:ext>
            </a:extLst>
          </p:cNvPr>
          <p:cNvSpPr>
            <a:spLocks noGrp="1"/>
          </p:cNvSpPr>
          <p:nvPr>
            <p:ph type="body" sz="quarter" idx="14" hasCustomPrompt="1"/>
          </p:nvPr>
        </p:nvSpPr>
        <p:spPr>
          <a:xfrm>
            <a:off x="6880496" y="4821858"/>
            <a:ext cx="3683000" cy="705024"/>
          </a:xfrm>
          <a:prstGeom prst="rect">
            <a:avLst/>
          </a:prstGeom>
        </p:spPr>
        <p:txBody>
          <a:bodyPr/>
          <a:lstStyle>
            <a:lvl1pPr marL="0" indent="0">
              <a:buNone/>
              <a:defRPr>
                <a:solidFill>
                  <a:srgbClr val="2A2E42"/>
                </a:solidFill>
                <a:latin typeface="Franklin Gothic Medium" panose="020B0603020102020204" pitchFamily="34" charset="0"/>
              </a:defRPr>
            </a:lvl1pPr>
          </a:lstStyle>
          <a:p>
            <a:pPr lvl="0"/>
            <a:r>
              <a:rPr lang="en-US" dirty="0"/>
              <a:t>First Last Name</a:t>
            </a:r>
          </a:p>
          <a:p>
            <a:pPr lvl="0"/>
            <a:endParaRPr lang="en-US" dirty="0"/>
          </a:p>
        </p:txBody>
      </p:sp>
    </p:spTree>
    <p:extLst>
      <p:ext uri="{BB962C8B-B14F-4D97-AF65-F5344CB8AC3E}">
        <p14:creationId xmlns:p14="http://schemas.microsoft.com/office/powerpoint/2010/main" val="54803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B51F0BB-CBA2-41FE-9CAA-B9EACFD6A304}"/>
              </a:ext>
            </a:extLst>
          </p:cNvPr>
          <p:cNvCxnSpPr>
            <a:cxnSpLocks/>
            <a:stCxn id="10" idx="1"/>
          </p:cNvCxnSpPr>
          <p:nvPr userDrawn="1"/>
        </p:nvCxnSpPr>
        <p:spPr>
          <a:xfrm>
            <a:off x="838200" y="866775"/>
            <a:ext cx="10515600" cy="0"/>
          </a:xfrm>
          <a:prstGeom prst="line">
            <a:avLst/>
          </a:prstGeom>
          <a:ln w="44450">
            <a:solidFill>
              <a:srgbClr val="2A2E4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BBCA75-4F0C-46F6-86D8-050C5DEE61D9}"/>
              </a:ext>
            </a:extLst>
          </p:cNvPr>
          <p:cNvSpPr>
            <a:spLocks noGrp="1"/>
          </p:cNvSpPr>
          <p:nvPr>
            <p:ph idx="1" hasCustomPrompt="1"/>
          </p:nvPr>
        </p:nvSpPr>
        <p:spPr>
          <a:xfrm>
            <a:off x="838200" y="1825625"/>
            <a:ext cx="10515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857C3"/>
              </a:buClr>
              <a:buSzTx/>
              <a:buFont typeface="Arial" panose="020B0604020202020204" pitchFamily="34" charset="0"/>
              <a:buChar char="•"/>
              <a:tabLst/>
              <a:defRPr>
                <a:latin typeface="Franklin Gothic Book" panose="020B0503020102020204" pitchFamily="34" charset="0"/>
              </a:defRPr>
            </a:lvl1pPr>
            <a:lvl2pPr>
              <a:defRPr>
                <a:latin typeface="Franklin Gothic Book" panose="020B0503020102020204" pitchFamily="34" charset="0"/>
              </a:defRPr>
            </a:lvl2pPr>
            <a:lvl3pPr marL="1143000" indent="-228600">
              <a:buFont typeface="Franklin Gothic Book" panose="020B0503020102020204" pitchFamily="34" charset="0"/>
              <a:buChar char="–"/>
              <a:defRPr>
                <a:latin typeface="Franklin Gothic Book" panose="020B0503020102020204" pitchFamily="34" charset="0"/>
              </a:defRPr>
            </a:lvl3pPr>
          </a:lstStyle>
          <a:p>
            <a:r>
              <a:rPr lang="en-US" dirty="0"/>
              <a:t>Short bullets in Franklin Gothic Book, 28pt</a:t>
            </a:r>
          </a:p>
          <a:p>
            <a:pPr lvl="1"/>
            <a:r>
              <a:rPr lang="en-US" dirty="0"/>
              <a:t>Second level bullet</a:t>
            </a:r>
          </a:p>
          <a:p>
            <a:pPr lvl="2"/>
            <a:r>
              <a:rPr lang="en-US" dirty="0"/>
              <a:t>Third Level</a:t>
            </a:r>
          </a:p>
          <a:p>
            <a:r>
              <a:rPr lang="en-US" dirty="0"/>
              <a:t>Don’t overload your slides with content</a:t>
            </a:r>
          </a:p>
          <a:p>
            <a:r>
              <a:rPr lang="en-US" dirty="0"/>
              <a:t>Your audience will have a hard time reading the slide and listening to you</a:t>
            </a:r>
          </a:p>
          <a:p>
            <a:pPr marL="228600" marR="0" lvl="0" indent="-228600" algn="l" defTabSz="914400" rtl="0" eaLnBrk="1" fontAlgn="auto" latinLnBrk="0" hangingPunct="1">
              <a:lnSpc>
                <a:spcPct val="90000"/>
              </a:lnSpc>
              <a:spcBef>
                <a:spcPts val="1000"/>
              </a:spcBef>
              <a:spcAft>
                <a:spcPts val="0"/>
              </a:spcAft>
              <a:buClr>
                <a:srgbClr val="205CAA"/>
              </a:buClr>
              <a:buSzTx/>
              <a:buFont typeface="Arial" panose="020B0604020202020204" pitchFamily="34" charset="0"/>
              <a:buChar char="•"/>
              <a:tabLst/>
              <a:defRPr/>
            </a:pPr>
            <a:endParaRPr lang="en-US" dirty="0"/>
          </a:p>
          <a:p>
            <a:pPr lvl="0"/>
            <a:endParaRPr lang="en-US" dirty="0"/>
          </a:p>
          <a:p>
            <a:pPr lvl="0"/>
            <a:endParaRPr lang="en-US" dirty="0"/>
          </a:p>
        </p:txBody>
      </p:sp>
      <p:pic>
        <p:nvPicPr>
          <p:cNvPr id="7" name="Picture 6">
            <a:extLst>
              <a:ext uri="{FF2B5EF4-FFF2-40B4-BE49-F238E27FC236}">
                <a16:creationId xmlns:a16="http://schemas.microsoft.com/office/drawing/2014/main" id="{90F20C6E-3AA1-415D-AF6A-7B25CE102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496" y="5582603"/>
            <a:ext cx="1188720" cy="1188720"/>
          </a:xfrm>
          <a:prstGeom prst="rect">
            <a:avLst/>
          </a:prstGeom>
        </p:spPr>
      </p:pic>
      <p:sp>
        <p:nvSpPr>
          <p:cNvPr id="10" name="Title Placeholder 1">
            <a:extLst>
              <a:ext uri="{FF2B5EF4-FFF2-40B4-BE49-F238E27FC236}">
                <a16:creationId xmlns:a16="http://schemas.microsoft.com/office/drawing/2014/main" id="{AB1B6D41-026F-4213-9436-AF3109936602}"/>
              </a:ext>
            </a:extLst>
          </p:cNvPr>
          <p:cNvSpPr>
            <a:spLocks noGrp="1"/>
          </p:cNvSpPr>
          <p:nvPr>
            <p:ph type="title" hasCustomPrompt="1"/>
          </p:nvPr>
        </p:nvSpPr>
        <p:spPr>
          <a:xfrm>
            <a:off x="838200" y="203993"/>
            <a:ext cx="5574632" cy="1325563"/>
          </a:xfrm>
          <a:prstGeom prst="rect">
            <a:avLst/>
          </a:prstGeom>
          <a:solidFill>
            <a:schemeClr val="bg1"/>
          </a:solidFill>
          <a:ln>
            <a:noFill/>
          </a:ln>
        </p:spPr>
        <p:txBody>
          <a:bodyPr vert="horz" lIns="91440" tIns="45720" rIns="274320" bIns="45720" rtlCol="0" anchor="ctr">
            <a:normAutofit/>
          </a:bodyPr>
          <a:lstStyle>
            <a:lvl1pPr>
              <a:defRPr>
                <a:solidFill>
                  <a:srgbClr val="0857C3"/>
                </a:solidFill>
                <a:latin typeface="Franklin Gothic Medium" panose="020B0603020102020204" pitchFamily="34" charset="0"/>
              </a:defRPr>
            </a:lvl1pPr>
          </a:lstStyle>
          <a:p>
            <a:r>
              <a:rPr lang="en-US" dirty="0"/>
              <a:t>One Column Slide</a:t>
            </a:r>
          </a:p>
        </p:txBody>
      </p:sp>
    </p:spTree>
    <p:extLst>
      <p:ext uri="{BB962C8B-B14F-4D97-AF65-F5344CB8AC3E}">
        <p14:creationId xmlns:p14="http://schemas.microsoft.com/office/powerpoint/2010/main" val="342608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57AEC7D-7D94-48A7-957B-61F3EF96C839}"/>
              </a:ext>
            </a:extLst>
          </p:cNvPr>
          <p:cNvCxnSpPr>
            <a:cxnSpLocks/>
            <a:stCxn id="11" idx="1"/>
          </p:cNvCxnSpPr>
          <p:nvPr userDrawn="1"/>
        </p:nvCxnSpPr>
        <p:spPr>
          <a:xfrm>
            <a:off x="838200" y="866775"/>
            <a:ext cx="10515600" cy="0"/>
          </a:xfrm>
          <a:prstGeom prst="line">
            <a:avLst/>
          </a:prstGeom>
          <a:ln w="44450">
            <a:solidFill>
              <a:srgbClr val="2A2E4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B747DB-890A-4B38-9FD1-08025958938E}"/>
              </a:ext>
            </a:extLst>
          </p:cNvPr>
          <p:cNvSpPr>
            <a:spLocks noGrp="1"/>
          </p:cNvSpPr>
          <p:nvPr>
            <p:ph sz="half" idx="1" hasCustomPrompt="1"/>
          </p:nvPr>
        </p:nvSpPr>
        <p:spPr>
          <a:xfrm>
            <a:off x="838200" y="1825625"/>
            <a:ext cx="5181600" cy="4351338"/>
          </a:xfrm>
          <a:prstGeom prst="rect">
            <a:avLst/>
          </a:prstGeom>
        </p:spPr>
        <p:txBody>
          <a:bodyPr rIns="274320"/>
          <a:lstStyle>
            <a:lvl1pPr marL="0" indent="0">
              <a:buNone/>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Title</a:t>
            </a:r>
          </a:p>
        </p:txBody>
      </p:sp>
      <p:sp>
        <p:nvSpPr>
          <p:cNvPr id="4" name="Content Placeholder 3">
            <a:extLst>
              <a:ext uri="{FF2B5EF4-FFF2-40B4-BE49-F238E27FC236}">
                <a16:creationId xmlns:a16="http://schemas.microsoft.com/office/drawing/2014/main" id="{865D446E-9641-45DB-9482-8129158D267D}"/>
              </a:ext>
            </a:extLst>
          </p:cNvPr>
          <p:cNvSpPr>
            <a:spLocks noGrp="1"/>
          </p:cNvSpPr>
          <p:nvPr>
            <p:ph sz="half" idx="2" hasCustomPrompt="1"/>
          </p:nvPr>
        </p:nvSpPr>
        <p:spPr>
          <a:xfrm>
            <a:off x="6172200" y="1825625"/>
            <a:ext cx="5181600" cy="4351338"/>
          </a:xfrm>
          <a:prstGeom prst="rect">
            <a:avLst/>
          </a:prstGeom>
        </p:spPr>
        <p:txBody>
          <a:bodyPr rIns="274320"/>
          <a:lstStyle>
            <a:lvl1pPr marL="0" indent="0">
              <a:buNone/>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FDF509-21BE-4847-A2DE-149A84284ADA}"/>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6" name="Footer Placeholder 5">
            <a:extLst>
              <a:ext uri="{FF2B5EF4-FFF2-40B4-BE49-F238E27FC236}">
                <a16:creationId xmlns:a16="http://schemas.microsoft.com/office/drawing/2014/main" id="{0D2990A1-E0D6-4700-B763-253F3074D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ECD7CD-9707-419E-8636-66B80C54A00F}"/>
              </a:ext>
            </a:extLst>
          </p:cNvPr>
          <p:cNvSpPr>
            <a:spLocks noGrp="1"/>
          </p:cNvSpPr>
          <p:nvPr>
            <p:ph type="sldNum" sz="quarter" idx="12"/>
          </p:nvPr>
        </p:nvSpPr>
        <p:spPr/>
        <p:txBody>
          <a:bodyPr/>
          <a:lstStyle/>
          <a:p>
            <a:fld id="{7A3E9350-D7D8-4488-A493-9ADAE1D0D182}" type="slidenum">
              <a:rPr lang="en-US" smtClean="0"/>
              <a:t>‹#›</a:t>
            </a:fld>
            <a:endParaRPr lang="en-US" dirty="0"/>
          </a:p>
        </p:txBody>
      </p:sp>
      <p:pic>
        <p:nvPicPr>
          <p:cNvPr id="9" name="Picture 8">
            <a:extLst>
              <a:ext uri="{FF2B5EF4-FFF2-40B4-BE49-F238E27FC236}">
                <a16:creationId xmlns:a16="http://schemas.microsoft.com/office/drawing/2014/main" id="{3CB21361-DD25-48FE-A921-4F0ED52E8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496" y="5582603"/>
            <a:ext cx="1188720" cy="1188720"/>
          </a:xfrm>
          <a:prstGeom prst="rect">
            <a:avLst/>
          </a:prstGeom>
        </p:spPr>
      </p:pic>
      <p:sp>
        <p:nvSpPr>
          <p:cNvPr id="11" name="Title Placeholder 1">
            <a:extLst>
              <a:ext uri="{FF2B5EF4-FFF2-40B4-BE49-F238E27FC236}">
                <a16:creationId xmlns:a16="http://schemas.microsoft.com/office/drawing/2014/main" id="{9E770602-3C11-4F1F-B1DA-2BC4EA3D93F7}"/>
              </a:ext>
            </a:extLst>
          </p:cNvPr>
          <p:cNvSpPr>
            <a:spLocks noGrp="1"/>
          </p:cNvSpPr>
          <p:nvPr>
            <p:ph type="title" hasCustomPrompt="1"/>
          </p:nvPr>
        </p:nvSpPr>
        <p:spPr>
          <a:xfrm>
            <a:off x="838200" y="203993"/>
            <a:ext cx="4900863" cy="1325563"/>
          </a:xfrm>
          <a:prstGeom prst="rect">
            <a:avLst/>
          </a:prstGeom>
          <a:solidFill>
            <a:schemeClr val="bg1"/>
          </a:solidFill>
        </p:spPr>
        <p:txBody>
          <a:bodyPr vert="horz" lIns="91440" tIns="45720" rIns="274320" bIns="45720" rtlCol="0" anchor="ctr">
            <a:normAutofit/>
          </a:bodyPr>
          <a:lstStyle>
            <a:lvl1pPr>
              <a:defRPr>
                <a:solidFill>
                  <a:srgbClr val="0857C3"/>
                </a:solidFill>
                <a:latin typeface="Franklin Gothic Medium" panose="020B0603020102020204" pitchFamily="34" charset="0"/>
              </a:defRPr>
            </a:lvl1pPr>
          </a:lstStyle>
          <a:p>
            <a:r>
              <a:rPr lang="en-US" dirty="0"/>
              <a:t>Two Column Slide</a:t>
            </a:r>
          </a:p>
        </p:txBody>
      </p:sp>
    </p:spTree>
    <p:extLst>
      <p:ext uri="{BB962C8B-B14F-4D97-AF65-F5344CB8AC3E}">
        <p14:creationId xmlns:p14="http://schemas.microsoft.com/office/powerpoint/2010/main" val="291561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57AEC7D-7D94-48A7-957B-61F3EF96C839}"/>
              </a:ext>
            </a:extLst>
          </p:cNvPr>
          <p:cNvCxnSpPr>
            <a:cxnSpLocks/>
            <a:stCxn id="11" idx="1"/>
          </p:cNvCxnSpPr>
          <p:nvPr userDrawn="1"/>
        </p:nvCxnSpPr>
        <p:spPr>
          <a:xfrm>
            <a:off x="5402180" y="866775"/>
            <a:ext cx="5951620" cy="0"/>
          </a:xfrm>
          <a:prstGeom prst="line">
            <a:avLst/>
          </a:prstGeom>
          <a:ln w="44450">
            <a:solidFill>
              <a:srgbClr val="2A2E4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65D446E-9641-45DB-9482-8129158D267D}"/>
              </a:ext>
            </a:extLst>
          </p:cNvPr>
          <p:cNvSpPr>
            <a:spLocks noGrp="1"/>
          </p:cNvSpPr>
          <p:nvPr>
            <p:ph sz="half" idx="2" hasCustomPrompt="1"/>
          </p:nvPr>
        </p:nvSpPr>
        <p:spPr>
          <a:xfrm>
            <a:off x="5442055" y="1902903"/>
            <a:ext cx="5181600" cy="4351338"/>
          </a:xfrm>
          <a:prstGeom prst="rect">
            <a:avLst/>
          </a:prstGeom>
        </p:spPr>
        <p:txBody>
          <a:bodyPr rIns="274320"/>
          <a:lstStyle>
            <a:lvl1pPr marL="457200" indent="-457200">
              <a:buClr>
                <a:srgbClr val="0857C3"/>
              </a:buClr>
              <a:buFont typeface="Arial" panose="020B0604020202020204" pitchFamily="34" charset="0"/>
              <a:buChar cha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First bullet</a:t>
            </a:r>
          </a:p>
        </p:txBody>
      </p:sp>
      <p:sp>
        <p:nvSpPr>
          <p:cNvPr id="5" name="Date Placeholder 4">
            <a:extLst>
              <a:ext uri="{FF2B5EF4-FFF2-40B4-BE49-F238E27FC236}">
                <a16:creationId xmlns:a16="http://schemas.microsoft.com/office/drawing/2014/main" id="{DCFDF509-21BE-4847-A2DE-149A84284ADA}"/>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6" name="Footer Placeholder 5">
            <a:extLst>
              <a:ext uri="{FF2B5EF4-FFF2-40B4-BE49-F238E27FC236}">
                <a16:creationId xmlns:a16="http://schemas.microsoft.com/office/drawing/2014/main" id="{0D2990A1-E0D6-4700-B763-253F3074D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ECD7CD-9707-419E-8636-66B80C54A00F}"/>
              </a:ext>
            </a:extLst>
          </p:cNvPr>
          <p:cNvSpPr>
            <a:spLocks noGrp="1"/>
          </p:cNvSpPr>
          <p:nvPr>
            <p:ph type="sldNum" sz="quarter" idx="12"/>
          </p:nvPr>
        </p:nvSpPr>
        <p:spPr/>
        <p:txBody>
          <a:bodyPr/>
          <a:lstStyle/>
          <a:p>
            <a:fld id="{7A3E9350-D7D8-4488-A493-9ADAE1D0D182}" type="slidenum">
              <a:rPr lang="en-US" smtClean="0"/>
              <a:t>‹#›</a:t>
            </a:fld>
            <a:endParaRPr lang="en-US" dirty="0"/>
          </a:p>
        </p:txBody>
      </p:sp>
      <p:pic>
        <p:nvPicPr>
          <p:cNvPr id="9" name="Picture 8">
            <a:extLst>
              <a:ext uri="{FF2B5EF4-FFF2-40B4-BE49-F238E27FC236}">
                <a16:creationId xmlns:a16="http://schemas.microsoft.com/office/drawing/2014/main" id="{3CB21361-DD25-48FE-A921-4F0ED52E8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496" y="5582603"/>
            <a:ext cx="1188720" cy="1188720"/>
          </a:xfrm>
          <a:prstGeom prst="rect">
            <a:avLst/>
          </a:prstGeom>
        </p:spPr>
      </p:pic>
      <p:sp>
        <p:nvSpPr>
          <p:cNvPr id="11" name="Title Placeholder 1">
            <a:extLst>
              <a:ext uri="{FF2B5EF4-FFF2-40B4-BE49-F238E27FC236}">
                <a16:creationId xmlns:a16="http://schemas.microsoft.com/office/drawing/2014/main" id="{9E770602-3C11-4F1F-B1DA-2BC4EA3D93F7}"/>
              </a:ext>
            </a:extLst>
          </p:cNvPr>
          <p:cNvSpPr>
            <a:spLocks noGrp="1"/>
          </p:cNvSpPr>
          <p:nvPr>
            <p:ph type="title" hasCustomPrompt="1"/>
          </p:nvPr>
        </p:nvSpPr>
        <p:spPr>
          <a:xfrm>
            <a:off x="5402180" y="203993"/>
            <a:ext cx="3777916" cy="1325563"/>
          </a:xfrm>
          <a:prstGeom prst="rect">
            <a:avLst/>
          </a:prstGeom>
          <a:solidFill>
            <a:schemeClr val="bg1"/>
          </a:solidFill>
        </p:spPr>
        <p:txBody>
          <a:bodyPr vert="horz" lIns="91440" tIns="45720" rIns="274320" bIns="45720" rtlCol="0" anchor="ctr">
            <a:normAutofit/>
          </a:bodyPr>
          <a:lstStyle>
            <a:lvl1pPr>
              <a:defRPr>
                <a:solidFill>
                  <a:srgbClr val="0857C3"/>
                </a:solidFill>
                <a:latin typeface="Franklin Gothic Medium" panose="020B0603020102020204" pitchFamily="34" charset="0"/>
              </a:defRPr>
            </a:lvl1pPr>
          </a:lstStyle>
          <a:p>
            <a:r>
              <a:rPr lang="en-US" dirty="0"/>
              <a:t>Photo Slide</a:t>
            </a:r>
          </a:p>
        </p:txBody>
      </p:sp>
      <p:sp>
        <p:nvSpPr>
          <p:cNvPr id="15" name="Picture Placeholder 14">
            <a:extLst>
              <a:ext uri="{FF2B5EF4-FFF2-40B4-BE49-F238E27FC236}">
                <a16:creationId xmlns:a16="http://schemas.microsoft.com/office/drawing/2014/main" id="{3228BEB4-4355-4D0C-9C2B-4CA6229531BE}"/>
              </a:ext>
            </a:extLst>
          </p:cNvPr>
          <p:cNvSpPr>
            <a:spLocks noGrp="1"/>
          </p:cNvSpPr>
          <p:nvPr>
            <p:ph type="pic" sz="quarter" idx="13"/>
          </p:nvPr>
        </p:nvSpPr>
        <p:spPr>
          <a:xfrm>
            <a:off x="0" y="0"/>
            <a:ext cx="4932947" cy="6858000"/>
          </a:xfrm>
          <a:prstGeom prst="rect">
            <a:avLst/>
          </a:prstGeom>
        </p:spPr>
        <p:txBody>
          <a:bodyPr/>
          <a:lstStyle/>
          <a:p>
            <a:endParaRPr lang="en-US"/>
          </a:p>
        </p:txBody>
      </p:sp>
    </p:spTree>
    <p:extLst>
      <p:ext uri="{BB962C8B-B14F-4D97-AF65-F5344CB8AC3E}">
        <p14:creationId xmlns:p14="http://schemas.microsoft.com/office/powerpoint/2010/main" val="195184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Side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283BED-CF58-4955-AB19-65EF0E2D7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2EF7FF-3A1B-F643-8750-27FE4F38A3CB}"/>
              </a:ext>
            </a:extLst>
          </p:cNvPr>
          <p:cNvSpPr>
            <a:spLocks noGrp="1"/>
          </p:cNvSpPr>
          <p:nvPr>
            <p:ph type="title"/>
          </p:nvPr>
        </p:nvSpPr>
        <p:spPr>
          <a:xfrm>
            <a:off x="838200" y="365125"/>
            <a:ext cx="10515600" cy="1325563"/>
          </a:xfrm>
          <a:prstGeom prst="rect">
            <a:avLst/>
          </a:prstGeom>
        </p:spPr>
        <p:txBody>
          <a:bodyPr/>
          <a:lstStyle>
            <a:lvl1pPr>
              <a:defRPr>
                <a:solidFill>
                  <a:srgbClr val="0857C3"/>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D4A895A-7010-F641-848E-8604B4F346C5}"/>
              </a:ext>
            </a:extLst>
          </p:cNvPr>
          <p:cNvSpPr>
            <a:spLocks noGrp="1"/>
          </p:cNvSpPr>
          <p:nvPr>
            <p:ph idx="1"/>
          </p:nvPr>
        </p:nvSpPr>
        <p:spPr>
          <a:xfrm>
            <a:off x="838200" y="1825625"/>
            <a:ext cx="10515600" cy="4351338"/>
          </a:xfrm>
          <a:prstGeom prst="rect">
            <a:avLst/>
          </a:prstGeom>
        </p:spPr>
        <p:txBody>
          <a:bodyPr/>
          <a:lstStyle>
            <a:lvl1pPr>
              <a:buClr>
                <a:srgbClr val="0857C3"/>
              </a:buClr>
              <a:defRPr>
                <a:latin typeface="Franklin Gothic Book" panose="020B0503020102020204" pitchFamily="34" charset="0"/>
              </a:defRPr>
            </a:lvl1pPr>
            <a:lvl2pPr>
              <a:buClr>
                <a:srgbClr val="0857C3"/>
              </a:buClr>
              <a:defRPr>
                <a:latin typeface="Franklin Gothic Book" panose="020B0503020102020204" pitchFamily="34" charset="0"/>
              </a:defRPr>
            </a:lvl2pPr>
            <a:lvl3pPr>
              <a:buClr>
                <a:srgbClr val="0857C3"/>
              </a:buClr>
              <a:defRPr>
                <a:latin typeface="Franklin Gothic Book" panose="020B0503020102020204" pitchFamily="34" charset="0"/>
              </a:defRPr>
            </a:lvl3pPr>
            <a:lvl4pPr>
              <a:buClr>
                <a:srgbClr val="0857C3"/>
              </a:buClr>
              <a:defRPr>
                <a:latin typeface="Franklin Gothic Book" panose="020B0503020102020204" pitchFamily="34" charset="0"/>
              </a:defRPr>
            </a:lvl4pPr>
            <a:lvl5pPr>
              <a:buClr>
                <a:srgbClr val="0857C3"/>
              </a:buCl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7FB763-B838-A54B-8B6E-16FD23550B17}"/>
              </a:ext>
            </a:extLst>
          </p:cNvPr>
          <p:cNvSpPr>
            <a:spLocks noGrp="1"/>
          </p:cNvSpPr>
          <p:nvPr>
            <p:ph type="dt" sz="half" idx="10"/>
          </p:nvPr>
        </p:nvSpPr>
        <p:spPr/>
        <p:txBody>
          <a:bodyPr/>
          <a:lstStyle/>
          <a:p>
            <a:fld id="{5065F982-EA63-EC47-A09B-2B5C6821A303}" type="datetimeFigureOut">
              <a:rPr lang="en-US" smtClean="0"/>
              <a:t>8/16/2022</a:t>
            </a:fld>
            <a:endParaRPr lang="en-US" dirty="0"/>
          </a:p>
        </p:txBody>
      </p:sp>
      <p:sp>
        <p:nvSpPr>
          <p:cNvPr id="5" name="Footer Placeholder 4">
            <a:extLst>
              <a:ext uri="{FF2B5EF4-FFF2-40B4-BE49-F238E27FC236}">
                <a16:creationId xmlns:a16="http://schemas.microsoft.com/office/drawing/2014/main" id="{9EBBCC6C-1660-C246-BC24-9B214869BA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6AD93-8961-5F46-9384-7DE5051C509B}"/>
              </a:ext>
            </a:extLst>
          </p:cNvPr>
          <p:cNvSpPr>
            <a:spLocks noGrp="1"/>
          </p:cNvSpPr>
          <p:nvPr>
            <p:ph type="sldNum" sz="quarter" idx="12"/>
          </p:nvPr>
        </p:nvSpPr>
        <p:spPr/>
        <p:txBody>
          <a:bodyPr/>
          <a:lstStyle/>
          <a:p>
            <a:fld id="{8654F33F-2242-6B43-A19B-4C580FBFC576}" type="slidenum">
              <a:rPr lang="en-US" smtClean="0"/>
              <a:t>‹#›</a:t>
            </a:fld>
            <a:endParaRPr lang="en-US" dirty="0"/>
          </a:p>
        </p:txBody>
      </p:sp>
    </p:spTree>
    <p:extLst>
      <p:ext uri="{BB962C8B-B14F-4D97-AF65-F5344CB8AC3E}">
        <p14:creationId xmlns:p14="http://schemas.microsoft.com/office/powerpoint/2010/main" val="208181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FDF509-21BE-4847-A2DE-149A84284ADA}"/>
              </a:ext>
            </a:extLst>
          </p:cNvPr>
          <p:cNvSpPr>
            <a:spLocks noGrp="1"/>
          </p:cNvSpPr>
          <p:nvPr>
            <p:ph type="dt" sz="half" idx="10"/>
          </p:nvPr>
        </p:nvSpPr>
        <p:spPr/>
        <p:txBody>
          <a:bodyPr/>
          <a:lstStyle/>
          <a:p>
            <a:fld id="{82635A9C-0034-41D8-8863-C00D68DDD6BE}" type="datetimeFigureOut">
              <a:rPr lang="en-US" smtClean="0"/>
              <a:t>8/16/2022</a:t>
            </a:fld>
            <a:endParaRPr lang="en-US" dirty="0"/>
          </a:p>
        </p:txBody>
      </p:sp>
      <p:sp>
        <p:nvSpPr>
          <p:cNvPr id="6" name="Footer Placeholder 5">
            <a:extLst>
              <a:ext uri="{FF2B5EF4-FFF2-40B4-BE49-F238E27FC236}">
                <a16:creationId xmlns:a16="http://schemas.microsoft.com/office/drawing/2014/main" id="{0D2990A1-E0D6-4700-B763-253F3074D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ECD7CD-9707-419E-8636-66B80C54A00F}"/>
              </a:ext>
            </a:extLst>
          </p:cNvPr>
          <p:cNvSpPr>
            <a:spLocks noGrp="1"/>
          </p:cNvSpPr>
          <p:nvPr>
            <p:ph type="sldNum" sz="quarter" idx="12"/>
          </p:nvPr>
        </p:nvSpPr>
        <p:spPr/>
        <p:txBody>
          <a:bodyPr/>
          <a:lstStyle/>
          <a:p>
            <a:fld id="{7A3E9350-D7D8-4488-A493-9ADAE1D0D182}" type="slidenum">
              <a:rPr lang="en-US" smtClean="0"/>
              <a:t>‹#›</a:t>
            </a:fld>
            <a:endParaRPr lang="en-US" dirty="0"/>
          </a:p>
        </p:txBody>
      </p:sp>
      <p:sp>
        <p:nvSpPr>
          <p:cNvPr id="15" name="Picture Placeholder 14">
            <a:extLst>
              <a:ext uri="{FF2B5EF4-FFF2-40B4-BE49-F238E27FC236}">
                <a16:creationId xmlns:a16="http://schemas.microsoft.com/office/drawing/2014/main" id="{3228BEB4-4355-4D0C-9C2B-4CA6229531BE}"/>
              </a:ext>
            </a:extLst>
          </p:cNvPr>
          <p:cNvSpPr>
            <a:spLocks noGrp="1"/>
          </p:cNvSpPr>
          <p:nvPr>
            <p:ph type="pic" sz="quarter" idx="13"/>
          </p:nvPr>
        </p:nvSpPr>
        <p:spPr>
          <a:xfrm>
            <a:off x="0" y="0"/>
            <a:ext cx="12192000" cy="6858000"/>
          </a:xfrm>
          <a:prstGeom prst="rect">
            <a:avLst/>
          </a:prstGeom>
        </p:spPr>
        <p:txBody>
          <a:bodyPr anchor="t" anchorCtr="0"/>
          <a:lstStyle/>
          <a:p>
            <a:endParaRPr lang="en-US" dirty="0"/>
          </a:p>
        </p:txBody>
      </p:sp>
      <p:sp>
        <p:nvSpPr>
          <p:cNvPr id="3" name="Text Placeholder 2">
            <a:extLst>
              <a:ext uri="{FF2B5EF4-FFF2-40B4-BE49-F238E27FC236}">
                <a16:creationId xmlns:a16="http://schemas.microsoft.com/office/drawing/2014/main" id="{F989D25B-A1CA-4C08-A16D-15B16C4C0EC3}"/>
              </a:ext>
            </a:extLst>
          </p:cNvPr>
          <p:cNvSpPr>
            <a:spLocks noGrp="1"/>
          </p:cNvSpPr>
          <p:nvPr>
            <p:ph type="body" sz="quarter" idx="14" hasCustomPrompt="1"/>
          </p:nvPr>
        </p:nvSpPr>
        <p:spPr>
          <a:xfrm>
            <a:off x="2967831" y="1636587"/>
            <a:ext cx="6256338" cy="1395078"/>
          </a:xfrm>
          <a:prstGeom prst="rect">
            <a:avLst/>
          </a:prstGeom>
        </p:spPr>
        <p:txBody>
          <a:bodyPr anchor="ctr" anchorCtr="0">
            <a:normAutofit/>
          </a:bodyPr>
          <a:lstStyle>
            <a:lvl1pPr marL="0" indent="0" algn="ctr">
              <a:buNone/>
              <a:defRPr sz="6000">
                <a:solidFill>
                  <a:srgbClr val="0857C3"/>
                </a:solidFill>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Caption Goes Here</a:t>
            </a:r>
          </a:p>
        </p:txBody>
      </p:sp>
    </p:spTree>
    <p:extLst>
      <p:ext uri="{BB962C8B-B14F-4D97-AF65-F5344CB8AC3E}">
        <p14:creationId xmlns:p14="http://schemas.microsoft.com/office/powerpoint/2010/main" val="188323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Navy">
    <p:bg>
      <p:bgPr>
        <a:solidFill>
          <a:srgbClr val="2A2E4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E66F9B-1B7B-47E3-B9C6-8E763C699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4897" y="5532755"/>
            <a:ext cx="1188720" cy="1188720"/>
          </a:xfrm>
          <a:prstGeom prst="rect">
            <a:avLst/>
          </a:prstGeom>
        </p:spPr>
      </p:pic>
      <p:sp>
        <p:nvSpPr>
          <p:cNvPr id="8" name="Content Placeholder 7">
            <a:extLst>
              <a:ext uri="{FF2B5EF4-FFF2-40B4-BE49-F238E27FC236}">
                <a16:creationId xmlns:a16="http://schemas.microsoft.com/office/drawing/2014/main" id="{3167EC85-979E-43E8-A628-3B8123C840C3}"/>
              </a:ext>
            </a:extLst>
          </p:cNvPr>
          <p:cNvSpPr>
            <a:spLocks noGrp="1"/>
          </p:cNvSpPr>
          <p:nvPr>
            <p:ph sz="quarter" idx="10" hasCustomPrompt="1"/>
          </p:nvPr>
        </p:nvSpPr>
        <p:spPr>
          <a:xfrm>
            <a:off x="1227648" y="1308048"/>
            <a:ext cx="4572000" cy="3683051"/>
          </a:xfrm>
          <a:prstGeom prst="rect">
            <a:avLst/>
          </a:prstGeom>
          <a:noFill/>
        </p:spPr>
        <p:txBody>
          <a:bodyPr>
            <a:noAutofit/>
          </a:bodyPr>
          <a:lstStyle>
            <a:lvl1pPr marL="0" indent="0">
              <a:buNone/>
              <a:defRPr sz="8000">
                <a:solidFill>
                  <a:schemeClr val="bg1"/>
                </a:solidFill>
                <a:latin typeface="Franklin Gothic Medium" panose="020B0603020102020204" pitchFamily="34" charset="0"/>
              </a:defRPr>
            </a:lvl1pPr>
          </a:lstStyle>
          <a:p>
            <a:pPr lvl="0"/>
            <a:r>
              <a:rPr lang="en-US" dirty="0"/>
              <a:t>Section</a:t>
            </a:r>
          </a:p>
          <a:p>
            <a:pPr lvl="0"/>
            <a:r>
              <a:rPr lang="en-US" dirty="0"/>
              <a:t>Divider</a:t>
            </a:r>
          </a:p>
          <a:p>
            <a:pPr lvl="0"/>
            <a:r>
              <a:rPr lang="en-US" dirty="0"/>
              <a:t>Slide</a:t>
            </a:r>
          </a:p>
        </p:txBody>
      </p:sp>
      <p:cxnSp>
        <p:nvCxnSpPr>
          <p:cNvPr id="10" name="Straight Connector 9">
            <a:extLst>
              <a:ext uri="{FF2B5EF4-FFF2-40B4-BE49-F238E27FC236}">
                <a16:creationId xmlns:a16="http://schemas.microsoft.com/office/drawing/2014/main" id="{72A8F1E9-4F10-46CF-AD5F-184D9FAD7B2D}"/>
              </a:ext>
            </a:extLst>
          </p:cNvPr>
          <p:cNvCxnSpPr>
            <a:cxnSpLocks/>
          </p:cNvCxnSpPr>
          <p:nvPr userDrawn="1"/>
        </p:nvCxnSpPr>
        <p:spPr>
          <a:xfrm>
            <a:off x="1206500" y="6127115"/>
            <a:ext cx="9186297" cy="0"/>
          </a:xfrm>
          <a:prstGeom prst="line">
            <a:avLst/>
          </a:prstGeom>
          <a:ln w="69850">
            <a:solidFill>
              <a:srgbClr val="0857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94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rgbClr val="0857C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BB16B-665D-4DBD-9E2D-23CFCB3D0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4897" y="5532755"/>
            <a:ext cx="1188720" cy="1188720"/>
          </a:xfrm>
          <a:prstGeom prst="rect">
            <a:avLst/>
          </a:prstGeom>
        </p:spPr>
      </p:pic>
      <p:cxnSp>
        <p:nvCxnSpPr>
          <p:cNvPr id="3" name="Straight Connector 2">
            <a:extLst>
              <a:ext uri="{FF2B5EF4-FFF2-40B4-BE49-F238E27FC236}">
                <a16:creationId xmlns:a16="http://schemas.microsoft.com/office/drawing/2014/main" id="{F2909315-B488-4399-9337-99403C4C05A7}"/>
              </a:ext>
            </a:extLst>
          </p:cNvPr>
          <p:cNvCxnSpPr>
            <a:cxnSpLocks/>
          </p:cNvCxnSpPr>
          <p:nvPr userDrawn="1"/>
        </p:nvCxnSpPr>
        <p:spPr>
          <a:xfrm>
            <a:off x="558800" y="6127115"/>
            <a:ext cx="9833997" cy="0"/>
          </a:xfrm>
          <a:prstGeom prst="line">
            <a:avLst/>
          </a:prstGeom>
          <a:ln w="69850">
            <a:solidFill>
              <a:srgbClr val="2A2E42"/>
            </a:solidFill>
          </a:ln>
        </p:spPr>
        <p:style>
          <a:lnRef idx="1">
            <a:schemeClr val="accent1"/>
          </a:lnRef>
          <a:fillRef idx="0">
            <a:schemeClr val="accent1"/>
          </a:fillRef>
          <a:effectRef idx="0">
            <a:schemeClr val="accent1"/>
          </a:effectRef>
          <a:fontRef idx="minor">
            <a:schemeClr val="tx1"/>
          </a:fontRef>
        </p:style>
      </p:cxnSp>
      <p:sp>
        <p:nvSpPr>
          <p:cNvPr id="4" name="Content Placeholder 7">
            <a:extLst>
              <a:ext uri="{FF2B5EF4-FFF2-40B4-BE49-F238E27FC236}">
                <a16:creationId xmlns:a16="http://schemas.microsoft.com/office/drawing/2014/main" id="{B45C5E59-57AC-41B3-BF79-259E02E7F383}"/>
              </a:ext>
            </a:extLst>
          </p:cNvPr>
          <p:cNvSpPr>
            <a:spLocks noGrp="1"/>
          </p:cNvSpPr>
          <p:nvPr>
            <p:ph sz="quarter" idx="10" hasCustomPrompt="1"/>
          </p:nvPr>
        </p:nvSpPr>
        <p:spPr>
          <a:xfrm>
            <a:off x="1206500" y="1066748"/>
            <a:ext cx="4572000" cy="3683051"/>
          </a:xfrm>
          <a:prstGeom prst="rect">
            <a:avLst/>
          </a:prstGeom>
          <a:noFill/>
        </p:spPr>
        <p:txBody>
          <a:bodyPr>
            <a:noAutofit/>
          </a:bodyPr>
          <a:lstStyle>
            <a:lvl1pPr marL="0" indent="0">
              <a:buNone/>
              <a:defRPr sz="8000">
                <a:solidFill>
                  <a:schemeClr val="bg1"/>
                </a:solidFill>
                <a:latin typeface="Franklin Gothic Medium" panose="020B0603020102020204" pitchFamily="34" charset="0"/>
              </a:defRPr>
            </a:lvl1pPr>
          </a:lstStyle>
          <a:p>
            <a:pPr lvl="0"/>
            <a:r>
              <a:rPr lang="en-US" dirty="0"/>
              <a:t>Section</a:t>
            </a:r>
          </a:p>
          <a:p>
            <a:pPr lvl="0"/>
            <a:r>
              <a:rPr lang="en-US" dirty="0"/>
              <a:t>Divider</a:t>
            </a:r>
          </a:p>
          <a:p>
            <a:pPr lvl="0"/>
            <a:r>
              <a:rPr lang="en-US" dirty="0"/>
              <a:t>Slide</a:t>
            </a:r>
          </a:p>
        </p:txBody>
      </p:sp>
    </p:spTree>
    <p:extLst>
      <p:ext uri="{BB962C8B-B14F-4D97-AF65-F5344CB8AC3E}">
        <p14:creationId xmlns:p14="http://schemas.microsoft.com/office/powerpoint/2010/main" val="47962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 Navy">
    <p:bg>
      <p:bgPr>
        <a:solidFill>
          <a:srgbClr val="2A2E42"/>
        </a:solidFill>
        <a:effectLst/>
      </p:bgPr>
    </p:bg>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B45C5E59-57AC-41B3-BF79-259E02E7F383}"/>
              </a:ext>
            </a:extLst>
          </p:cNvPr>
          <p:cNvSpPr>
            <a:spLocks noGrp="1"/>
          </p:cNvSpPr>
          <p:nvPr>
            <p:ph sz="quarter" idx="10" hasCustomPrompt="1"/>
          </p:nvPr>
        </p:nvSpPr>
        <p:spPr>
          <a:xfrm>
            <a:off x="1667951" y="2006600"/>
            <a:ext cx="8856097" cy="3251225"/>
          </a:xfrm>
          <a:prstGeom prst="rect">
            <a:avLst/>
          </a:prstGeom>
          <a:noFill/>
        </p:spPr>
        <p:txBody>
          <a:bodyPr>
            <a:noAutofit/>
          </a:bodyPr>
          <a:lstStyle>
            <a:lvl1pPr marL="0" indent="0" algn="ctr">
              <a:buNone/>
              <a:defRPr sz="8000">
                <a:solidFill>
                  <a:schemeClr val="bg1"/>
                </a:solidFill>
                <a:latin typeface="Franklin Gothic Medium" panose="020B0603020102020204" pitchFamily="34" charset="0"/>
              </a:defRPr>
            </a:lvl1pPr>
          </a:lstStyle>
          <a:p>
            <a:pPr lvl="0"/>
            <a:r>
              <a:rPr lang="en-US" dirty="0"/>
              <a:t>Call Out</a:t>
            </a:r>
          </a:p>
          <a:p>
            <a:pPr lvl="0"/>
            <a:r>
              <a:rPr lang="en-US" dirty="0"/>
              <a:t>Slide</a:t>
            </a:r>
          </a:p>
        </p:txBody>
      </p:sp>
    </p:spTree>
    <p:extLst>
      <p:ext uri="{BB962C8B-B14F-4D97-AF65-F5344CB8AC3E}">
        <p14:creationId xmlns:p14="http://schemas.microsoft.com/office/powerpoint/2010/main" val="62889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137D16-4D96-44E8-85EF-367A9117E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35A9C-0034-41D8-8863-C00D68DDD6BE}" type="datetimeFigureOut">
              <a:rPr lang="en-US" smtClean="0"/>
              <a:t>8/16/2022</a:t>
            </a:fld>
            <a:endParaRPr lang="en-US" dirty="0"/>
          </a:p>
        </p:txBody>
      </p:sp>
      <p:sp>
        <p:nvSpPr>
          <p:cNvPr id="5" name="Footer Placeholder 4">
            <a:extLst>
              <a:ext uri="{FF2B5EF4-FFF2-40B4-BE49-F238E27FC236}">
                <a16:creationId xmlns:a16="http://schemas.microsoft.com/office/drawing/2014/main" id="{1578A278-25B1-4268-9869-A56A6A3D3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71430D-9535-4E55-92B0-631D16B20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E9350-D7D8-4488-A493-9ADAE1D0D182}" type="slidenum">
              <a:rPr lang="en-US" smtClean="0"/>
              <a:t>‹#›</a:t>
            </a:fld>
            <a:endParaRPr lang="en-US" dirty="0"/>
          </a:p>
        </p:txBody>
      </p:sp>
    </p:spTree>
    <p:extLst>
      <p:ext uri="{BB962C8B-B14F-4D97-AF65-F5344CB8AC3E}">
        <p14:creationId xmlns:p14="http://schemas.microsoft.com/office/powerpoint/2010/main" val="3378686095"/>
      </p:ext>
    </p:extLst>
  </p:cSld>
  <p:clrMap bg1="lt1" tx1="dk1" bg2="lt2" tx2="dk2" accent1="accent1" accent2="accent2" accent3="accent3" accent4="accent4" accent5="accent5" accent6="accent6" hlink="hlink" folHlink="folHlink"/>
  <p:sldLayoutIdLst>
    <p:sldLayoutId id="2147483685" r:id="rId1"/>
    <p:sldLayoutId id="2147483650" r:id="rId2"/>
    <p:sldLayoutId id="2147483652" r:id="rId3"/>
    <p:sldLayoutId id="2147483669" r:id="rId4"/>
    <p:sldLayoutId id="2147483664" r:id="rId5"/>
    <p:sldLayoutId id="2147483670" r:id="rId6"/>
    <p:sldLayoutId id="2147483655" r:id="rId7"/>
    <p:sldLayoutId id="2147483660" r:id="rId8"/>
    <p:sldLayoutId id="2147483672" r:id="rId9"/>
    <p:sldLayoutId id="2147483671" r:id="rId10"/>
    <p:sldLayoutId id="2147483687"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rthcarolinahealthnews.org/2015/01/23/medicaid-pay-hike-opened-doors-for-patients-study-finds/"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ago.com/academy/a-quick-guide-to-clinical-trials-part-1-an-overview/" TargetMode="External"/><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myfuturedotcom/6052491503"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hyperlink" Target="https://creativecommons.org/licenses/by-nd/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heconversation.com/families-shouldnt-be-allowed-to-veto-organ-donation-51183"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esthermax/27649754016/" TargetMode="Externa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piqsels.com/en/search?q=hospital" TargetMode="External"/><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hvoices.live/universal-healthcare-how-the-us-compares/"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180B1-050C-40E7-ABA1-17A671A53249}"/>
              </a:ext>
            </a:extLst>
          </p:cNvPr>
          <p:cNvSpPr>
            <a:spLocks noGrp="1"/>
          </p:cNvSpPr>
          <p:nvPr>
            <p:ph type="body" sz="quarter" idx="14"/>
          </p:nvPr>
        </p:nvSpPr>
        <p:spPr/>
        <p:txBody>
          <a:bodyPr/>
          <a:lstStyle/>
          <a:p>
            <a:r>
              <a:rPr lang="en-US" dirty="0"/>
              <a:t>MS </a:t>
            </a:r>
            <a:r>
              <a:rPr lang="en-US" dirty="0" err="1"/>
              <a:t>HFMA</a:t>
            </a:r>
            <a:r>
              <a:rPr lang="en-US" dirty="0"/>
              <a:t> Summer Institute</a:t>
            </a:r>
          </a:p>
        </p:txBody>
      </p:sp>
      <p:sp>
        <p:nvSpPr>
          <p:cNvPr id="3" name="Content Placeholder 2">
            <a:extLst>
              <a:ext uri="{FF2B5EF4-FFF2-40B4-BE49-F238E27FC236}">
                <a16:creationId xmlns:a16="http://schemas.microsoft.com/office/drawing/2014/main" id="{0EFAA9D5-F2E9-4435-869C-7F2DF0E0F2B7}"/>
              </a:ext>
            </a:extLst>
          </p:cNvPr>
          <p:cNvSpPr>
            <a:spLocks noGrp="1"/>
          </p:cNvSpPr>
          <p:nvPr>
            <p:ph sz="quarter" idx="15"/>
          </p:nvPr>
        </p:nvSpPr>
        <p:spPr/>
        <p:txBody>
          <a:bodyPr/>
          <a:lstStyle/>
          <a:p>
            <a:r>
              <a:rPr lang="en-US" dirty="0"/>
              <a:t>August 18, 2022</a:t>
            </a:r>
          </a:p>
          <a:p>
            <a:r>
              <a:rPr lang="en-US" dirty="0"/>
              <a:t>Laura Gillenwater, CPA</a:t>
            </a:r>
          </a:p>
          <a:p>
            <a:endParaRPr lang="en-US" dirty="0"/>
          </a:p>
        </p:txBody>
      </p:sp>
      <p:sp>
        <p:nvSpPr>
          <p:cNvPr id="4" name="Content Placeholder 3">
            <a:extLst>
              <a:ext uri="{FF2B5EF4-FFF2-40B4-BE49-F238E27FC236}">
                <a16:creationId xmlns:a16="http://schemas.microsoft.com/office/drawing/2014/main" id="{5E32FFCA-B411-4B5F-8358-D58E3DB02065}"/>
              </a:ext>
            </a:extLst>
          </p:cNvPr>
          <p:cNvSpPr>
            <a:spLocks noGrp="1"/>
          </p:cNvSpPr>
          <p:nvPr>
            <p:ph sz="quarter" idx="16"/>
          </p:nvPr>
        </p:nvSpPr>
        <p:spPr/>
        <p:txBody>
          <a:bodyPr/>
          <a:lstStyle/>
          <a:p>
            <a:r>
              <a:rPr lang="en-US" dirty="0"/>
              <a:t>Medicare Payment Update</a:t>
            </a:r>
          </a:p>
        </p:txBody>
      </p:sp>
      <p:sp>
        <p:nvSpPr>
          <p:cNvPr id="5" name="Content Placeholder 2">
            <a:extLst>
              <a:ext uri="{FF2B5EF4-FFF2-40B4-BE49-F238E27FC236}">
                <a16:creationId xmlns:a16="http://schemas.microsoft.com/office/drawing/2014/main" id="{4705ADCF-0700-9248-BF86-C7CF0C931FE1}"/>
              </a:ext>
            </a:extLst>
          </p:cNvPr>
          <p:cNvSpPr txBox="1">
            <a:spLocks/>
          </p:cNvSpPr>
          <p:nvPr/>
        </p:nvSpPr>
        <p:spPr>
          <a:xfrm>
            <a:off x="10370127" y="6187973"/>
            <a:ext cx="1790700" cy="7762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i="0" dirty="0"/>
              <a:t>HORNE.COM</a:t>
            </a:r>
          </a:p>
        </p:txBody>
      </p:sp>
    </p:spTree>
    <p:extLst>
      <p:ext uri="{BB962C8B-B14F-4D97-AF65-F5344CB8AC3E}">
        <p14:creationId xmlns:p14="http://schemas.microsoft.com/office/powerpoint/2010/main" val="289787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98C2-41EB-BE19-DF4A-A36442D4C89E}"/>
              </a:ext>
            </a:extLst>
          </p:cNvPr>
          <p:cNvSpPr>
            <a:spLocks noGrp="1"/>
          </p:cNvSpPr>
          <p:nvPr>
            <p:ph type="title"/>
          </p:nvPr>
        </p:nvSpPr>
        <p:spPr/>
        <p:txBody>
          <a:bodyPr/>
          <a:lstStyle/>
          <a:p>
            <a:r>
              <a:rPr lang="en-US" dirty="0"/>
              <a:t>Rural Community Hospital </a:t>
            </a:r>
            <a:br>
              <a:rPr lang="en-US" dirty="0"/>
            </a:br>
            <a:r>
              <a:rPr lang="en-US" dirty="0"/>
              <a:t>Demonstration Program</a:t>
            </a:r>
          </a:p>
        </p:txBody>
      </p:sp>
      <p:sp>
        <p:nvSpPr>
          <p:cNvPr id="3" name="Content Placeholder 2">
            <a:extLst>
              <a:ext uri="{FF2B5EF4-FFF2-40B4-BE49-F238E27FC236}">
                <a16:creationId xmlns:a16="http://schemas.microsoft.com/office/drawing/2014/main" id="{C87A19B4-1182-7CFA-FC40-6B55959633D5}"/>
              </a:ext>
            </a:extLst>
          </p:cNvPr>
          <p:cNvSpPr>
            <a:spLocks noGrp="1"/>
          </p:cNvSpPr>
          <p:nvPr>
            <p:ph idx="1"/>
          </p:nvPr>
        </p:nvSpPr>
        <p:spPr>
          <a:xfrm>
            <a:off x="150136" y="1925214"/>
            <a:ext cx="10315670" cy="4351338"/>
          </a:xfrm>
        </p:spPr>
        <p:txBody>
          <a:bodyPr/>
          <a:lstStyle/>
          <a:p>
            <a:r>
              <a:rPr lang="en-US" dirty="0"/>
              <a:t>26 hospitals are continuing participation in the demo for FY 2023.</a:t>
            </a:r>
          </a:p>
          <a:p>
            <a:pPr lvl="1"/>
            <a:r>
              <a:rPr lang="en-US" dirty="0"/>
              <a:t>4 hospitals ended the 5-year extension period during FY2020.</a:t>
            </a:r>
          </a:p>
          <a:p>
            <a:pPr lvl="1"/>
            <a:r>
              <a:rPr lang="en-US" dirty="0"/>
              <a:t>Each of the remaining 22 hospital participants with a scheduled end date in 2021, 2022, or 2023 is eligible for an additional 5-year period.</a:t>
            </a:r>
          </a:p>
          <a:p>
            <a:pPr lvl="1"/>
            <a:r>
              <a:rPr lang="en-US" dirty="0"/>
              <a:t>Period of participation for the last hospital would extend until June 30, 2028.</a:t>
            </a:r>
          </a:p>
          <a:p>
            <a:r>
              <a:rPr lang="en-US" dirty="0"/>
              <a:t>Updated budget neutrality factor in a manner consistent with previous years</a:t>
            </a:r>
          </a:p>
          <a:p>
            <a:pPr lvl="1"/>
            <a:r>
              <a:rPr lang="en-US" dirty="0"/>
              <a:t>Rural Demonstration Budget Neutrality Factor = 0.998935</a:t>
            </a:r>
          </a:p>
        </p:txBody>
      </p:sp>
    </p:spTree>
    <p:extLst>
      <p:ext uri="{BB962C8B-B14F-4D97-AF65-F5344CB8AC3E}">
        <p14:creationId xmlns:p14="http://schemas.microsoft.com/office/powerpoint/2010/main" val="204470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98C2-41EB-BE19-DF4A-A36442D4C89E}"/>
              </a:ext>
            </a:extLst>
          </p:cNvPr>
          <p:cNvSpPr>
            <a:spLocks noGrp="1"/>
          </p:cNvSpPr>
          <p:nvPr>
            <p:ph type="title"/>
          </p:nvPr>
        </p:nvSpPr>
        <p:spPr>
          <a:xfrm>
            <a:off x="838200" y="365125"/>
            <a:ext cx="10515600" cy="1614409"/>
          </a:xfrm>
        </p:spPr>
        <p:txBody>
          <a:bodyPr/>
          <a:lstStyle/>
          <a:p>
            <a:r>
              <a:rPr lang="en-US" dirty="0"/>
              <a:t>Rural Community Hospital </a:t>
            </a:r>
            <a:br>
              <a:rPr lang="en-US" dirty="0"/>
            </a:br>
            <a:r>
              <a:rPr lang="en-US" dirty="0"/>
              <a:t>Demonstration Program </a:t>
            </a:r>
            <a:br>
              <a:rPr lang="en-US" dirty="0"/>
            </a:br>
            <a:r>
              <a:rPr lang="en-US" sz="3000" dirty="0"/>
              <a:t>Cont.</a:t>
            </a:r>
          </a:p>
        </p:txBody>
      </p:sp>
      <p:sp>
        <p:nvSpPr>
          <p:cNvPr id="3" name="Content Placeholder 2">
            <a:extLst>
              <a:ext uri="{FF2B5EF4-FFF2-40B4-BE49-F238E27FC236}">
                <a16:creationId xmlns:a16="http://schemas.microsoft.com/office/drawing/2014/main" id="{C87A19B4-1182-7CFA-FC40-6B55959633D5}"/>
              </a:ext>
            </a:extLst>
          </p:cNvPr>
          <p:cNvSpPr>
            <a:spLocks noGrp="1"/>
          </p:cNvSpPr>
          <p:nvPr>
            <p:ph idx="1"/>
          </p:nvPr>
        </p:nvSpPr>
        <p:spPr>
          <a:xfrm>
            <a:off x="371192" y="2269245"/>
            <a:ext cx="10067453" cy="4351338"/>
          </a:xfrm>
        </p:spPr>
        <p:txBody>
          <a:bodyPr/>
          <a:lstStyle/>
          <a:p>
            <a:r>
              <a:rPr lang="en-US" dirty="0"/>
              <a:t>$108,439,824 subtracted from the nation IPPS rate for FY 2023 – the sum of the budget neutrality offset adjustment and the actual costs of the demonstration.</a:t>
            </a:r>
          </a:p>
          <a:p>
            <a:pPr lvl="1"/>
            <a:r>
              <a:rPr lang="en-US" dirty="0"/>
              <a:t>FY 2023 final budget neutrality offset adjustment = $72,449,896.</a:t>
            </a:r>
          </a:p>
          <a:p>
            <a:pPr lvl="1"/>
            <a:r>
              <a:rPr lang="en-US" dirty="0"/>
              <a:t>At the time of the FY 2023 final rule, all finalized cost reports for the 17 hospitals that completed cost reports beginning in FY2017 under the demo program payment methodology are available. </a:t>
            </a:r>
          </a:p>
          <a:p>
            <a:pPr lvl="2"/>
            <a:r>
              <a:rPr lang="en-US" dirty="0"/>
              <a:t>Actual costs of the demonstration for these amounted to $35,989,928.</a:t>
            </a:r>
          </a:p>
        </p:txBody>
      </p:sp>
    </p:spTree>
    <p:extLst>
      <p:ext uri="{BB962C8B-B14F-4D97-AF65-F5344CB8AC3E}">
        <p14:creationId xmlns:p14="http://schemas.microsoft.com/office/powerpoint/2010/main" val="245789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AA26ED-4341-C0E9-8F3B-FCF9B61B839E}"/>
              </a:ext>
            </a:extLst>
          </p:cNvPr>
          <p:cNvSpPr>
            <a:spLocks noGrp="1"/>
          </p:cNvSpPr>
          <p:nvPr>
            <p:ph idx="1"/>
          </p:nvPr>
        </p:nvSpPr>
        <p:spPr>
          <a:xfrm>
            <a:off x="543207" y="1825625"/>
            <a:ext cx="11018067" cy="4756244"/>
          </a:xfrm>
        </p:spPr>
        <p:txBody>
          <a:bodyPr/>
          <a:lstStyle/>
          <a:p>
            <a:r>
              <a:rPr lang="en-US" dirty="0"/>
              <a:t>Factor 1 - $10,461,731,029.40 (75% of $13.949B)</a:t>
            </a:r>
          </a:p>
          <a:p>
            <a:r>
              <a:rPr lang="en-US" dirty="0"/>
              <a:t>Factor 2 – 65.71%</a:t>
            </a:r>
          </a:p>
          <a:p>
            <a:r>
              <a:rPr lang="en-US" b="1" dirty="0"/>
              <a:t>Final </a:t>
            </a:r>
            <a:r>
              <a:rPr lang="en-US" b="1" dirty="0" err="1"/>
              <a:t>UCC</a:t>
            </a:r>
            <a:r>
              <a:rPr lang="en-US" b="1" dirty="0"/>
              <a:t> Pool = $6,874,403,459.42</a:t>
            </a:r>
          </a:p>
          <a:p>
            <a:r>
              <a:rPr lang="en-US" dirty="0"/>
              <a:t>Factor 3 – </a:t>
            </a:r>
            <a:r>
              <a:rPr lang="en-US" dirty="0" err="1"/>
              <a:t>FFY</a:t>
            </a:r>
            <a:r>
              <a:rPr lang="en-US" dirty="0"/>
              <a:t> 2023 will use the average of audited FY 2018 &amp; 2019 Worksheet S-10, Line 30 amounts to determine each hospital’s factor</a:t>
            </a:r>
          </a:p>
          <a:p>
            <a:pPr lvl="1"/>
            <a:r>
              <a:rPr lang="en-US" dirty="0" err="1"/>
              <a:t>FFY</a:t>
            </a:r>
            <a:r>
              <a:rPr lang="en-US" dirty="0"/>
              <a:t> 2024 will use an average of FY 2018, 2019, and 2020 for Factor 3</a:t>
            </a:r>
          </a:p>
          <a:p>
            <a:r>
              <a:rPr lang="en-US" dirty="0"/>
              <a:t>Big changes for </a:t>
            </a:r>
            <a:r>
              <a:rPr lang="en-US" dirty="0" err="1"/>
              <a:t>IHS</a:t>
            </a:r>
            <a:r>
              <a:rPr lang="en-US" dirty="0"/>
              <a:t>/Tribal and Puerto Rico hospitals</a:t>
            </a:r>
          </a:p>
          <a:p>
            <a:pPr lvl="1"/>
            <a:r>
              <a:rPr lang="en-US" dirty="0"/>
              <a:t>Will now use S-10 instead of 2013 low-income days</a:t>
            </a:r>
          </a:p>
          <a:p>
            <a:pPr lvl="1"/>
            <a:r>
              <a:rPr lang="en-US" dirty="0"/>
              <a:t>Due to this major disruption, they are establishing a new supplemental payment for these hospitals </a:t>
            </a:r>
          </a:p>
        </p:txBody>
      </p:sp>
      <p:sp>
        <p:nvSpPr>
          <p:cNvPr id="3" name="Title 2">
            <a:extLst>
              <a:ext uri="{FF2B5EF4-FFF2-40B4-BE49-F238E27FC236}">
                <a16:creationId xmlns:a16="http://schemas.microsoft.com/office/drawing/2014/main" id="{760F1E25-D3D1-240A-541C-8F0D8D77F661}"/>
              </a:ext>
            </a:extLst>
          </p:cNvPr>
          <p:cNvSpPr>
            <a:spLocks noGrp="1"/>
          </p:cNvSpPr>
          <p:nvPr>
            <p:ph type="title"/>
          </p:nvPr>
        </p:nvSpPr>
        <p:spPr/>
        <p:txBody>
          <a:bodyPr/>
          <a:lstStyle/>
          <a:p>
            <a:r>
              <a:rPr lang="en-US" dirty="0"/>
              <a:t>Uncompensated Care Payments</a:t>
            </a:r>
          </a:p>
        </p:txBody>
      </p:sp>
    </p:spTree>
    <p:extLst>
      <p:ext uri="{BB962C8B-B14F-4D97-AF65-F5344CB8AC3E}">
        <p14:creationId xmlns:p14="http://schemas.microsoft.com/office/powerpoint/2010/main" val="347724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13136-A7FB-577E-4F30-B30F2DFCBE06}"/>
              </a:ext>
            </a:extLst>
          </p:cNvPr>
          <p:cNvSpPr>
            <a:spLocks noGrp="1"/>
          </p:cNvSpPr>
          <p:nvPr>
            <p:ph idx="1"/>
          </p:nvPr>
        </p:nvSpPr>
        <p:spPr>
          <a:xfrm>
            <a:off x="534154" y="1653609"/>
            <a:ext cx="11171977" cy="4351338"/>
          </a:xfrm>
        </p:spPr>
        <p:txBody>
          <a:bodyPr/>
          <a:lstStyle/>
          <a:p>
            <a:r>
              <a:rPr lang="en-US" dirty="0"/>
              <a:t>Due to several court rulings, CMS proposed to amend the regulation on how they count Section 1115 days in the Medicaid fraction for Medicare DSH purposes.</a:t>
            </a:r>
          </a:p>
          <a:p>
            <a:r>
              <a:rPr lang="en-US" dirty="0"/>
              <a:t>Due to the number of comments received they decided not to finalize the changes and are expected to revisit the treatment of these days in future rule making.</a:t>
            </a:r>
          </a:p>
          <a:p>
            <a:endParaRPr lang="en-US" dirty="0"/>
          </a:p>
        </p:txBody>
      </p:sp>
      <p:sp>
        <p:nvSpPr>
          <p:cNvPr id="3" name="Title 2">
            <a:extLst>
              <a:ext uri="{FF2B5EF4-FFF2-40B4-BE49-F238E27FC236}">
                <a16:creationId xmlns:a16="http://schemas.microsoft.com/office/drawing/2014/main" id="{9129CFB3-F296-7365-C967-D47D1C23B8DC}"/>
              </a:ext>
            </a:extLst>
          </p:cNvPr>
          <p:cNvSpPr>
            <a:spLocks noGrp="1"/>
          </p:cNvSpPr>
          <p:nvPr>
            <p:ph type="title"/>
          </p:nvPr>
        </p:nvSpPr>
        <p:spPr/>
        <p:txBody>
          <a:bodyPr/>
          <a:lstStyle/>
          <a:p>
            <a:r>
              <a:rPr lang="en-US" dirty="0"/>
              <a:t>DSH – Section 1115 Waiver Days</a:t>
            </a:r>
          </a:p>
        </p:txBody>
      </p:sp>
    </p:spTree>
    <p:extLst>
      <p:ext uri="{BB962C8B-B14F-4D97-AF65-F5344CB8AC3E}">
        <p14:creationId xmlns:p14="http://schemas.microsoft.com/office/powerpoint/2010/main" val="311065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B6CE3-2731-FED5-6E1F-179AF212FEA0}"/>
              </a:ext>
            </a:extLst>
          </p:cNvPr>
          <p:cNvSpPr>
            <a:spLocks noGrp="1"/>
          </p:cNvSpPr>
          <p:nvPr>
            <p:ph sz="quarter" idx="10"/>
          </p:nvPr>
        </p:nvSpPr>
        <p:spPr>
          <a:xfrm>
            <a:off x="1667949" y="1327590"/>
            <a:ext cx="8856097" cy="2411491"/>
          </a:xfrm>
        </p:spPr>
        <p:txBody>
          <a:bodyPr/>
          <a:lstStyle/>
          <a:p>
            <a:r>
              <a:rPr lang="en-US" dirty="0"/>
              <a:t>Trivia</a:t>
            </a:r>
          </a:p>
          <a:p>
            <a:r>
              <a:rPr lang="en-US" dirty="0"/>
              <a:t>Question</a:t>
            </a:r>
          </a:p>
        </p:txBody>
      </p:sp>
      <p:sp>
        <p:nvSpPr>
          <p:cNvPr id="4" name="Thought Bubble: Cloud 3">
            <a:extLst>
              <a:ext uri="{FF2B5EF4-FFF2-40B4-BE49-F238E27FC236}">
                <a16:creationId xmlns:a16="http://schemas.microsoft.com/office/drawing/2014/main" id="{986E6A67-F2C3-EEEB-DEF0-91AE7B5FB3A5}"/>
              </a:ext>
            </a:extLst>
          </p:cNvPr>
          <p:cNvSpPr/>
          <p:nvPr/>
        </p:nvSpPr>
        <p:spPr>
          <a:xfrm>
            <a:off x="4841339" y="4010684"/>
            <a:ext cx="2509322" cy="1801640"/>
          </a:xfrm>
          <a:prstGeom prst="cloudCallout">
            <a:avLst/>
          </a:prstGeom>
          <a:solidFill>
            <a:srgbClr val="BFBFBF"/>
          </a:solidFill>
          <a:ln>
            <a:solidFill>
              <a:srgbClr val="0074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371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7391-63C7-5EFA-20C2-320557B1CDE2}"/>
              </a:ext>
            </a:extLst>
          </p:cNvPr>
          <p:cNvSpPr>
            <a:spLocks noGrp="1"/>
          </p:cNvSpPr>
          <p:nvPr>
            <p:ph type="title"/>
          </p:nvPr>
        </p:nvSpPr>
        <p:spPr>
          <a:xfrm>
            <a:off x="838200" y="365126"/>
            <a:ext cx="10515600" cy="775612"/>
          </a:xfrm>
        </p:spPr>
        <p:txBody>
          <a:bodyPr/>
          <a:lstStyle/>
          <a:p>
            <a:r>
              <a:rPr lang="en-US" dirty="0" err="1"/>
              <a:t>GME</a:t>
            </a:r>
            <a:r>
              <a:rPr lang="en-US" dirty="0"/>
              <a:t> Updates</a:t>
            </a:r>
          </a:p>
        </p:txBody>
      </p:sp>
      <p:sp>
        <p:nvSpPr>
          <p:cNvPr id="3" name="Content Placeholder 2">
            <a:extLst>
              <a:ext uri="{FF2B5EF4-FFF2-40B4-BE49-F238E27FC236}">
                <a16:creationId xmlns:a16="http://schemas.microsoft.com/office/drawing/2014/main" id="{565A289D-AC7F-9369-A6AE-AB5F1188EC26}"/>
              </a:ext>
            </a:extLst>
          </p:cNvPr>
          <p:cNvSpPr>
            <a:spLocks noGrp="1"/>
          </p:cNvSpPr>
          <p:nvPr>
            <p:ph idx="1"/>
          </p:nvPr>
        </p:nvSpPr>
        <p:spPr>
          <a:xfrm>
            <a:off x="838200" y="1508753"/>
            <a:ext cx="9636659" cy="4351338"/>
          </a:xfrm>
        </p:spPr>
        <p:txBody>
          <a:bodyPr/>
          <a:lstStyle/>
          <a:p>
            <a:r>
              <a:rPr lang="en-US" dirty="0"/>
              <a:t>Change to Direct </a:t>
            </a:r>
            <a:r>
              <a:rPr lang="en-US" dirty="0" err="1"/>
              <a:t>GME</a:t>
            </a:r>
            <a:r>
              <a:rPr lang="en-US" dirty="0"/>
              <a:t> calculation as a result of </a:t>
            </a:r>
            <a:r>
              <a:rPr lang="en-US" i="1" dirty="0"/>
              <a:t>Hershey v. Becerra</a:t>
            </a:r>
            <a:endParaRPr lang="en-US" dirty="0"/>
          </a:p>
          <a:p>
            <a:pPr lvl="1"/>
            <a:r>
              <a:rPr lang="en-US" dirty="0"/>
              <a:t>Providers who had weighted FTE counts for </a:t>
            </a:r>
            <a:r>
              <a:rPr lang="en-US" dirty="0" err="1"/>
              <a:t>GME</a:t>
            </a:r>
            <a:r>
              <a:rPr lang="en-US" dirty="0"/>
              <a:t> and trained over their cap were previously “penalized” by the nature of the calculations on E-4</a:t>
            </a:r>
          </a:p>
          <a:p>
            <a:pPr lvl="1"/>
            <a:r>
              <a:rPr lang="en-US" dirty="0"/>
              <a:t>Calculation now updated to be the FTE cap if the total weighted allopathic &amp; osteopathic FTE count exceeds the FTE cap</a:t>
            </a:r>
          </a:p>
          <a:p>
            <a:r>
              <a:rPr lang="en-US" dirty="0"/>
              <a:t>This calculation change will also apply to </a:t>
            </a:r>
            <a:r>
              <a:rPr lang="en-US" dirty="0" err="1"/>
              <a:t>PY</a:t>
            </a:r>
            <a:r>
              <a:rPr lang="en-US" dirty="0"/>
              <a:t> and Penultimate Year FTE counts in the rolling average as well as the MMA 422 add-on</a:t>
            </a:r>
          </a:p>
          <a:p>
            <a:r>
              <a:rPr lang="en-US" dirty="0"/>
              <a:t>CMS has stated this cannot be used as the basis for reopening final-settled NPRs</a:t>
            </a:r>
          </a:p>
        </p:txBody>
      </p:sp>
    </p:spTree>
    <p:extLst>
      <p:ext uri="{BB962C8B-B14F-4D97-AF65-F5344CB8AC3E}">
        <p14:creationId xmlns:p14="http://schemas.microsoft.com/office/powerpoint/2010/main" val="236576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A2A1-8A1F-EF49-A82F-E639C523A2D8}"/>
              </a:ext>
            </a:extLst>
          </p:cNvPr>
          <p:cNvSpPr>
            <a:spLocks noGrp="1"/>
          </p:cNvSpPr>
          <p:nvPr>
            <p:ph type="title"/>
          </p:nvPr>
        </p:nvSpPr>
        <p:spPr/>
        <p:txBody>
          <a:bodyPr/>
          <a:lstStyle/>
          <a:p>
            <a:r>
              <a:rPr lang="en-US"/>
              <a:t>GME Updates</a:t>
            </a:r>
            <a:endParaRPr lang="en-US" dirty="0"/>
          </a:p>
        </p:txBody>
      </p:sp>
      <p:sp>
        <p:nvSpPr>
          <p:cNvPr id="3" name="Content Placeholder 2">
            <a:extLst>
              <a:ext uri="{FF2B5EF4-FFF2-40B4-BE49-F238E27FC236}">
                <a16:creationId xmlns:a16="http://schemas.microsoft.com/office/drawing/2014/main" id="{A2F81EB5-8B6C-54BD-B40D-AAEEDFB08F77}"/>
              </a:ext>
            </a:extLst>
          </p:cNvPr>
          <p:cNvSpPr>
            <a:spLocks noGrp="1"/>
          </p:cNvSpPr>
          <p:nvPr>
            <p:ph idx="1"/>
          </p:nvPr>
        </p:nvSpPr>
        <p:spPr>
          <a:xfrm>
            <a:off x="838200" y="1825625"/>
            <a:ext cx="9528018" cy="4351338"/>
          </a:xfrm>
        </p:spPr>
        <p:txBody>
          <a:bodyPr/>
          <a:lstStyle/>
          <a:p>
            <a:r>
              <a:rPr lang="en-US"/>
              <a:t>GME Affiliation Agreements</a:t>
            </a:r>
          </a:p>
          <a:p>
            <a:pPr lvl="1"/>
            <a:r>
              <a:rPr lang="en-US"/>
              <a:t>CMS is finalizing its proposal to allow Rural Track Medicare GME affiliation agreements for hospital that have separately accredited 1 – 2 family medicine programs with established caps prior to 10/1/22. Hospitals must be within the same program to be eligible.</a:t>
            </a:r>
          </a:p>
          <a:p>
            <a:pPr lvl="2"/>
            <a:r>
              <a:rPr lang="en-US"/>
              <a:t>It must be separate from any other Medicare GME affiliation agreements</a:t>
            </a:r>
          </a:p>
          <a:p>
            <a:pPr lvl="2"/>
            <a:r>
              <a:rPr lang="en-US"/>
              <a:t>Proposed to be effective for the 7/1/2023 academic year</a:t>
            </a:r>
            <a:endParaRPr lang="en-US" dirty="0"/>
          </a:p>
        </p:txBody>
      </p:sp>
      <p:pic>
        <p:nvPicPr>
          <p:cNvPr id="7" name="Picture 6" descr="Doctor using tablet">
            <a:extLst>
              <a:ext uri="{FF2B5EF4-FFF2-40B4-BE49-F238E27FC236}">
                <a16:creationId xmlns:a16="http://schemas.microsoft.com/office/drawing/2014/main" id="{241BFCA7-C0A8-4BC8-FFFE-EBFAC2B91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6333" y="2241754"/>
            <a:ext cx="1503733" cy="4508091"/>
          </a:xfrm>
          <a:prstGeom prst="rect">
            <a:avLst/>
          </a:prstGeom>
        </p:spPr>
      </p:pic>
    </p:spTree>
    <p:extLst>
      <p:ext uri="{BB962C8B-B14F-4D97-AF65-F5344CB8AC3E}">
        <p14:creationId xmlns:p14="http://schemas.microsoft.com/office/powerpoint/2010/main" val="27803911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421E-8A3A-A108-E53C-A9881F92E9A0}"/>
              </a:ext>
            </a:extLst>
          </p:cNvPr>
          <p:cNvSpPr>
            <a:spLocks noGrp="1"/>
          </p:cNvSpPr>
          <p:nvPr>
            <p:ph type="title"/>
          </p:nvPr>
        </p:nvSpPr>
        <p:spPr/>
        <p:txBody>
          <a:bodyPr/>
          <a:lstStyle/>
          <a:p>
            <a:r>
              <a:rPr lang="en-US" dirty="0" err="1"/>
              <a:t>GME</a:t>
            </a:r>
            <a:r>
              <a:rPr lang="en-US" dirty="0"/>
              <a:t> Updates – CAA Section 126</a:t>
            </a:r>
          </a:p>
        </p:txBody>
      </p:sp>
      <p:sp>
        <p:nvSpPr>
          <p:cNvPr id="3" name="Content Placeholder 2">
            <a:extLst>
              <a:ext uri="{FF2B5EF4-FFF2-40B4-BE49-F238E27FC236}">
                <a16:creationId xmlns:a16="http://schemas.microsoft.com/office/drawing/2014/main" id="{B4E7188C-760C-A62A-76B8-62394E5A2A4C}"/>
              </a:ext>
            </a:extLst>
          </p:cNvPr>
          <p:cNvSpPr>
            <a:spLocks noGrp="1"/>
          </p:cNvSpPr>
          <p:nvPr>
            <p:ph idx="1"/>
          </p:nvPr>
        </p:nvSpPr>
        <p:spPr>
          <a:xfrm>
            <a:off x="371192" y="1253331"/>
            <a:ext cx="10094614" cy="5509608"/>
          </a:xfrm>
        </p:spPr>
        <p:txBody>
          <a:bodyPr/>
          <a:lstStyle/>
          <a:p>
            <a:r>
              <a:rPr lang="en-US" dirty="0"/>
              <a:t>First round applications were due this past March 31, 2022, for slots available July 1, 2023</a:t>
            </a:r>
          </a:p>
          <a:p>
            <a:pPr lvl="1"/>
            <a:r>
              <a:rPr lang="en-US" dirty="0"/>
              <a:t>Round 2 applications will be due 3/31/23, for slots available 7/1/2024</a:t>
            </a:r>
          </a:p>
          <a:p>
            <a:r>
              <a:rPr lang="en-US" dirty="0"/>
              <a:t>Priority of distribution will be based on the </a:t>
            </a:r>
            <a:r>
              <a:rPr lang="en-US" dirty="0" err="1"/>
              <a:t>HPSA</a:t>
            </a:r>
            <a:r>
              <a:rPr lang="en-US" dirty="0"/>
              <a:t> score of the area in which the residents will do the majority of their training</a:t>
            </a:r>
          </a:p>
          <a:p>
            <a:r>
              <a:rPr lang="en-US" dirty="0"/>
              <a:t>200 slots will be awarded per year for 5 years</a:t>
            </a:r>
          </a:p>
          <a:p>
            <a:r>
              <a:rPr lang="en-US" dirty="0"/>
              <a:t>Hospitals may request up to 3 – 5 FTEs per year through the application, limited by the length of program that is being added or expanded</a:t>
            </a:r>
          </a:p>
          <a:p>
            <a:r>
              <a:rPr lang="en-US" dirty="0"/>
              <a:t>Hospitals should be notified in January of the year following their application on FTE awards</a:t>
            </a:r>
          </a:p>
        </p:txBody>
      </p:sp>
    </p:spTree>
    <p:extLst>
      <p:ext uri="{BB962C8B-B14F-4D97-AF65-F5344CB8AC3E}">
        <p14:creationId xmlns:p14="http://schemas.microsoft.com/office/powerpoint/2010/main" val="37426434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393C7-109D-ABBF-B2DC-C98F1FCA6438}"/>
              </a:ext>
            </a:extLst>
          </p:cNvPr>
          <p:cNvSpPr>
            <a:spLocks noGrp="1"/>
          </p:cNvSpPr>
          <p:nvPr>
            <p:ph type="title"/>
          </p:nvPr>
        </p:nvSpPr>
        <p:spPr>
          <a:xfrm>
            <a:off x="838200" y="203993"/>
            <a:ext cx="6006220" cy="1325563"/>
          </a:xfrm>
        </p:spPr>
        <p:txBody>
          <a:bodyPr/>
          <a:lstStyle/>
          <a:p>
            <a:r>
              <a:rPr lang="en-US" dirty="0"/>
              <a:t>Nursing &amp; Allied Health</a:t>
            </a:r>
          </a:p>
        </p:txBody>
      </p:sp>
      <p:graphicFrame>
        <p:nvGraphicFramePr>
          <p:cNvPr id="7" name="Table 7">
            <a:extLst>
              <a:ext uri="{FF2B5EF4-FFF2-40B4-BE49-F238E27FC236}">
                <a16:creationId xmlns:a16="http://schemas.microsoft.com/office/drawing/2014/main" id="{F60F1BF3-BB7C-507F-98E5-D7CFB4AC62FE}"/>
              </a:ext>
            </a:extLst>
          </p:cNvPr>
          <p:cNvGraphicFramePr>
            <a:graphicFrameLocks noGrp="1"/>
          </p:cNvGraphicFramePr>
          <p:nvPr>
            <p:ph idx="1"/>
            <p:extLst>
              <p:ext uri="{D42A27DB-BD31-4B8C-83A1-F6EECF244321}">
                <p14:modId xmlns:p14="http://schemas.microsoft.com/office/powerpoint/2010/main" val="2057107486"/>
              </p:ext>
            </p:extLst>
          </p:nvPr>
        </p:nvGraphicFramePr>
        <p:xfrm>
          <a:off x="252137" y="1556237"/>
          <a:ext cx="11687725" cy="4008120"/>
        </p:xfrm>
        <a:graphic>
          <a:graphicData uri="http://schemas.openxmlformats.org/drawingml/2006/table">
            <a:tbl>
              <a:tblPr firstRow="1" bandRow="1">
                <a:tableStyleId>{5C22544A-7EE6-4342-B048-85BDC9FD1C3A}</a:tableStyleId>
              </a:tblPr>
              <a:tblGrid>
                <a:gridCol w="2983100">
                  <a:extLst>
                    <a:ext uri="{9D8B030D-6E8A-4147-A177-3AD203B41FA5}">
                      <a16:colId xmlns:a16="http://schemas.microsoft.com/office/drawing/2014/main" val="1185420007"/>
                    </a:ext>
                  </a:extLst>
                </a:gridCol>
                <a:gridCol w="1709051">
                  <a:extLst>
                    <a:ext uri="{9D8B030D-6E8A-4147-A177-3AD203B41FA5}">
                      <a16:colId xmlns:a16="http://schemas.microsoft.com/office/drawing/2014/main" val="2217044073"/>
                    </a:ext>
                  </a:extLst>
                </a:gridCol>
                <a:gridCol w="2661817">
                  <a:extLst>
                    <a:ext uri="{9D8B030D-6E8A-4147-A177-3AD203B41FA5}">
                      <a16:colId xmlns:a16="http://schemas.microsoft.com/office/drawing/2014/main" val="3928541924"/>
                    </a:ext>
                  </a:extLst>
                </a:gridCol>
                <a:gridCol w="1719935">
                  <a:extLst>
                    <a:ext uri="{9D8B030D-6E8A-4147-A177-3AD203B41FA5}">
                      <a16:colId xmlns:a16="http://schemas.microsoft.com/office/drawing/2014/main" val="1273021182"/>
                    </a:ext>
                  </a:extLst>
                </a:gridCol>
                <a:gridCol w="2613822">
                  <a:extLst>
                    <a:ext uri="{9D8B030D-6E8A-4147-A177-3AD203B41FA5}">
                      <a16:colId xmlns:a16="http://schemas.microsoft.com/office/drawing/2014/main" val="4244591025"/>
                    </a:ext>
                  </a:extLst>
                </a:gridCol>
              </a:tblGrid>
              <a:tr h="370840">
                <a:tc>
                  <a:txBody>
                    <a:bodyPr/>
                    <a:lstStyle/>
                    <a:p>
                      <a:endParaRPr lang="en-US" sz="1600">
                        <a:latin typeface="Franklin Gothic Book" panose="020B0503020102020204" pitchFamily="34" charset="0"/>
                      </a:endParaRPr>
                    </a:p>
                  </a:txBody>
                  <a:tcPr anchor="ctr"/>
                </a:tc>
                <a:tc>
                  <a:txBody>
                    <a:bodyPr/>
                    <a:lstStyle/>
                    <a:p>
                      <a:pPr algn="ctr"/>
                      <a:r>
                        <a:rPr lang="en-US" sz="1600" dirty="0">
                          <a:latin typeface="Franklin Gothic Book" panose="020B0503020102020204" pitchFamily="34" charset="0"/>
                        </a:rPr>
                        <a:t>CY 2020</a:t>
                      </a:r>
                    </a:p>
                  </a:txBody>
                  <a:tcPr anchor="ctr"/>
                </a:tc>
                <a:tc>
                  <a:txBody>
                    <a:bodyPr/>
                    <a:lstStyle/>
                    <a:p>
                      <a:pPr algn="ctr"/>
                      <a:r>
                        <a:rPr lang="en-US" sz="1600" dirty="0">
                          <a:latin typeface="Franklin Gothic Book" panose="020B0503020102020204" pitchFamily="34" charset="0"/>
                        </a:rPr>
                        <a:t>SOURCE</a:t>
                      </a:r>
                    </a:p>
                  </a:txBody>
                  <a:tcPr anchor="ctr"/>
                </a:tc>
                <a:tc>
                  <a:txBody>
                    <a:bodyPr/>
                    <a:lstStyle/>
                    <a:p>
                      <a:pPr algn="ctr"/>
                      <a:r>
                        <a:rPr lang="en-US" sz="1600" dirty="0">
                          <a:latin typeface="Franklin Gothic Book" panose="020B0503020102020204" pitchFamily="34" charset="0"/>
                        </a:rPr>
                        <a:t>CY 2021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SOURCE</a:t>
                      </a:r>
                    </a:p>
                  </a:txBody>
                  <a:tcPr anchor="ctr"/>
                </a:tc>
                <a:extLst>
                  <a:ext uri="{0D108BD9-81ED-4DB2-BD59-A6C34878D82A}">
                    <a16:rowId xmlns:a16="http://schemas.microsoft.com/office/drawing/2014/main" val="2074616896"/>
                  </a:ext>
                </a:extLst>
              </a:tr>
              <a:tr h="370840">
                <a:tc>
                  <a:txBody>
                    <a:bodyPr/>
                    <a:lstStyle/>
                    <a:p>
                      <a:r>
                        <a:rPr lang="en-US" sz="1600" dirty="0">
                          <a:latin typeface="Franklin Gothic Book" panose="020B0503020102020204" pitchFamily="34" charset="0"/>
                        </a:rPr>
                        <a:t>NAH Pass-Through</a:t>
                      </a:r>
                    </a:p>
                  </a:txBody>
                  <a:tcPr anchor="ctr"/>
                </a:tc>
                <a:tc>
                  <a:txBody>
                    <a:bodyPr/>
                    <a:lstStyle/>
                    <a:p>
                      <a:pPr algn="r"/>
                      <a:r>
                        <a:rPr lang="en-US" sz="1600" dirty="0">
                          <a:latin typeface="Franklin Gothic Book" panose="020B0503020102020204" pitchFamily="34" charset="0"/>
                        </a:rPr>
                        <a:t>$264,332,386</a:t>
                      </a:r>
                    </a:p>
                  </a:txBody>
                  <a:tcPr anchor="ctr"/>
                </a:tc>
                <a:tc>
                  <a:txBody>
                    <a:bodyPr/>
                    <a:lstStyle/>
                    <a:p>
                      <a:pPr algn="ctr"/>
                      <a:r>
                        <a:rPr lang="en-US" sz="1600" dirty="0">
                          <a:latin typeface="Franklin Gothic Book" panose="020B0503020102020204" pitchFamily="34" charset="0"/>
                        </a:rPr>
                        <a:t>Cost reports ending in FY 2018 </a:t>
                      </a:r>
                      <a:r>
                        <a:rPr lang="en-US" sz="1600" dirty="0" err="1">
                          <a:latin typeface="Franklin Gothic Book" panose="020B0503020102020204" pitchFamily="34" charset="0"/>
                        </a:rPr>
                        <a:t>HCRIS</a:t>
                      </a:r>
                      <a:endParaRPr lang="en-US" sz="1600" dirty="0">
                        <a:latin typeface="Franklin Gothic Book" panose="020B0503020102020204" pitchFamily="34" charset="0"/>
                      </a:endParaRPr>
                    </a:p>
                  </a:txBody>
                  <a:tcPr anchor="ctr"/>
                </a:tc>
                <a:tc>
                  <a:txBody>
                    <a:bodyPr/>
                    <a:lstStyle/>
                    <a:p>
                      <a:pPr algn="r"/>
                      <a:r>
                        <a:rPr lang="en-US" sz="1600" dirty="0">
                          <a:latin typeface="Franklin Gothic Book" panose="020B0503020102020204" pitchFamily="34" charset="0"/>
                        </a:rPr>
                        <a:t>$276,790,522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Cost reports ending in FY 2019 </a:t>
                      </a:r>
                      <a:r>
                        <a:rPr lang="en-US" sz="1600" dirty="0" err="1">
                          <a:latin typeface="Franklin Gothic Book" panose="020B0503020102020204" pitchFamily="34" charset="0"/>
                        </a:rPr>
                        <a:t>HCRIS</a:t>
                      </a:r>
                      <a:endParaRPr lang="en-US" sz="1600" dirty="0">
                        <a:latin typeface="Franklin Gothic Book" panose="020B0503020102020204" pitchFamily="34" charset="0"/>
                      </a:endParaRPr>
                    </a:p>
                  </a:txBody>
                  <a:tcPr anchor="ctr"/>
                </a:tc>
                <a:extLst>
                  <a:ext uri="{0D108BD9-81ED-4DB2-BD59-A6C34878D82A}">
                    <a16:rowId xmlns:a16="http://schemas.microsoft.com/office/drawing/2014/main" val="4205281528"/>
                  </a:ext>
                </a:extLst>
              </a:tr>
              <a:tr h="370840">
                <a:tc>
                  <a:txBody>
                    <a:bodyPr/>
                    <a:lstStyle/>
                    <a:p>
                      <a:r>
                        <a:rPr lang="en-US" sz="1600" dirty="0">
                          <a:latin typeface="Franklin Gothic Book" panose="020B0503020102020204" pitchFamily="34" charset="0"/>
                        </a:rPr>
                        <a:t>Part A Inpatient Days</a:t>
                      </a:r>
                    </a:p>
                  </a:txBody>
                  <a:tcPr anchor="ctr"/>
                </a:tc>
                <a:tc>
                  <a:txBody>
                    <a:bodyPr/>
                    <a:lstStyle/>
                    <a:p>
                      <a:pPr algn="r"/>
                      <a:r>
                        <a:rPr lang="en-US" sz="1600" dirty="0">
                          <a:latin typeface="Franklin Gothic Book" panose="020B0503020102020204" pitchFamily="34" charset="0"/>
                        </a:rPr>
                        <a:t>64,285,989</a:t>
                      </a:r>
                    </a:p>
                  </a:txBody>
                  <a:tcPr anchor="ctr"/>
                </a:tc>
                <a:tc>
                  <a:txBody>
                    <a:bodyPr/>
                    <a:lstStyle/>
                    <a:p>
                      <a:pPr algn="ctr"/>
                      <a:r>
                        <a:rPr lang="en-US" sz="1600" dirty="0">
                          <a:latin typeface="Franklin Gothic Book" panose="020B0503020102020204" pitchFamily="34" charset="0"/>
                        </a:rPr>
                        <a:t>Cost reports ending in FY 2018 </a:t>
                      </a:r>
                      <a:r>
                        <a:rPr lang="en-US" sz="1600" dirty="0" err="1">
                          <a:latin typeface="Franklin Gothic Book" panose="020B0503020102020204" pitchFamily="34" charset="0"/>
                        </a:rPr>
                        <a:t>HCRIS</a:t>
                      </a:r>
                      <a:endParaRPr lang="en-US" sz="1600" dirty="0">
                        <a:latin typeface="Franklin Gothic Book" panose="020B0503020102020204" pitchFamily="34" charset="0"/>
                      </a:endParaRPr>
                    </a:p>
                  </a:txBody>
                  <a:tcPr anchor="ctr"/>
                </a:tc>
                <a:tc>
                  <a:txBody>
                    <a:bodyPr/>
                    <a:lstStyle/>
                    <a:p>
                      <a:pPr algn="r"/>
                      <a:r>
                        <a:rPr lang="en-US" sz="1600" dirty="0">
                          <a:latin typeface="Franklin Gothic Book" panose="020B0503020102020204" pitchFamily="34" charset="0"/>
                        </a:rPr>
                        <a:t>66,512,964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Cost reports ending in FY 2019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HCRIS</a:t>
                      </a:r>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extLst>
                  <a:ext uri="{0D108BD9-81ED-4DB2-BD59-A6C34878D82A}">
                    <a16:rowId xmlns:a16="http://schemas.microsoft.com/office/drawing/2014/main" val="4059609239"/>
                  </a:ext>
                </a:extLst>
              </a:tr>
              <a:tr h="370840">
                <a:tc>
                  <a:txBody>
                    <a:bodyPr/>
                    <a:lstStyle/>
                    <a:p>
                      <a:r>
                        <a:rPr lang="en-US" sz="1600" dirty="0">
                          <a:latin typeface="Franklin Gothic Book" panose="020B0503020102020204" pitchFamily="34" charset="0"/>
                        </a:rPr>
                        <a:t>MA Inpatient Days</a:t>
                      </a:r>
                    </a:p>
                  </a:txBody>
                  <a:tcPr anchor="ctr"/>
                </a:tc>
                <a:tc>
                  <a:txBody>
                    <a:bodyPr/>
                    <a:lstStyle/>
                    <a:p>
                      <a:pPr algn="r"/>
                      <a:r>
                        <a:rPr lang="en-US" sz="1600" dirty="0">
                          <a:latin typeface="Franklin Gothic Book" panose="020B0503020102020204" pitchFamily="34" charset="0"/>
                        </a:rPr>
                        <a:t>9,473,935</a:t>
                      </a:r>
                    </a:p>
                  </a:txBody>
                  <a:tcPr anchor="ctr"/>
                </a:tc>
                <a:tc>
                  <a:txBody>
                    <a:bodyPr/>
                    <a:lstStyle/>
                    <a:p>
                      <a:pPr algn="ctr"/>
                      <a:r>
                        <a:rPr lang="en-US" sz="1600" dirty="0">
                          <a:latin typeface="Franklin Gothic Book" panose="020B0503020102020204" pitchFamily="34" charset="0"/>
                        </a:rPr>
                        <a:t>Cost reports ending in FY 2018 </a:t>
                      </a:r>
                      <a:r>
                        <a:rPr lang="en-US" sz="1600" dirty="0" err="1">
                          <a:latin typeface="Franklin Gothic Book" panose="020B0503020102020204" pitchFamily="34" charset="0"/>
                        </a:rPr>
                        <a:t>HCRIS</a:t>
                      </a:r>
                      <a:endParaRPr lang="en-US" sz="1600" dirty="0">
                        <a:latin typeface="Franklin Gothic Book" panose="020B0503020102020204" pitchFamily="34" charset="0"/>
                      </a:endParaRPr>
                    </a:p>
                  </a:txBody>
                  <a:tcPr anchor="ctr"/>
                </a:tc>
                <a:tc>
                  <a:txBody>
                    <a:bodyPr/>
                    <a:lstStyle/>
                    <a:p>
                      <a:pPr algn="r"/>
                      <a:r>
                        <a:rPr lang="en-US" sz="1600" dirty="0">
                          <a:latin typeface="Franklin Gothic Book" panose="020B0503020102020204" pitchFamily="34" charset="0"/>
                        </a:rPr>
                        <a:t>10,702,732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Cost reports ending in FY 2019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HCRIS</a:t>
                      </a:r>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extLst>
                  <a:ext uri="{0D108BD9-81ED-4DB2-BD59-A6C34878D82A}">
                    <a16:rowId xmlns:a16="http://schemas.microsoft.com/office/drawing/2014/main" val="4287454400"/>
                  </a:ext>
                </a:extLst>
              </a:tr>
              <a:tr h="370840">
                <a:tc>
                  <a:txBody>
                    <a:bodyPr/>
                    <a:lstStyle/>
                    <a:p>
                      <a:r>
                        <a:rPr lang="en-US" sz="1600" dirty="0">
                          <a:latin typeface="Franklin Gothic Book" panose="020B0503020102020204" pitchFamily="34" charset="0"/>
                        </a:rPr>
                        <a:t>Part A Direct </a:t>
                      </a:r>
                      <a:r>
                        <a:rPr lang="en-US" sz="1600" dirty="0" err="1">
                          <a:latin typeface="Franklin Gothic Book" panose="020B0503020102020204" pitchFamily="34" charset="0"/>
                        </a:rPr>
                        <a:t>GME</a:t>
                      </a:r>
                      <a:endParaRPr lang="en-US" sz="1600" dirty="0">
                        <a:latin typeface="Franklin Gothic Book" panose="020B0503020102020204" pitchFamily="34" charset="0"/>
                      </a:endParaRPr>
                    </a:p>
                  </a:txBody>
                  <a:tcPr anchor="ctr"/>
                </a:tc>
                <a:tc>
                  <a:txBody>
                    <a:bodyPr/>
                    <a:lstStyle/>
                    <a:p>
                      <a:pPr algn="r"/>
                      <a:r>
                        <a:rPr lang="en-US" sz="1600" dirty="0">
                          <a:latin typeface="Franklin Gothic Book" panose="020B0503020102020204" pitchFamily="34" charset="0"/>
                        </a:rPr>
                        <a:t>$2,772,451,903</a:t>
                      </a:r>
                    </a:p>
                  </a:txBody>
                  <a:tcPr anchor="ctr"/>
                </a:tc>
                <a:tc>
                  <a:txBody>
                    <a:bodyPr/>
                    <a:lstStyle/>
                    <a:p>
                      <a:pPr algn="ctr"/>
                      <a:r>
                        <a:rPr lang="en-US" sz="1600" dirty="0">
                          <a:latin typeface="Franklin Gothic Book" panose="020B0503020102020204" pitchFamily="34" charset="0"/>
                        </a:rPr>
                        <a:t>CY 2019 </a:t>
                      </a:r>
                      <a:r>
                        <a:rPr lang="en-US" sz="1600" dirty="0" err="1">
                          <a:latin typeface="Franklin Gothic Book" panose="020B0503020102020204" pitchFamily="34" charset="0"/>
                        </a:rPr>
                        <a:t>HCRIS</a:t>
                      </a:r>
                      <a:r>
                        <a:rPr lang="en-US" sz="1600" dirty="0">
                          <a:latin typeface="Franklin Gothic Book" panose="020B0503020102020204" pitchFamily="34" charset="0"/>
                        </a:rPr>
                        <a:t> = CPI-U</a:t>
                      </a:r>
                    </a:p>
                  </a:txBody>
                  <a:tcPr anchor="ctr"/>
                </a:tc>
                <a:tc>
                  <a:txBody>
                    <a:bodyPr/>
                    <a:lstStyle/>
                    <a:p>
                      <a:pPr algn="r"/>
                      <a:r>
                        <a:rPr lang="en-US" sz="1600" dirty="0">
                          <a:latin typeface="Franklin Gothic Book" panose="020B0503020102020204" pitchFamily="34" charset="0"/>
                        </a:rPr>
                        <a:t>$2,732,276,287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CY 2019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HCRIS</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 CPI-U</a:t>
                      </a:r>
                    </a:p>
                  </a:txBody>
                  <a:tcPr anchor="ctr"/>
                </a:tc>
                <a:extLst>
                  <a:ext uri="{0D108BD9-81ED-4DB2-BD59-A6C34878D82A}">
                    <a16:rowId xmlns:a16="http://schemas.microsoft.com/office/drawing/2014/main" val="373980522"/>
                  </a:ext>
                </a:extLst>
              </a:tr>
              <a:tr h="370840">
                <a:tc>
                  <a:txBody>
                    <a:bodyPr/>
                    <a:lstStyle/>
                    <a:p>
                      <a:r>
                        <a:rPr lang="en-US" sz="1600" dirty="0">
                          <a:latin typeface="Franklin Gothic Book" panose="020B0503020102020204" pitchFamily="34" charset="0"/>
                        </a:rPr>
                        <a:t>MA Direct </a:t>
                      </a:r>
                      <a:r>
                        <a:rPr lang="en-US" sz="1600" dirty="0" err="1">
                          <a:latin typeface="Franklin Gothic Book" panose="020B0503020102020204" pitchFamily="34" charset="0"/>
                        </a:rPr>
                        <a:t>GME</a:t>
                      </a:r>
                      <a:endParaRPr lang="en-US" sz="1600" dirty="0">
                        <a:latin typeface="Franklin Gothic Book" panose="020B0503020102020204" pitchFamily="34" charset="0"/>
                      </a:endParaRPr>
                    </a:p>
                  </a:txBody>
                  <a:tcPr anchor="ctr"/>
                </a:tc>
                <a:tc>
                  <a:txBody>
                    <a:bodyPr/>
                    <a:lstStyle/>
                    <a:p>
                      <a:pPr algn="r"/>
                      <a:r>
                        <a:rPr lang="en-US" sz="1600" dirty="0">
                          <a:latin typeface="Franklin Gothic Book" panose="020B0503020102020204" pitchFamily="34" charset="0"/>
                        </a:rPr>
                        <a:t>$1,608,018,609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CY 2019 </a:t>
                      </a:r>
                      <a:r>
                        <a:rPr lang="en-US" sz="1600" dirty="0" err="1">
                          <a:latin typeface="Franklin Gothic Book" panose="020B0503020102020204" pitchFamily="34" charset="0"/>
                        </a:rPr>
                        <a:t>HCRIS</a:t>
                      </a:r>
                      <a:r>
                        <a:rPr lang="en-US" sz="1600" dirty="0">
                          <a:latin typeface="Franklin Gothic Book" panose="020B0503020102020204" pitchFamily="34" charset="0"/>
                        </a:rPr>
                        <a:t> = CPI-U</a:t>
                      </a:r>
                    </a:p>
                  </a:txBody>
                  <a:tcPr anchor="ctr"/>
                </a:tc>
                <a:tc>
                  <a:txBody>
                    <a:bodyPr/>
                    <a:lstStyle/>
                    <a:p>
                      <a:pPr algn="r"/>
                      <a:r>
                        <a:rPr lang="en-US" sz="1600" dirty="0">
                          <a:latin typeface="Franklin Gothic Book" panose="020B0503020102020204" pitchFamily="34" charset="0"/>
                        </a:rPr>
                        <a:t>$1,840,934,928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CY 2019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HCRIS</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 CPI-U</a:t>
                      </a:r>
                    </a:p>
                  </a:txBody>
                  <a:tcPr anchor="ctr"/>
                </a:tc>
                <a:extLst>
                  <a:ext uri="{0D108BD9-81ED-4DB2-BD59-A6C34878D82A}">
                    <a16:rowId xmlns:a16="http://schemas.microsoft.com/office/drawing/2014/main" val="2983988578"/>
                  </a:ext>
                </a:extLst>
              </a:tr>
              <a:tr h="370840">
                <a:tc>
                  <a:txBody>
                    <a:bodyPr/>
                    <a:lstStyle/>
                    <a:p>
                      <a:r>
                        <a:rPr lang="en-US" sz="1600" dirty="0">
                          <a:latin typeface="Franklin Gothic Book" panose="020B0503020102020204" pitchFamily="34" charset="0"/>
                        </a:rPr>
                        <a:t>Pool (not to exceed $60 million)</a:t>
                      </a:r>
                    </a:p>
                  </a:txBody>
                  <a:tcPr anchor="ctr"/>
                </a:tc>
                <a:tc>
                  <a:txBody>
                    <a:bodyPr/>
                    <a:lstStyle/>
                    <a:p>
                      <a:pPr algn="r"/>
                      <a:r>
                        <a:rPr lang="en-US" sz="1600" dirty="0">
                          <a:latin typeface="Franklin Gothic Book" panose="020B0503020102020204" pitchFamily="34" charset="0"/>
                        </a:rPr>
                        <a:t>$60,000,000</a:t>
                      </a:r>
                    </a:p>
                  </a:txBody>
                  <a:tcPr anchor="ctr"/>
                </a:tc>
                <a:tc>
                  <a:txBody>
                    <a:bodyPr/>
                    <a:lstStyle/>
                    <a:p>
                      <a:pPr algn="ctr"/>
                      <a:r>
                        <a:rPr lang="en-US" sz="1600" dirty="0">
                          <a:latin typeface="Franklin Gothic Book" panose="020B0503020102020204" pitchFamily="34" charset="0"/>
                        </a:rPr>
                        <a:t>((Part A </a:t>
                      </a:r>
                      <a:r>
                        <a:rPr lang="en-US" sz="1600" dirty="0" err="1">
                          <a:latin typeface="Franklin Gothic Book" panose="020B0503020102020204" pitchFamily="34" charset="0"/>
                        </a:rPr>
                        <a:t>DGME</a:t>
                      </a:r>
                      <a:r>
                        <a:rPr lang="en-US" sz="1600" dirty="0">
                          <a:latin typeface="Franklin Gothic Book" panose="020B0503020102020204" pitchFamily="34" charset="0"/>
                        </a:rPr>
                        <a:t>/MA </a:t>
                      </a:r>
                      <a:r>
                        <a:rPr lang="en-US" sz="1600" dirty="0" err="1">
                          <a:latin typeface="Franklin Gothic Book" panose="020B0503020102020204" pitchFamily="34" charset="0"/>
                        </a:rPr>
                        <a:t>DGME</a:t>
                      </a:r>
                      <a:r>
                        <a:rPr lang="en-US" sz="1600" dirty="0">
                          <a:latin typeface="Franklin Gothic Book" panose="020B0503020102020204" pitchFamily="34" charset="0"/>
                        </a:rPr>
                        <a:t>) * (NAH Pass-through))</a:t>
                      </a:r>
                    </a:p>
                  </a:txBody>
                  <a:tcPr anchor="ctr"/>
                </a:tc>
                <a:tc>
                  <a:txBody>
                    <a:bodyPr/>
                    <a:lstStyle/>
                    <a:p>
                      <a:pPr algn="r"/>
                      <a:r>
                        <a:rPr lang="en-US" sz="1600" dirty="0">
                          <a:latin typeface="Franklin Gothic Book" panose="020B0503020102020204" pitchFamily="34" charset="0"/>
                        </a:rPr>
                        <a:t>$60,000,000</a:t>
                      </a:r>
                    </a:p>
                  </a:txBody>
                  <a:tcPr anchor="ctr"/>
                </a:tc>
                <a:tc>
                  <a:txBody>
                    <a:bodyPr/>
                    <a:lstStyle/>
                    <a:p>
                      <a:r>
                        <a:rPr lang="en-US" sz="1600" dirty="0">
                          <a:latin typeface="Franklin Gothic Book" panose="020B0503020102020204" pitchFamily="34" charset="0"/>
                        </a:rPr>
                        <a:t>((Part A </a:t>
                      </a:r>
                      <a:r>
                        <a:rPr lang="en-US" sz="1600" dirty="0" err="1">
                          <a:latin typeface="Franklin Gothic Book" panose="020B0503020102020204" pitchFamily="34" charset="0"/>
                        </a:rPr>
                        <a:t>DGME</a:t>
                      </a:r>
                      <a:r>
                        <a:rPr lang="en-US" sz="1600" dirty="0">
                          <a:latin typeface="Franklin Gothic Book" panose="020B0503020102020204" pitchFamily="34" charset="0"/>
                        </a:rPr>
                        <a:t>/MA </a:t>
                      </a:r>
                      <a:r>
                        <a:rPr lang="en-US" sz="1600" dirty="0" err="1">
                          <a:latin typeface="Franklin Gothic Book" panose="020B0503020102020204" pitchFamily="34" charset="0"/>
                        </a:rPr>
                        <a:t>DGME</a:t>
                      </a:r>
                      <a:r>
                        <a:rPr lang="en-US" sz="1600" dirty="0">
                          <a:latin typeface="Franklin Gothic Book" panose="020B0503020102020204" pitchFamily="34" charset="0"/>
                        </a:rPr>
                        <a:t>) * (NAH Pass-through))</a:t>
                      </a:r>
                    </a:p>
                  </a:txBody>
                  <a:tcPr anchor="ctr"/>
                </a:tc>
                <a:extLst>
                  <a:ext uri="{0D108BD9-81ED-4DB2-BD59-A6C34878D82A}">
                    <a16:rowId xmlns:a16="http://schemas.microsoft.com/office/drawing/2014/main" val="3665317583"/>
                  </a:ext>
                </a:extLst>
              </a:tr>
              <a:tr h="370840">
                <a:tc>
                  <a:txBody>
                    <a:bodyPr/>
                    <a:lstStyle/>
                    <a:p>
                      <a:r>
                        <a:rPr lang="en-US" sz="1600" dirty="0">
                          <a:latin typeface="Franklin Gothic Book" panose="020B0503020102020204" pitchFamily="34" charset="0"/>
                        </a:rPr>
                        <a:t>Percent Reduction to MA </a:t>
                      </a:r>
                      <a:r>
                        <a:rPr lang="en-US" sz="1600" dirty="0" err="1">
                          <a:latin typeface="Franklin Gothic Book" panose="020B0503020102020204" pitchFamily="34" charset="0"/>
                        </a:rPr>
                        <a:t>DGME</a:t>
                      </a:r>
                      <a:r>
                        <a:rPr lang="en-US" sz="1600" dirty="0">
                          <a:latin typeface="Franklin Gothic Book" panose="020B0503020102020204" pitchFamily="34" charset="0"/>
                        </a:rPr>
                        <a:t> Payments</a:t>
                      </a:r>
                    </a:p>
                  </a:txBody>
                  <a:tcPr anchor="ctr"/>
                </a:tc>
                <a:tc>
                  <a:txBody>
                    <a:bodyPr/>
                    <a:lstStyle/>
                    <a:p>
                      <a:pPr algn="r"/>
                      <a:r>
                        <a:rPr lang="en-US" sz="1600" dirty="0">
                          <a:latin typeface="Franklin Gothic Book" panose="020B0503020102020204" pitchFamily="34" charset="0"/>
                        </a:rPr>
                        <a:t>3.17%</a:t>
                      </a:r>
                    </a:p>
                  </a:txBody>
                  <a:tcPr anchor="ctr"/>
                </a:tc>
                <a:tc>
                  <a:txBody>
                    <a:bodyPr/>
                    <a:lstStyle/>
                    <a:p>
                      <a:pPr algn="ctr"/>
                      <a:r>
                        <a:rPr lang="en-US" sz="1600" dirty="0">
                          <a:latin typeface="Franklin Gothic Book" panose="020B0503020102020204" pitchFamily="34" charset="0"/>
                        </a:rPr>
                        <a:t>(Pool/MA direct </a:t>
                      </a:r>
                      <a:r>
                        <a:rPr lang="en-US" sz="1600" dirty="0" err="1">
                          <a:latin typeface="Franklin Gothic Book" panose="020B0503020102020204" pitchFamily="34" charset="0"/>
                        </a:rPr>
                        <a:t>GME</a:t>
                      </a:r>
                      <a:r>
                        <a:rPr lang="en-US" sz="1600" dirty="0">
                          <a:latin typeface="Franklin Gothic Book" panose="020B0503020102020204" pitchFamily="34" charset="0"/>
                        </a:rPr>
                        <a:t>)</a:t>
                      </a:r>
                    </a:p>
                  </a:txBody>
                  <a:tcPr anchor="ctr"/>
                </a:tc>
                <a:tc>
                  <a:txBody>
                    <a:bodyPr/>
                    <a:lstStyle/>
                    <a:p>
                      <a:pPr algn="r"/>
                      <a:r>
                        <a:rPr lang="en-US" sz="1600" dirty="0">
                          <a:latin typeface="Franklin Gothic Book" panose="020B0503020102020204" pitchFamily="34" charset="0"/>
                        </a:rPr>
                        <a:t>3.22%</a:t>
                      </a:r>
                    </a:p>
                  </a:txBody>
                  <a:tcPr anchor="ctr"/>
                </a:tc>
                <a:tc>
                  <a:txBody>
                    <a:bodyPr/>
                    <a:lstStyle/>
                    <a:p>
                      <a:r>
                        <a:rPr lang="en-US" sz="1600" dirty="0">
                          <a:latin typeface="Franklin Gothic Book" panose="020B0503020102020204" pitchFamily="34" charset="0"/>
                        </a:rPr>
                        <a:t>(Pool/MA direct </a:t>
                      </a:r>
                      <a:r>
                        <a:rPr lang="en-US" sz="1600" dirty="0" err="1">
                          <a:latin typeface="Franklin Gothic Book" panose="020B0503020102020204" pitchFamily="34" charset="0"/>
                        </a:rPr>
                        <a:t>GME</a:t>
                      </a:r>
                      <a:r>
                        <a:rPr lang="en-US" sz="1600" dirty="0">
                          <a:latin typeface="Franklin Gothic Book" panose="020B0503020102020204" pitchFamily="34" charset="0"/>
                        </a:rPr>
                        <a:t>)</a:t>
                      </a:r>
                    </a:p>
                  </a:txBody>
                  <a:tcPr anchor="ctr"/>
                </a:tc>
                <a:extLst>
                  <a:ext uri="{0D108BD9-81ED-4DB2-BD59-A6C34878D82A}">
                    <a16:rowId xmlns:a16="http://schemas.microsoft.com/office/drawing/2014/main" val="3141082190"/>
                  </a:ext>
                </a:extLst>
              </a:tr>
            </a:tbl>
          </a:graphicData>
        </a:graphic>
      </p:graphicFrame>
    </p:spTree>
    <p:extLst>
      <p:ext uri="{BB962C8B-B14F-4D97-AF65-F5344CB8AC3E}">
        <p14:creationId xmlns:p14="http://schemas.microsoft.com/office/powerpoint/2010/main" val="3909891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53A9-6790-A37E-5FAE-44EF2E1A6577}"/>
              </a:ext>
            </a:extLst>
          </p:cNvPr>
          <p:cNvSpPr>
            <a:spLocks noGrp="1"/>
          </p:cNvSpPr>
          <p:nvPr>
            <p:ph type="title"/>
          </p:nvPr>
        </p:nvSpPr>
        <p:spPr>
          <a:xfrm>
            <a:off x="838200" y="365125"/>
            <a:ext cx="9537071" cy="1325563"/>
          </a:xfrm>
        </p:spPr>
        <p:txBody>
          <a:bodyPr/>
          <a:lstStyle/>
          <a:p>
            <a:r>
              <a:rPr lang="en-US" dirty="0"/>
              <a:t>Hospital Readmission Reduction Program</a:t>
            </a:r>
          </a:p>
        </p:txBody>
      </p:sp>
      <p:sp>
        <p:nvSpPr>
          <p:cNvPr id="3" name="Content Placeholder 2">
            <a:extLst>
              <a:ext uri="{FF2B5EF4-FFF2-40B4-BE49-F238E27FC236}">
                <a16:creationId xmlns:a16="http://schemas.microsoft.com/office/drawing/2014/main" id="{57622086-F655-1B5C-3FEF-EF830ED05063}"/>
              </a:ext>
            </a:extLst>
          </p:cNvPr>
          <p:cNvSpPr>
            <a:spLocks noGrp="1"/>
          </p:cNvSpPr>
          <p:nvPr>
            <p:ph idx="1"/>
          </p:nvPr>
        </p:nvSpPr>
        <p:spPr>
          <a:xfrm>
            <a:off x="756719" y="2248968"/>
            <a:ext cx="9537071" cy="3497813"/>
          </a:xfrm>
        </p:spPr>
        <p:txBody>
          <a:bodyPr/>
          <a:lstStyle/>
          <a:p>
            <a:r>
              <a:rPr lang="en-US" dirty="0"/>
              <a:t>The CMS 30-Day Pneumonia Readmission Measure will resume beginning with the FY24 program year, with an exclusion of patients with principal/secondary COVID-19 diagnoses. The following are reasons for the Measure resuming:</a:t>
            </a:r>
          </a:p>
          <a:p>
            <a:pPr lvl="1"/>
            <a:r>
              <a:rPr lang="en-US" dirty="0"/>
              <a:t>Improved coding practices</a:t>
            </a:r>
          </a:p>
          <a:p>
            <a:pPr lvl="1"/>
            <a:r>
              <a:rPr lang="en-US" dirty="0"/>
              <a:t>Decreased proportion of COVID-19 Admissions</a:t>
            </a:r>
          </a:p>
          <a:p>
            <a:pPr lvl="1"/>
            <a:r>
              <a:rPr lang="en-US" dirty="0"/>
              <a:t>Sufficient available data in order to measure specifications on how COVID-19 patients may impact quality of care</a:t>
            </a:r>
          </a:p>
        </p:txBody>
      </p:sp>
    </p:spTree>
    <p:extLst>
      <p:ext uri="{BB962C8B-B14F-4D97-AF65-F5344CB8AC3E}">
        <p14:creationId xmlns:p14="http://schemas.microsoft.com/office/powerpoint/2010/main" val="213637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3F1D647C-33FB-95EF-3BD4-BF29EC9F74EA}"/>
              </a:ext>
            </a:extLst>
          </p:cNvPr>
          <p:cNvSpPr>
            <a:spLocks noGrp="1"/>
          </p:cNvSpPr>
          <p:nvPr>
            <p:ph sz="quarter" idx="10"/>
          </p:nvPr>
        </p:nvSpPr>
        <p:spPr>
          <a:xfrm>
            <a:off x="1235483" y="1587474"/>
            <a:ext cx="9721033" cy="3683051"/>
          </a:xfrm>
        </p:spPr>
        <p:txBody>
          <a:bodyPr/>
          <a:lstStyle/>
          <a:p>
            <a:r>
              <a:rPr lang="en-US" dirty="0" err="1"/>
              <a:t>FFY</a:t>
            </a:r>
            <a:r>
              <a:rPr lang="en-US" dirty="0"/>
              <a:t> 2023 IPPS/</a:t>
            </a:r>
            <a:r>
              <a:rPr lang="en-US" dirty="0" err="1"/>
              <a:t>LTCH</a:t>
            </a:r>
            <a:r>
              <a:rPr lang="en-US" dirty="0"/>
              <a:t> PPS Final Rule</a:t>
            </a:r>
          </a:p>
          <a:p>
            <a:endParaRPr lang="en-US" sz="4000" dirty="0"/>
          </a:p>
          <a:p>
            <a:r>
              <a:rPr lang="en-US" sz="3200" dirty="0">
                <a:solidFill>
                  <a:srgbClr val="BFBFBF"/>
                </a:solidFill>
              </a:rPr>
              <a:t>Released 8/1/22</a:t>
            </a:r>
          </a:p>
        </p:txBody>
      </p:sp>
    </p:spTree>
    <p:extLst>
      <p:ext uri="{BB962C8B-B14F-4D97-AF65-F5344CB8AC3E}">
        <p14:creationId xmlns:p14="http://schemas.microsoft.com/office/powerpoint/2010/main" val="38790697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A164-A5C8-915B-4A48-9DCCFA39BB36}"/>
              </a:ext>
            </a:extLst>
          </p:cNvPr>
          <p:cNvSpPr>
            <a:spLocks noGrp="1"/>
          </p:cNvSpPr>
          <p:nvPr>
            <p:ph type="title"/>
          </p:nvPr>
        </p:nvSpPr>
        <p:spPr/>
        <p:txBody>
          <a:bodyPr/>
          <a:lstStyle/>
          <a:p>
            <a:r>
              <a:rPr lang="en-US" dirty="0"/>
              <a:t>Value-Based Purchasing</a:t>
            </a:r>
          </a:p>
        </p:txBody>
      </p:sp>
      <p:sp>
        <p:nvSpPr>
          <p:cNvPr id="3" name="Content Placeholder 2">
            <a:extLst>
              <a:ext uri="{FF2B5EF4-FFF2-40B4-BE49-F238E27FC236}">
                <a16:creationId xmlns:a16="http://schemas.microsoft.com/office/drawing/2014/main" id="{6FB37C2E-203B-3186-FE45-B9048AE3966E}"/>
              </a:ext>
            </a:extLst>
          </p:cNvPr>
          <p:cNvSpPr>
            <a:spLocks noGrp="1"/>
          </p:cNvSpPr>
          <p:nvPr>
            <p:ph idx="1"/>
          </p:nvPr>
        </p:nvSpPr>
        <p:spPr>
          <a:xfrm>
            <a:off x="838200" y="1825625"/>
            <a:ext cx="9528018" cy="4351338"/>
          </a:xfrm>
        </p:spPr>
        <p:txBody>
          <a:bodyPr/>
          <a:lstStyle/>
          <a:p>
            <a:r>
              <a:rPr lang="en-US" dirty="0"/>
              <a:t>No </a:t>
            </a:r>
            <a:r>
              <a:rPr lang="en-US" dirty="0" err="1"/>
              <a:t>VBP</a:t>
            </a:r>
            <a:r>
              <a:rPr lang="en-US" dirty="0"/>
              <a:t> payment adjustments in </a:t>
            </a:r>
            <a:r>
              <a:rPr lang="en-US" dirty="0" err="1"/>
              <a:t>FFY</a:t>
            </a:r>
            <a:r>
              <a:rPr lang="en-US" dirty="0"/>
              <a:t> 2023</a:t>
            </a:r>
          </a:p>
          <a:p>
            <a:pPr lvl="1"/>
            <a:r>
              <a:rPr lang="en-US" dirty="0"/>
              <a:t>HCAHPS and HAI measures suppressed for 2023 scoring and payment purposes</a:t>
            </a:r>
          </a:p>
          <a:p>
            <a:r>
              <a:rPr lang="en-US" dirty="0"/>
              <a:t>Suppression of data will not be occurring for 2024 final rule</a:t>
            </a:r>
          </a:p>
        </p:txBody>
      </p:sp>
      <p:pic>
        <p:nvPicPr>
          <p:cNvPr id="5" name="Picture 4" descr="A picture containing indoor&#10;&#10;Description automatically generated">
            <a:extLst>
              <a:ext uri="{FF2B5EF4-FFF2-40B4-BE49-F238E27FC236}">
                <a16:creationId xmlns:a16="http://schemas.microsoft.com/office/drawing/2014/main" id="{10A814C1-67AD-8C19-956B-92B0ED06CB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38168" y="4001294"/>
            <a:ext cx="4217018" cy="2865863"/>
          </a:xfrm>
          <a:prstGeom prst="rect">
            <a:avLst/>
          </a:prstGeom>
        </p:spPr>
      </p:pic>
    </p:spTree>
    <p:extLst>
      <p:ext uri="{BB962C8B-B14F-4D97-AF65-F5344CB8AC3E}">
        <p14:creationId xmlns:p14="http://schemas.microsoft.com/office/powerpoint/2010/main" val="209377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ospital with solid fill">
            <a:extLst>
              <a:ext uri="{FF2B5EF4-FFF2-40B4-BE49-F238E27FC236}">
                <a16:creationId xmlns:a16="http://schemas.microsoft.com/office/drawing/2014/main" id="{606F1BCD-0D95-D2BB-7E27-27B5A6D751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663" y="0"/>
            <a:ext cx="9837394" cy="7268344"/>
          </a:xfrm>
          <a:prstGeom prst="rect">
            <a:avLst/>
          </a:prstGeom>
        </p:spPr>
      </p:pic>
      <p:sp>
        <p:nvSpPr>
          <p:cNvPr id="2" name="Title 1">
            <a:extLst>
              <a:ext uri="{FF2B5EF4-FFF2-40B4-BE49-F238E27FC236}">
                <a16:creationId xmlns:a16="http://schemas.microsoft.com/office/drawing/2014/main" id="{1068B2A9-EF74-D925-361D-1EA23B93BF8D}"/>
              </a:ext>
            </a:extLst>
          </p:cNvPr>
          <p:cNvSpPr>
            <a:spLocks noGrp="1"/>
          </p:cNvSpPr>
          <p:nvPr>
            <p:ph type="title"/>
          </p:nvPr>
        </p:nvSpPr>
        <p:spPr/>
        <p:txBody>
          <a:bodyPr/>
          <a:lstStyle/>
          <a:p>
            <a:r>
              <a:rPr lang="en-US" dirty="0"/>
              <a:t>Hospital Acquired Conditions</a:t>
            </a:r>
          </a:p>
        </p:txBody>
      </p:sp>
      <p:sp>
        <p:nvSpPr>
          <p:cNvPr id="3" name="Content Placeholder 2">
            <a:extLst>
              <a:ext uri="{FF2B5EF4-FFF2-40B4-BE49-F238E27FC236}">
                <a16:creationId xmlns:a16="http://schemas.microsoft.com/office/drawing/2014/main" id="{4CE36959-D24A-8745-11E7-BBCB895EE620}"/>
              </a:ext>
            </a:extLst>
          </p:cNvPr>
          <p:cNvSpPr>
            <a:spLocks noGrp="1"/>
          </p:cNvSpPr>
          <p:nvPr>
            <p:ph idx="1"/>
          </p:nvPr>
        </p:nvSpPr>
        <p:spPr>
          <a:xfrm>
            <a:off x="838200" y="1825625"/>
            <a:ext cx="9500857" cy="4351338"/>
          </a:xfrm>
        </p:spPr>
        <p:txBody>
          <a:bodyPr/>
          <a:lstStyle/>
          <a:p>
            <a:r>
              <a:rPr lang="en-US" dirty="0"/>
              <a:t>No payment penalties for hospitals in FY 2023 who report HAC Reduction measures</a:t>
            </a:r>
          </a:p>
          <a:p>
            <a:r>
              <a:rPr lang="en-US" dirty="0"/>
              <a:t>HAC program will be “re-evaluated.” CMS is aware data will be off due to COVID</a:t>
            </a:r>
          </a:p>
          <a:p>
            <a:r>
              <a:rPr lang="en-US" dirty="0"/>
              <a:t>CMS states that HAC program will fully resume in FY 2024</a:t>
            </a:r>
          </a:p>
        </p:txBody>
      </p:sp>
    </p:spTree>
    <p:extLst>
      <p:ext uri="{BB962C8B-B14F-4D97-AF65-F5344CB8AC3E}">
        <p14:creationId xmlns:p14="http://schemas.microsoft.com/office/powerpoint/2010/main" val="4153930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5AE2-766D-0AD8-05EE-C3A4C2521299}"/>
              </a:ext>
            </a:extLst>
          </p:cNvPr>
          <p:cNvSpPr>
            <a:spLocks noGrp="1"/>
          </p:cNvSpPr>
          <p:nvPr>
            <p:ph type="title"/>
          </p:nvPr>
        </p:nvSpPr>
        <p:spPr/>
        <p:txBody>
          <a:bodyPr/>
          <a:lstStyle/>
          <a:p>
            <a:r>
              <a:rPr lang="en-US" dirty="0"/>
              <a:t>Quality Reporting</a:t>
            </a:r>
          </a:p>
        </p:txBody>
      </p:sp>
      <p:sp>
        <p:nvSpPr>
          <p:cNvPr id="3" name="Content Placeholder 2">
            <a:extLst>
              <a:ext uri="{FF2B5EF4-FFF2-40B4-BE49-F238E27FC236}">
                <a16:creationId xmlns:a16="http://schemas.microsoft.com/office/drawing/2014/main" id="{BD0E0646-FBD5-AA97-E840-6911966CAC3B}"/>
              </a:ext>
            </a:extLst>
          </p:cNvPr>
          <p:cNvSpPr>
            <a:spLocks noGrp="1"/>
          </p:cNvSpPr>
          <p:nvPr>
            <p:ph idx="1"/>
          </p:nvPr>
        </p:nvSpPr>
        <p:spPr>
          <a:xfrm>
            <a:off x="838200" y="1825625"/>
            <a:ext cx="9500857" cy="4351338"/>
          </a:xfrm>
        </p:spPr>
        <p:txBody>
          <a:bodyPr/>
          <a:lstStyle/>
          <a:p>
            <a:r>
              <a:rPr lang="en-US" dirty="0"/>
              <a:t>10 new Quality Measures were finalized</a:t>
            </a:r>
          </a:p>
          <a:p>
            <a:pPr lvl="1"/>
            <a:r>
              <a:rPr lang="en-US" dirty="0"/>
              <a:t>3 new measures introduced related to Health Equity and Social Drivers</a:t>
            </a:r>
          </a:p>
          <a:p>
            <a:pPr lvl="1"/>
            <a:r>
              <a:rPr lang="en-US" dirty="0"/>
              <a:t>2 new </a:t>
            </a:r>
            <a:r>
              <a:rPr lang="en-US" dirty="0" err="1"/>
              <a:t>eCQM</a:t>
            </a:r>
            <a:r>
              <a:rPr lang="en-US" dirty="0"/>
              <a:t> measures related to maternal health</a:t>
            </a:r>
          </a:p>
          <a:p>
            <a:pPr lvl="1"/>
            <a:r>
              <a:rPr lang="en-US" dirty="0"/>
              <a:t>1 new </a:t>
            </a:r>
            <a:r>
              <a:rPr lang="en-US" dirty="0" err="1"/>
              <a:t>eCQM</a:t>
            </a:r>
            <a:r>
              <a:rPr lang="en-US" dirty="0"/>
              <a:t> on Opioid-related adverse events</a:t>
            </a:r>
          </a:p>
          <a:p>
            <a:pPr lvl="1"/>
            <a:r>
              <a:rPr lang="en-US" dirty="0"/>
              <a:t>2 new measures surrounding elective THA/</a:t>
            </a:r>
            <a:r>
              <a:rPr lang="en-US" dirty="0" err="1"/>
              <a:t>TKA</a:t>
            </a:r>
            <a:endParaRPr lang="en-US" dirty="0"/>
          </a:p>
          <a:p>
            <a:pPr lvl="1"/>
            <a:r>
              <a:rPr lang="en-US" dirty="0"/>
              <a:t>1 new </a:t>
            </a:r>
            <a:r>
              <a:rPr lang="en-US" dirty="0" err="1"/>
              <a:t>eCQM</a:t>
            </a:r>
            <a:r>
              <a:rPr lang="en-US" dirty="0"/>
              <a:t> on malnutrition</a:t>
            </a:r>
          </a:p>
          <a:p>
            <a:pPr lvl="1"/>
            <a:r>
              <a:rPr lang="en-US" dirty="0"/>
              <a:t>1 new measure on Medicare spend per beneficiary</a:t>
            </a:r>
          </a:p>
        </p:txBody>
      </p:sp>
      <p:pic>
        <p:nvPicPr>
          <p:cNvPr id="5" name="Picture 4" descr="Shape&#10;&#10;Description automatically generated with medium confidence">
            <a:extLst>
              <a:ext uri="{FF2B5EF4-FFF2-40B4-BE49-F238E27FC236}">
                <a16:creationId xmlns:a16="http://schemas.microsoft.com/office/drawing/2014/main" id="{66FC4E6C-AB04-8B9F-6DDF-32B4FBE3E061}"/>
              </a:ext>
            </a:extLst>
          </p:cNvPr>
          <p:cNvPicPr>
            <a:picLocks noChangeAspect="1"/>
          </p:cNvPicPr>
          <p:nvPr/>
        </p:nvPicPr>
        <p:blipFill>
          <a:blip r:embed="rId2">
            <a:alphaModFix amt="8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9695" y="4995746"/>
            <a:ext cx="7939668" cy="1862254"/>
          </a:xfrm>
          <a:prstGeom prst="rect">
            <a:avLst/>
          </a:prstGeom>
          <a:ln>
            <a:noFill/>
          </a:ln>
          <a:effectLst>
            <a:softEdge rad="112500"/>
          </a:effectLst>
        </p:spPr>
      </p:pic>
      <p:sp>
        <p:nvSpPr>
          <p:cNvPr id="6" name="TextBox 5">
            <a:extLst>
              <a:ext uri="{FF2B5EF4-FFF2-40B4-BE49-F238E27FC236}">
                <a16:creationId xmlns:a16="http://schemas.microsoft.com/office/drawing/2014/main" id="{1B9FB08E-EEE2-3E48-D118-069705244F71}"/>
              </a:ext>
            </a:extLst>
          </p:cNvPr>
          <p:cNvSpPr txBox="1"/>
          <p:nvPr/>
        </p:nvSpPr>
        <p:spPr>
          <a:xfrm>
            <a:off x="1" y="6852820"/>
            <a:ext cx="10339056" cy="236012"/>
          </a:xfrm>
          <a:prstGeom prst="rect">
            <a:avLst/>
          </a:prstGeom>
          <a:noFill/>
        </p:spPr>
        <p:txBody>
          <a:bodyPr wrap="square" rtlCol="0">
            <a:spAutoFit/>
          </a:bodyPr>
          <a:lstStyle/>
          <a:p>
            <a:r>
              <a:rPr lang="en-US" sz="900">
                <a:hlinkClick r:id="rId3" tooltip="https://www.enago.com/academy/a-quick-guide-to-clinical-trials-part-1-an-overview/"/>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36820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tor talking to an old person&#10;&#10;Description automatically generated with medium confidence">
            <a:extLst>
              <a:ext uri="{FF2B5EF4-FFF2-40B4-BE49-F238E27FC236}">
                <a16:creationId xmlns:a16="http://schemas.microsoft.com/office/drawing/2014/main" id="{7B56618D-A046-A741-5E98-192B0B83CA7F}"/>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5303" y="-10517"/>
            <a:ext cx="11818373" cy="6879034"/>
          </a:xfrm>
          <a:prstGeom prst="rect">
            <a:avLst/>
          </a:prstGeom>
          <a:ln>
            <a:noFill/>
          </a:ln>
          <a:effectLst>
            <a:softEdge rad="112500"/>
          </a:effectLst>
        </p:spPr>
      </p:pic>
      <p:sp>
        <p:nvSpPr>
          <p:cNvPr id="5" name="TextBox 4">
            <a:extLst>
              <a:ext uri="{FF2B5EF4-FFF2-40B4-BE49-F238E27FC236}">
                <a16:creationId xmlns:a16="http://schemas.microsoft.com/office/drawing/2014/main" id="{20247081-224F-E657-F2C0-97DD7E5188E7}"/>
              </a:ext>
            </a:extLst>
          </p:cNvPr>
          <p:cNvSpPr txBox="1"/>
          <p:nvPr/>
        </p:nvSpPr>
        <p:spPr>
          <a:xfrm>
            <a:off x="1223962" y="6672262"/>
            <a:ext cx="9744075" cy="230832"/>
          </a:xfrm>
          <a:prstGeom prst="rect">
            <a:avLst/>
          </a:prstGeom>
          <a:noFill/>
        </p:spPr>
        <p:txBody>
          <a:bodyPr wrap="square" rtlCol="0">
            <a:spAutoFit/>
          </a:bodyPr>
          <a:lstStyle/>
          <a:p>
            <a:r>
              <a:rPr lang="en-US" sz="900">
                <a:hlinkClick r:id="rId3" tooltip="https://www.flickr.com/photos/myfuturedotcom/6052491503"/>
              </a:rPr>
              <a:t>This Photo</a:t>
            </a:r>
            <a:r>
              <a:rPr lang="en-US" sz="900"/>
              <a:t> by Unknown Author is licensed under </a:t>
            </a:r>
            <a:r>
              <a:rPr lang="en-US" sz="900">
                <a:hlinkClick r:id="rId4" tooltip="https://creativecommons.org/licenses/by-nd/3.0/"/>
              </a:rPr>
              <a:t>CC BY-ND</a:t>
            </a:r>
            <a:endParaRPr lang="en-US" sz="900"/>
          </a:p>
        </p:txBody>
      </p:sp>
      <p:sp>
        <p:nvSpPr>
          <p:cNvPr id="7" name="Title 1">
            <a:extLst>
              <a:ext uri="{FF2B5EF4-FFF2-40B4-BE49-F238E27FC236}">
                <a16:creationId xmlns:a16="http://schemas.microsoft.com/office/drawing/2014/main" id="{9080CF4A-9A4B-965D-7C29-4A0A32E10A9F}"/>
              </a:ext>
            </a:extLst>
          </p:cNvPr>
          <p:cNvSpPr txBox="1">
            <a:spLocks/>
          </p:cNvSpPr>
          <p:nvPr/>
        </p:nvSpPr>
        <p:spPr>
          <a:xfrm>
            <a:off x="838200" y="314632"/>
            <a:ext cx="10515600" cy="13367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05CAA"/>
                </a:solidFill>
                <a:latin typeface="Franklin Gothic Medium" panose="020B0603020102020204" pitchFamily="34" charset="0"/>
              </a:rPr>
              <a:t>Long Term Care Hospitals</a:t>
            </a:r>
          </a:p>
        </p:txBody>
      </p:sp>
      <p:sp>
        <p:nvSpPr>
          <p:cNvPr id="8" name="Content Placeholder 2">
            <a:extLst>
              <a:ext uri="{FF2B5EF4-FFF2-40B4-BE49-F238E27FC236}">
                <a16:creationId xmlns:a16="http://schemas.microsoft.com/office/drawing/2014/main" id="{B5EC02C5-61AD-4BDF-C947-2973AD42C15D}"/>
              </a:ext>
            </a:extLst>
          </p:cNvPr>
          <p:cNvSpPr txBox="1">
            <a:spLocks/>
          </p:cNvSpPr>
          <p:nvPr/>
        </p:nvSpPr>
        <p:spPr>
          <a:xfrm>
            <a:off x="838200" y="1825625"/>
            <a:ext cx="952801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05CAA"/>
              </a:buClr>
            </a:pPr>
            <a:r>
              <a:rPr lang="en-US" dirty="0">
                <a:latin typeface="Franklin Gothic Book" panose="020B0503020102020204" pitchFamily="34" charset="0"/>
              </a:rPr>
              <a:t>Payments will increase by approximately $71 million</a:t>
            </a:r>
          </a:p>
          <a:p>
            <a:pPr>
              <a:buClr>
                <a:srgbClr val="205CAA"/>
              </a:buClr>
            </a:pPr>
            <a:r>
              <a:rPr lang="en-US" dirty="0">
                <a:latin typeface="Franklin Gothic Book" panose="020B0503020102020204" pitchFamily="34" charset="0"/>
              </a:rPr>
              <a:t>Market basket update of 3.8%</a:t>
            </a:r>
          </a:p>
          <a:p>
            <a:pPr>
              <a:buClr>
                <a:srgbClr val="205CAA"/>
              </a:buClr>
            </a:pPr>
            <a:r>
              <a:rPr lang="en-US" dirty="0">
                <a:latin typeface="Franklin Gothic Book" panose="020B0503020102020204" pitchFamily="34" charset="0"/>
              </a:rPr>
              <a:t>Quality Reporting</a:t>
            </a:r>
          </a:p>
          <a:p>
            <a:pPr lvl="1"/>
            <a:r>
              <a:rPr lang="en-US" dirty="0">
                <a:latin typeface="Franklin Gothic Book" panose="020B0503020102020204" pitchFamily="34" charset="0"/>
              </a:rPr>
              <a:t>Currently has 18 measures for 2023</a:t>
            </a:r>
          </a:p>
          <a:p>
            <a:pPr lvl="1"/>
            <a:r>
              <a:rPr lang="en-US" dirty="0">
                <a:latin typeface="Franklin Gothic Book" panose="020B0503020102020204" pitchFamily="34" charset="0"/>
              </a:rPr>
              <a:t>Final rule only solicited comments on adding two additional measures, but CMS did not comment on them at this time</a:t>
            </a:r>
          </a:p>
          <a:p>
            <a:pPr lvl="2">
              <a:buClr>
                <a:schemeClr val="tx1"/>
              </a:buClr>
              <a:buFont typeface="Franklin Gothic Book" panose="020B0503020102020204" pitchFamily="34" charset="0"/>
              <a:buChar char="–"/>
            </a:pPr>
            <a:r>
              <a:rPr lang="en-US" dirty="0" err="1">
                <a:latin typeface="Franklin Gothic Book" panose="020B0503020102020204" pitchFamily="34" charset="0"/>
              </a:rPr>
              <a:t>Clostridioides</a:t>
            </a:r>
            <a:r>
              <a:rPr lang="en-US" dirty="0">
                <a:latin typeface="Franklin Gothic Book" panose="020B0503020102020204" pitchFamily="34" charset="0"/>
              </a:rPr>
              <a:t> difficile</a:t>
            </a:r>
          </a:p>
          <a:p>
            <a:pPr lvl="2">
              <a:buClr>
                <a:schemeClr val="tx1"/>
              </a:buClr>
              <a:buFont typeface="Franklin Gothic Book" panose="020B0503020102020204" pitchFamily="34" charset="0"/>
              <a:buChar char="–"/>
            </a:pPr>
            <a:r>
              <a:rPr lang="en-US" dirty="0">
                <a:latin typeface="Franklin Gothic Book" panose="020B0503020102020204" pitchFamily="34" charset="0"/>
              </a:rPr>
              <a:t>Principles for measuring equity and healthcare quality disparities</a:t>
            </a:r>
          </a:p>
        </p:txBody>
      </p:sp>
    </p:spTree>
    <p:extLst>
      <p:ext uri="{BB962C8B-B14F-4D97-AF65-F5344CB8AC3E}">
        <p14:creationId xmlns:p14="http://schemas.microsoft.com/office/powerpoint/2010/main" val="1417054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rus">
            <a:extLst>
              <a:ext uri="{FF2B5EF4-FFF2-40B4-BE49-F238E27FC236}">
                <a16:creationId xmlns:a16="http://schemas.microsoft.com/office/drawing/2014/main" id="{1564080A-DBA1-E09F-EB12-32B44EEB2B32}"/>
              </a:ext>
            </a:extLst>
          </p:cNvPr>
          <p:cNvPicPr>
            <a:picLocks noChangeAspect="1"/>
          </p:cNvPicPr>
          <p:nvPr/>
        </p:nvPicPr>
        <p:blipFill rotWithShape="1">
          <a:blip r:embed="rId2">
            <a:extLst>
              <a:ext uri="{28A0092B-C50C-407E-A947-70E740481C1C}">
                <a14:useLocalDpi xmlns:a14="http://schemas.microsoft.com/office/drawing/2010/main" val="0"/>
              </a:ext>
            </a:extLst>
          </a:blip>
          <a:srcRect l="7427" t="9917" r="11589" b="9592"/>
          <a:stretch/>
        </p:blipFill>
        <p:spPr>
          <a:xfrm rot="2523222">
            <a:off x="8428202" y="2468082"/>
            <a:ext cx="3429698" cy="3408780"/>
          </a:xfrm>
          <a:prstGeom prst="rect">
            <a:avLst/>
          </a:prstGeom>
        </p:spPr>
      </p:pic>
      <p:sp>
        <p:nvSpPr>
          <p:cNvPr id="2" name="Content Placeholder 1">
            <a:extLst>
              <a:ext uri="{FF2B5EF4-FFF2-40B4-BE49-F238E27FC236}">
                <a16:creationId xmlns:a16="http://schemas.microsoft.com/office/drawing/2014/main" id="{430B7407-EA87-2546-8722-FEF35AE78435}"/>
              </a:ext>
            </a:extLst>
          </p:cNvPr>
          <p:cNvSpPr>
            <a:spLocks noGrp="1"/>
          </p:cNvSpPr>
          <p:nvPr>
            <p:ph idx="1"/>
          </p:nvPr>
        </p:nvSpPr>
        <p:spPr>
          <a:xfrm>
            <a:off x="838200" y="1427273"/>
            <a:ext cx="10515600" cy="4828382"/>
          </a:xfrm>
        </p:spPr>
        <p:txBody>
          <a:bodyPr/>
          <a:lstStyle/>
          <a:p>
            <a:r>
              <a:rPr lang="en-US" dirty="0"/>
              <a:t>CMS finalized COVID-19 and Seasonal Flu reporting standards for hospitals</a:t>
            </a:r>
          </a:p>
          <a:p>
            <a:pPr lvl="1"/>
            <a:r>
              <a:rPr lang="en-US" dirty="0"/>
              <a:t>These will be in effect from the conclusion of the </a:t>
            </a:r>
            <a:r>
              <a:rPr lang="en-US" dirty="0" err="1"/>
              <a:t>PHE</a:t>
            </a:r>
            <a:r>
              <a:rPr lang="en-US" dirty="0"/>
              <a:t> until April 30, 2024</a:t>
            </a:r>
          </a:p>
          <a:p>
            <a:pPr lvl="1"/>
            <a:r>
              <a:rPr lang="en-US" dirty="0"/>
              <a:t>COVID-19 categories required to be reported: </a:t>
            </a:r>
          </a:p>
          <a:p>
            <a:pPr lvl="2"/>
            <a:r>
              <a:rPr lang="en-US" dirty="0"/>
              <a:t>Confirmed infections among patients; </a:t>
            </a:r>
          </a:p>
          <a:p>
            <a:pPr lvl="2"/>
            <a:r>
              <a:rPr lang="en-US" dirty="0"/>
              <a:t>Total deaths among patients; </a:t>
            </a:r>
          </a:p>
          <a:p>
            <a:pPr lvl="2"/>
            <a:r>
              <a:rPr lang="en-US" dirty="0"/>
              <a:t>Personal protective equipment and testing supplies; </a:t>
            </a:r>
          </a:p>
          <a:p>
            <a:pPr lvl="2"/>
            <a:r>
              <a:rPr lang="en-US" dirty="0"/>
              <a:t>Ventilator use, capacity, and supplies; </a:t>
            </a:r>
          </a:p>
          <a:p>
            <a:pPr lvl="2"/>
            <a:r>
              <a:rPr lang="en-US" dirty="0"/>
              <a:t>Total bed and intensive care unity bed census and capacity; </a:t>
            </a:r>
          </a:p>
          <a:p>
            <a:pPr lvl="2"/>
            <a:r>
              <a:rPr lang="en-US" dirty="0"/>
              <a:t>Staffing shortages; </a:t>
            </a:r>
          </a:p>
          <a:p>
            <a:pPr lvl="2"/>
            <a:r>
              <a:rPr lang="en-US" dirty="0"/>
              <a:t>Vaccine administration data of patients and staff; and </a:t>
            </a:r>
          </a:p>
          <a:p>
            <a:pPr lvl="2"/>
            <a:r>
              <a:rPr lang="en-US" dirty="0"/>
              <a:t>Relevant therapeutic inventories or usage, or both</a:t>
            </a:r>
          </a:p>
          <a:p>
            <a:r>
              <a:rPr lang="en-US" dirty="0"/>
              <a:t>Domestic N95 masks </a:t>
            </a:r>
          </a:p>
        </p:txBody>
      </p:sp>
      <p:sp>
        <p:nvSpPr>
          <p:cNvPr id="3" name="Title 2">
            <a:extLst>
              <a:ext uri="{FF2B5EF4-FFF2-40B4-BE49-F238E27FC236}">
                <a16:creationId xmlns:a16="http://schemas.microsoft.com/office/drawing/2014/main" id="{EC51917D-249D-EAEF-AB1B-110A03750186}"/>
              </a:ext>
            </a:extLst>
          </p:cNvPr>
          <p:cNvSpPr>
            <a:spLocks noGrp="1"/>
          </p:cNvSpPr>
          <p:nvPr>
            <p:ph type="title"/>
          </p:nvPr>
        </p:nvSpPr>
        <p:spPr/>
        <p:txBody>
          <a:bodyPr/>
          <a:lstStyle/>
          <a:p>
            <a:r>
              <a:rPr lang="en-US" dirty="0"/>
              <a:t>COVID-19</a:t>
            </a:r>
          </a:p>
        </p:txBody>
      </p:sp>
    </p:spTree>
    <p:extLst>
      <p:ext uri="{BB962C8B-B14F-4D97-AF65-F5344CB8AC3E}">
        <p14:creationId xmlns:p14="http://schemas.microsoft.com/office/powerpoint/2010/main" val="4257867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B6CE3-2731-FED5-6E1F-179AF212FEA0}"/>
              </a:ext>
            </a:extLst>
          </p:cNvPr>
          <p:cNvSpPr>
            <a:spLocks noGrp="1"/>
          </p:cNvSpPr>
          <p:nvPr>
            <p:ph sz="quarter" idx="10"/>
          </p:nvPr>
        </p:nvSpPr>
        <p:spPr>
          <a:xfrm>
            <a:off x="1667949" y="1327590"/>
            <a:ext cx="8856097" cy="2411491"/>
          </a:xfrm>
        </p:spPr>
        <p:txBody>
          <a:bodyPr/>
          <a:lstStyle/>
          <a:p>
            <a:r>
              <a:rPr lang="en-US" dirty="0"/>
              <a:t>Trivia</a:t>
            </a:r>
          </a:p>
          <a:p>
            <a:r>
              <a:rPr lang="en-US" dirty="0"/>
              <a:t>Question</a:t>
            </a:r>
          </a:p>
        </p:txBody>
      </p:sp>
      <p:sp>
        <p:nvSpPr>
          <p:cNvPr id="4" name="Thought Bubble: Cloud 3">
            <a:extLst>
              <a:ext uri="{FF2B5EF4-FFF2-40B4-BE49-F238E27FC236}">
                <a16:creationId xmlns:a16="http://schemas.microsoft.com/office/drawing/2014/main" id="{986E6A67-F2C3-EEEB-DEF0-91AE7B5FB3A5}"/>
              </a:ext>
            </a:extLst>
          </p:cNvPr>
          <p:cNvSpPr/>
          <p:nvPr/>
        </p:nvSpPr>
        <p:spPr>
          <a:xfrm>
            <a:off x="4841339" y="4010684"/>
            <a:ext cx="2509322" cy="1801640"/>
          </a:xfrm>
          <a:prstGeom prst="cloudCallout">
            <a:avLst/>
          </a:prstGeom>
          <a:solidFill>
            <a:srgbClr val="BFBFBF"/>
          </a:solidFill>
          <a:ln>
            <a:solidFill>
              <a:srgbClr val="0074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1994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endCondLst>
                                    <p:cond evt="onNext" delay="0">
                                      <p:tgtEl>
                                        <p:sldTgt/>
                                      </p:tgtEl>
                                    </p:cond>
                                  </p:endCondLst>
                                  <p:childTnLst>
                                    <p:animRot by="21600000">
                                      <p:cBhvr>
                                        <p:cTn id="6" dur="2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B8E5D-2C1A-3E41-7679-B2D4373223B0}"/>
              </a:ext>
            </a:extLst>
          </p:cNvPr>
          <p:cNvSpPr>
            <a:spLocks noGrp="1"/>
          </p:cNvSpPr>
          <p:nvPr>
            <p:ph sz="quarter" idx="10"/>
          </p:nvPr>
        </p:nvSpPr>
        <p:spPr>
          <a:xfrm>
            <a:off x="778284" y="1603946"/>
            <a:ext cx="9838728" cy="3650107"/>
          </a:xfrm>
        </p:spPr>
        <p:txBody>
          <a:bodyPr/>
          <a:lstStyle/>
          <a:p>
            <a:r>
              <a:rPr lang="en-US" dirty="0"/>
              <a:t>CY 2023 OPPS/ASC Proposed Rule</a:t>
            </a:r>
          </a:p>
          <a:p>
            <a:endParaRPr lang="en-US" sz="3200" dirty="0"/>
          </a:p>
          <a:p>
            <a:r>
              <a:rPr lang="en-US" sz="3200" dirty="0">
                <a:solidFill>
                  <a:srgbClr val="BFBFBF"/>
                </a:solidFill>
              </a:rPr>
              <a:t>Published July 26,2022</a:t>
            </a:r>
          </a:p>
        </p:txBody>
      </p:sp>
    </p:spTree>
    <p:extLst>
      <p:ext uri="{BB962C8B-B14F-4D97-AF65-F5344CB8AC3E}">
        <p14:creationId xmlns:p14="http://schemas.microsoft.com/office/powerpoint/2010/main" val="2465311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0878-0701-B70B-0376-8F15A97216FE}"/>
              </a:ext>
            </a:extLst>
          </p:cNvPr>
          <p:cNvSpPr>
            <a:spLocks noGrp="1"/>
          </p:cNvSpPr>
          <p:nvPr>
            <p:ph type="title"/>
          </p:nvPr>
        </p:nvSpPr>
        <p:spPr/>
        <p:txBody>
          <a:bodyPr/>
          <a:lstStyle/>
          <a:p>
            <a:r>
              <a:rPr lang="en-US" dirty="0"/>
              <a:t>Payment Updates</a:t>
            </a:r>
          </a:p>
        </p:txBody>
      </p:sp>
      <p:sp>
        <p:nvSpPr>
          <p:cNvPr id="3" name="Content Placeholder 2">
            <a:extLst>
              <a:ext uri="{FF2B5EF4-FFF2-40B4-BE49-F238E27FC236}">
                <a16:creationId xmlns:a16="http://schemas.microsoft.com/office/drawing/2014/main" id="{2C8AA2B5-ABE7-BAA4-ED13-E3B7F848E603}"/>
              </a:ext>
            </a:extLst>
          </p:cNvPr>
          <p:cNvSpPr>
            <a:spLocks noGrp="1"/>
          </p:cNvSpPr>
          <p:nvPr>
            <p:ph idx="1"/>
          </p:nvPr>
        </p:nvSpPr>
        <p:spPr>
          <a:xfrm>
            <a:off x="838200" y="1825625"/>
            <a:ext cx="9473697" cy="4351338"/>
          </a:xfrm>
        </p:spPr>
        <p:txBody>
          <a:bodyPr/>
          <a:lstStyle/>
          <a:p>
            <a:r>
              <a:rPr lang="en-US" dirty="0"/>
              <a:t>Market Basket increase = 3.1%</a:t>
            </a:r>
          </a:p>
          <a:p>
            <a:r>
              <a:rPr lang="en-US" dirty="0"/>
              <a:t>Reductions: Multifactor Productivity Adjustment = (0.4%)</a:t>
            </a:r>
          </a:p>
          <a:p>
            <a:r>
              <a:rPr lang="en-US" dirty="0"/>
              <a:t>Proposed increase in OPPS/ASC rates = 2.7%</a:t>
            </a:r>
          </a:p>
          <a:p>
            <a:r>
              <a:rPr lang="en-US" dirty="0"/>
              <a:t>Proposed 2023 Conversion Factor= $86.785</a:t>
            </a:r>
          </a:p>
          <a:p>
            <a:pPr lvl="1"/>
            <a:r>
              <a:rPr lang="en-US" dirty="0"/>
              <a:t>For those failing to meet quality requirements, $85.039</a:t>
            </a:r>
          </a:p>
          <a:p>
            <a:r>
              <a:rPr lang="en-US" dirty="0"/>
              <a:t>Proposed partial hospitalization per diem for hospital-based PHPs = 264.06</a:t>
            </a:r>
          </a:p>
          <a:p>
            <a:pPr lvl="1"/>
            <a:r>
              <a:rPr lang="en-US" dirty="0"/>
              <a:t>For </a:t>
            </a:r>
            <a:r>
              <a:rPr lang="en-US" dirty="0" err="1"/>
              <a:t>CMHCs</a:t>
            </a:r>
            <a:r>
              <a:rPr lang="en-US" dirty="0"/>
              <a:t>, the proposed per diem is $131.71</a:t>
            </a:r>
          </a:p>
        </p:txBody>
      </p:sp>
    </p:spTree>
    <p:extLst>
      <p:ext uri="{BB962C8B-B14F-4D97-AF65-F5344CB8AC3E}">
        <p14:creationId xmlns:p14="http://schemas.microsoft.com/office/powerpoint/2010/main" val="271598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C446F-7238-DC36-921C-3B1C7EE03746}"/>
              </a:ext>
            </a:extLst>
          </p:cNvPr>
          <p:cNvSpPr>
            <a:spLocks noGrp="1"/>
          </p:cNvSpPr>
          <p:nvPr>
            <p:ph idx="1"/>
          </p:nvPr>
        </p:nvSpPr>
        <p:spPr>
          <a:xfrm>
            <a:off x="838199" y="1529556"/>
            <a:ext cx="10515600" cy="4701924"/>
          </a:xfrm>
        </p:spPr>
        <p:txBody>
          <a:bodyPr/>
          <a:lstStyle/>
          <a:p>
            <a:r>
              <a:rPr lang="en-US" dirty="0"/>
              <a:t>In the CY 2019 OPPS final rule, CMS finalized a payment reduction to excepted off-campus provider-based departments for </a:t>
            </a:r>
            <a:r>
              <a:rPr lang="en-US" dirty="0" err="1"/>
              <a:t>HCPCS</a:t>
            </a:r>
            <a:r>
              <a:rPr lang="en-US" dirty="0"/>
              <a:t> code G0463.</a:t>
            </a:r>
          </a:p>
          <a:p>
            <a:pPr lvl="1"/>
            <a:r>
              <a:rPr lang="en-US" dirty="0"/>
              <a:t>This was phased in over 2019 (30% reduction) and 2020 (60% reduction)</a:t>
            </a:r>
          </a:p>
          <a:p>
            <a:r>
              <a:rPr lang="en-US" dirty="0"/>
              <a:t>For CY 2023, CMS is proposing to exempt Rural Sole Community Hospitals from these reductions</a:t>
            </a:r>
          </a:p>
          <a:p>
            <a:r>
              <a:rPr lang="en-US" dirty="0"/>
              <a:t>“Additionally, we are soliciting comments on whether it would be appropriate to exempt other rural hospitals, such as those with under 100 beds, from our volume control method of paying the </a:t>
            </a:r>
            <a:r>
              <a:rPr lang="en-US" dirty="0" err="1"/>
              <a:t>PFS</a:t>
            </a:r>
            <a:r>
              <a:rPr lang="en-US" dirty="0"/>
              <a:t>-equivalent rate for the clinic visit service.”</a:t>
            </a:r>
          </a:p>
          <a:p>
            <a:r>
              <a:rPr lang="en-US" dirty="0"/>
              <a:t>Comment period ends September 13, 2022</a:t>
            </a:r>
          </a:p>
        </p:txBody>
      </p:sp>
      <p:sp>
        <p:nvSpPr>
          <p:cNvPr id="3" name="Title 2">
            <a:extLst>
              <a:ext uri="{FF2B5EF4-FFF2-40B4-BE49-F238E27FC236}">
                <a16:creationId xmlns:a16="http://schemas.microsoft.com/office/drawing/2014/main" id="{976C764F-DE2A-AC2C-C31A-DD2D3DC17B13}"/>
              </a:ext>
            </a:extLst>
          </p:cNvPr>
          <p:cNvSpPr>
            <a:spLocks noGrp="1"/>
          </p:cNvSpPr>
          <p:nvPr>
            <p:ph type="title"/>
          </p:nvPr>
        </p:nvSpPr>
        <p:spPr>
          <a:xfrm>
            <a:off x="838199" y="203993"/>
            <a:ext cx="5779883" cy="1325563"/>
          </a:xfrm>
        </p:spPr>
        <p:txBody>
          <a:bodyPr/>
          <a:lstStyle/>
          <a:p>
            <a:r>
              <a:rPr lang="en-US" dirty="0"/>
              <a:t>Site Neutral Payments</a:t>
            </a:r>
          </a:p>
        </p:txBody>
      </p:sp>
    </p:spTree>
    <p:extLst>
      <p:ext uri="{BB962C8B-B14F-4D97-AF65-F5344CB8AC3E}">
        <p14:creationId xmlns:p14="http://schemas.microsoft.com/office/powerpoint/2010/main" val="398511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5656-8E80-E093-31CB-58A566E8295A}"/>
              </a:ext>
            </a:extLst>
          </p:cNvPr>
          <p:cNvSpPr>
            <a:spLocks noGrp="1"/>
          </p:cNvSpPr>
          <p:nvPr>
            <p:ph type="title"/>
          </p:nvPr>
        </p:nvSpPr>
        <p:spPr/>
        <p:txBody>
          <a:bodyPr/>
          <a:lstStyle/>
          <a:p>
            <a:r>
              <a:rPr lang="en-US" dirty="0"/>
              <a:t>Changes to IPO List</a:t>
            </a:r>
          </a:p>
        </p:txBody>
      </p:sp>
      <p:sp>
        <p:nvSpPr>
          <p:cNvPr id="3" name="Content Placeholder 2">
            <a:extLst>
              <a:ext uri="{FF2B5EF4-FFF2-40B4-BE49-F238E27FC236}">
                <a16:creationId xmlns:a16="http://schemas.microsoft.com/office/drawing/2014/main" id="{BA9E0360-7B3B-EAF3-53A5-0B432B8B2104}"/>
              </a:ext>
            </a:extLst>
          </p:cNvPr>
          <p:cNvSpPr>
            <a:spLocks noGrp="1"/>
          </p:cNvSpPr>
          <p:nvPr>
            <p:ph idx="1"/>
          </p:nvPr>
        </p:nvSpPr>
        <p:spPr>
          <a:xfrm>
            <a:off x="838200" y="1834678"/>
            <a:ext cx="9528018" cy="4351338"/>
          </a:xfrm>
        </p:spPr>
        <p:txBody>
          <a:bodyPr/>
          <a:lstStyle/>
          <a:p>
            <a:r>
              <a:rPr lang="en-US" dirty="0"/>
              <a:t>CMS proposing to remove 10 services from Inpatient Only List</a:t>
            </a:r>
          </a:p>
          <a:p>
            <a:pPr lvl="1"/>
            <a:r>
              <a:rPr lang="en-US" dirty="0"/>
              <a:t>8 of the CPT Codes proposed related to maxillofacial procedures</a:t>
            </a:r>
          </a:p>
          <a:p>
            <a:pPr lvl="1"/>
            <a:r>
              <a:rPr lang="en-US" dirty="0"/>
              <a:t>Escharotomy, each additional incision</a:t>
            </a:r>
          </a:p>
          <a:p>
            <a:pPr lvl="1"/>
            <a:r>
              <a:rPr lang="en-US" dirty="0" err="1"/>
              <a:t>Anthrodesis</a:t>
            </a:r>
            <a:r>
              <a:rPr lang="en-US" dirty="0"/>
              <a:t>, posterior interbody technique, including laminectomy and/or discectomy to prepare interspace</a:t>
            </a:r>
          </a:p>
          <a:p>
            <a:r>
              <a:rPr lang="en-US" dirty="0"/>
              <a:t>CMS also proposing to add 8 new services to IPO list</a:t>
            </a:r>
          </a:p>
          <a:p>
            <a:pPr lvl="1"/>
            <a:r>
              <a:rPr lang="en-US" dirty="0"/>
              <a:t>Many of these include hernia repair along with implantations of mesh or prosthesis</a:t>
            </a:r>
          </a:p>
          <a:p>
            <a:pPr lvl="1"/>
            <a:r>
              <a:rPr lang="en-US" dirty="0"/>
              <a:t>Total disc arthroplasty</a:t>
            </a:r>
          </a:p>
        </p:txBody>
      </p:sp>
    </p:spTree>
    <p:extLst>
      <p:ext uri="{BB962C8B-B14F-4D97-AF65-F5344CB8AC3E}">
        <p14:creationId xmlns:p14="http://schemas.microsoft.com/office/powerpoint/2010/main" val="221284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of calculator and stethoscope placed on invoice">
            <a:extLst>
              <a:ext uri="{FF2B5EF4-FFF2-40B4-BE49-F238E27FC236}">
                <a16:creationId xmlns:a16="http://schemas.microsoft.com/office/drawing/2014/main" id="{06BC2A43-CE7B-8C75-F7AF-C5371A8DFC10}"/>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615" b="6374"/>
          <a:stretch/>
        </p:blipFill>
        <p:spPr>
          <a:xfrm>
            <a:off x="0" y="0"/>
            <a:ext cx="12192000" cy="6858000"/>
          </a:xfrm>
          <a:prstGeom prst="rect">
            <a:avLst/>
          </a:prstGeom>
        </p:spPr>
      </p:pic>
      <p:sp>
        <p:nvSpPr>
          <p:cNvPr id="5" name="Title 2">
            <a:extLst>
              <a:ext uri="{FF2B5EF4-FFF2-40B4-BE49-F238E27FC236}">
                <a16:creationId xmlns:a16="http://schemas.microsoft.com/office/drawing/2014/main" id="{2B17801F-BE3B-DE7D-8AC4-09AA8DAE34D2}"/>
              </a:ext>
            </a:extLst>
          </p:cNvPr>
          <p:cNvSpPr txBox="1">
            <a:spLocks/>
          </p:cNvSpPr>
          <p:nvPr/>
        </p:nvSpPr>
        <p:spPr>
          <a:xfrm>
            <a:off x="838200" y="203993"/>
            <a:ext cx="620539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05CAA"/>
                </a:solidFill>
                <a:latin typeface="Franklin Gothic Medium" panose="020B0603020102020204" pitchFamily="34" charset="0"/>
              </a:rPr>
              <a:t>Market Basket Increase</a:t>
            </a:r>
          </a:p>
        </p:txBody>
      </p:sp>
      <p:sp>
        <p:nvSpPr>
          <p:cNvPr id="6" name="Content Placeholder 1">
            <a:extLst>
              <a:ext uri="{FF2B5EF4-FFF2-40B4-BE49-F238E27FC236}">
                <a16:creationId xmlns:a16="http://schemas.microsoft.com/office/drawing/2014/main" id="{FAAA9A32-3A8B-9F85-EB08-B3ED4788DCA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05CAA"/>
              </a:buClr>
            </a:pPr>
            <a:r>
              <a:rPr lang="en-US" dirty="0">
                <a:latin typeface="Franklin Gothic Book" panose="020B0503020102020204" pitchFamily="34" charset="0"/>
              </a:rPr>
              <a:t>Due to inflation, the market basket update for </a:t>
            </a:r>
            <a:r>
              <a:rPr lang="en-US" dirty="0" err="1">
                <a:latin typeface="Franklin Gothic Book" panose="020B0503020102020204" pitchFamily="34" charset="0"/>
              </a:rPr>
              <a:t>FFY</a:t>
            </a:r>
            <a:r>
              <a:rPr lang="en-US" dirty="0">
                <a:latin typeface="Franklin Gothic Book" panose="020B0503020102020204" pitchFamily="34" charset="0"/>
              </a:rPr>
              <a:t> 2023 has been finalized at 4.1%.</a:t>
            </a:r>
          </a:p>
          <a:p>
            <a:pPr>
              <a:buClr>
                <a:srgbClr val="205CAA"/>
              </a:buClr>
            </a:pPr>
            <a:r>
              <a:rPr lang="en-US" dirty="0">
                <a:latin typeface="Franklin Gothic Book" panose="020B0503020102020204" pitchFamily="34" charset="0"/>
              </a:rPr>
              <a:t>Reductions: Multi Factor Productivity Adjustment – (0.3%)</a:t>
            </a:r>
          </a:p>
          <a:p>
            <a:pPr>
              <a:buClr>
                <a:srgbClr val="205CAA"/>
              </a:buClr>
            </a:pPr>
            <a:r>
              <a:rPr lang="en-US" dirty="0">
                <a:latin typeface="Franklin Gothic Book" panose="020B0503020102020204" pitchFamily="34" charset="0"/>
              </a:rPr>
              <a:t>Section 414 MACRA adjustment - + 0.5%</a:t>
            </a:r>
          </a:p>
          <a:p>
            <a:pPr>
              <a:buClr>
                <a:srgbClr val="205CAA"/>
              </a:buClr>
            </a:pPr>
            <a:r>
              <a:rPr lang="en-US" dirty="0">
                <a:latin typeface="Franklin Gothic Book" panose="020B0503020102020204" pitchFamily="34" charset="0"/>
              </a:rPr>
              <a:t>Hospitals who are meaningful users &amp; submit quality data will get a </a:t>
            </a:r>
            <a:r>
              <a:rPr lang="en-US" b="1" dirty="0">
                <a:latin typeface="Franklin Gothic Book" panose="020B0503020102020204" pitchFamily="34" charset="0"/>
              </a:rPr>
              <a:t>4.3% increase </a:t>
            </a:r>
            <a:r>
              <a:rPr lang="en-US" dirty="0">
                <a:latin typeface="Franklin Gothic Book" panose="020B0503020102020204" pitchFamily="34" charset="0"/>
              </a:rPr>
              <a:t>in the national standardized amounts.</a:t>
            </a:r>
          </a:p>
          <a:p>
            <a:pPr>
              <a:buClr>
                <a:srgbClr val="205CAA"/>
              </a:buClr>
            </a:pPr>
            <a:r>
              <a:rPr lang="en-US" dirty="0">
                <a:latin typeface="Franklin Gothic Book" panose="020B0503020102020204" pitchFamily="34" charset="0"/>
              </a:rPr>
              <a:t>Hospital-specific rates will get 3.8% increase.</a:t>
            </a:r>
          </a:p>
        </p:txBody>
      </p:sp>
    </p:spTree>
    <p:extLst>
      <p:ext uri="{BB962C8B-B14F-4D97-AF65-F5344CB8AC3E}">
        <p14:creationId xmlns:p14="http://schemas.microsoft.com/office/powerpoint/2010/main" val="383306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8839B-5B8D-2137-40BB-ABF1C89C17F4}"/>
              </a:ext>
            </a:extLst>
          </p:cNvPr>
          <p:cNvSpPr>
            <a:spLocks noGrp="1"/>
          </p:cNvSpPr>
          <p:nvPr>
            <p:ph idx="1"/>
          </p:nvPr>
        </p:nvSpPr>
        <p:spPr/>
        <p:txBody>
          <a:bodyPr/>
          <a:lstStyle/>
          <a:p>
            <a:r>
              <a:rPr lang="en-US" dirty="0"/>
              <a:t>In FY 2022 IPPS proposed rule, CMS proposed changes to the counting of Medicare usable organs, including organs used for research.</a:t>
            </a:r>
          </a:p>
          <a:p>
            <a:pPr lvl="1"/>
            <a:r>
              <a:rPr lang="en-US" dirty="0"/>
              <a:t>Due to the nature of comments received, it had to be addressed in future rulemaking.</a:t>
            </a:r>
          </a:p>
          <a:p>
            <a:r>
              <a:rPr lang="en-US" dirty="0"/>
              <a:t>CMS is proposing that organs used for research not be counted as Medicare usable organs or as total usable organs. In addition, </a:t>
            </a:r>
            <a:r>
              <a:rPr lang="en-US" dirty="0" err="1"/>
              <a:t>OPOs</a:t>
            </a:r>
            <a:r>
              <a:rPr lang="en-US" dirty="0"/>
              <a:t> and Transplant Hospitals much reduce their costs to procure organs for research from total organ acquisition costs on the cost report.</a:t>
            </a:r>
          </a:p>
          <a:p>
            <a:pPr marL="0" indent="0">
              <a:buNone/>
            </a:pPr>
            <a:r>
              <a:rPr lang="en-US" dirty="0"/>
              <a:t> </a:t>
            </a:r>
          </a:p>
        </p:txBody>
      </p:sp>
      <p:sp>
        <p:nvSpPr>
          <p:cNvPr id="3" name="Title 2">
            <a:extLst>
              <a:ext uri="{FF2B5EF4-FFF2-40B4-BE49-F238E27FC236}">
                <a16:creationId xmlns:a16="http://schemas.microsoft.com/office/drawing/2014/main" id="{AD8DBA07-CC80-2255-E122-AC69CDA37A81}"/>
              </a:ext>
            </a:extLst>
          </p:cNvPr>
          <p:cNvSpPr>
            <a:spLocks noGrp="1"/>
          </p:cNvSpPr>
          <p:nvPr>
            <p:ph type="title"/>
          </p:nvPr>
        </p:nvSpPr>
        <p:spPr/>
        <p:txBody>
          <a:bodyPr/>
          <a:lstStyle/>
          <a:p>
            <a:r>
              <a:rPr lang="en-US" dirty="0"/>
              <a:t>Organ Acquisition</a:t>
            </a:r>
          </a:p>
        </p:txBody>
      </p:sp>
    </p:spTree>
    <p:extLst>
      <p:ext uri="{BB962C8B-B14F-4D97-AF65-F5344CB8AC3E}">
        <p14:creationId xmlns:p14="http://schemas.microsoft.com/office/powerpoint/2010/main" val="218184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6BA38-A091-BB42-19F5-34044B030937}"/>
              </a:ext>
            </a:extLst>
          </p:cNvPr>
          <p:cNvSpPr>
            <a:spLocks noGrp="1"/>
          </p:cNvSpPr>
          <p:nvPr>
            <p:ph idx="1"/>
          </p:nvPr>
        </p:nvSpPr>
        <p:spPr/>
        <p:txBody>
          <a:bodyPr/>
          <a:lstStyle/>
          <a:p>
            <a:r>
              <a:rPr lang="en-US" dirty="0"/>
              <a:t>For unusable organs, they are also excluded from the Medicare &amp; total count, however their OA costs may be included. </a:t>
            </a:r>
          </a:p>
          <a:p>
            <a:r>
              <a:rPr lang="en-US" dirty="0"/>
              <a:t>Proposed clarification on appropriate allocation of </a:t>
            </a:r>
            <a:r>
              <a:rPr lang="en-US" dirty="0" err="1"/>
              <a:t>A&amp;G</a:t>
            </a:r>
            <a:r>
              <a:rPr lang="en-US" dirty="0"/>
              <a:t> costs to OA cost centers</a:t>
            </a:r>
          </a:p>
          <a:p>
            <a:r>
              <a:rPr lang="en-US" dirty="0"/>
              <a:t>CMS seeking comments on alternative methods for counting organs</a:t>
            </a:r>
          </a:p>
        </p:txBody>
      </p:sp>
      <p:sp>
        <p:nvSpPr>
          <p:cNvPr id="3" name="Title 2">
            <a:extLst>
              <a:ext uri="{FF2B5EF4-FFF2-40B4-BE49-F238E27FC236}">
                <a16:creationId xmlns:a16="http://schemas.microsoft.com/office/drawing/2014/main" id="{5472797A-F45E-D566-BFC5-6A6F5E0FB036}"/>
              </a:ext>
            </a:extLst>
          </p:cNvPr>
          <p:cNvSpPr>
            <a:spLocks noGrp="1"/>
          </p:cNvSpPr>
          <p:nvPr>
            <p:ph type="title"/>
          </p:nvPr>
        </p:nvSpPr>
        <p:spPr/>
        <p:txBody>
          <a:bodyPr/>
          <a:lstStyle/>
          <a:p>
            <a:r>
              <a:rPr lang="en-US" dirty="0"/>
              <a:t>Organ Acquisition</a:t>
            </a:r>
            <a:br>
              <a:rPr lang="en-US" dirty="0"/>
            </a:br>
            <a:r>
              <a:rPr lang="en-US" sz="3200" dirty="0"/>
              <a:t>Cont.</a:t>
            </a:r>
            <a:endParaRPr lang="en-US" dirty="0"/>
          </a:p>
        </p:txBody>
      </p:sp>
      <p:pic>
        <p:nvPicPr>
          <p:cNvPr id="5" name="Picture 4">
            <a:extLst>
              <a:ext uri="{FF2B5EF4-FFF2-40B4-BE49-F238E27FC236}">
                <a16:creationId xmlns:a16="http://schemas.microsoft.com/office/drawing/2014/main" id="{BA0CA7F1-3B21-5963-B33E-02DF0BA435A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031"/>
          <a:stretch/>
        </p:blipFill>
        <p:spPr>
          <a:xfrm>
            <a:off x="2946721" y="4427034"/>
            <a:ext cx="5968442" cy="2430966"/>
          </a:xfrm>
          <a:prstGeom prst="rect">
            <a:avLst/>
          </a:prstGeom>
          <a:ln>
            <a:noFill/>
          </a:ln>
          <a:effectLst>
            <a:softEdge rad="112500"/>
          </a:effectLst>
        </p:spPr>
      </p:pic>
      <p:sp>
        <p:nvSpPr>
          <p:cNvPr id="6" name="TextBox 5">
            <a:extLst>
              <a:ext uri="{FF2B5EF4-FFF2-40B4-BE49-F238E27FC236}">
                <a16:creationId xmlns:a16="http://schemas.microsoft.com/office/drawing/2014/main" id="{6208B147-102E-E98B-8CF5-36E247991575}"/>
              </a:ext>
            </a:extLst>
          </p:cNvPr>
          <p:cNvSpPr txBox="1"/>
          <p:nvPr/>
        </p:nvSpPr>
        <p:spPr>
          <a:xfrm>
            <a:off x="3420413" y="6858000"/>
            <a:ext cx="5021059" cy="230832"/>
          </a:xfrm>
          <a:prstGeom prst="rect">
            <a:avLst/>
          </a:prstGeom>
          <a:noFill/>
        </p:spPr>
        <p:txBody>
          <a:bodyPr wrap="square" rtlCol="0">
            <a:spAutoFit/>
          </a:bodyPr>
          <a:lstStyle/>
          <a:p>
            <a:r>
              <a:rPr lang="en-US" sz="900">
                <a:hlinkClick r:id="rId3" tooltip="https://theconversation.com/families-shouldnt-be-allowed-to-veto-organ-donation-51183"/>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415920138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0A2C-A3E8-A240-629C-36B6245B54F0}"/>
              </a:ext>
            </a:extLst>
          </p:cNvPr>
          <p:cNvSpPr>
            <a:spLocks noGrp="1"/>
          </p:cNvSpPr>
          <p:nvPr>
            <p:ph type="title"/>
          </p:nvPr>
        </p:nvSpPr>
        <p:spPr/>
        <p:txBody>
          <a:bodyPr/>
          <a:lstStyle/>
          <a:p>
            <a:r>
              <a:rPr lang="en-US" dirty="0"/>
              <a:t>Rural Emergency Hospitals - Overview</a:t>
            </a:r>
          </a:p>
        </p:txBody>
      </p:sp>
      <p:sp>
        <p:nvSpPr>
          <p:cNvPr id="3" name="Content Placeholder 2">
            <a:extLst>
              <a:ext uri="{FF2B5EF4-FFF2-40B4-BE49-F238E27FC236}">
                <a16:creationId xmlns:a16="http://schemas.microsoft.com/office/drawing/2014/main" id="{440CDF3B-A21F-C3CB-6A0F-0531624FEF7D}"/>
              </a:ext>
            </a:extLst>
          </p:cNvPr>
          <p:cNvSpPr>
            <a:spLocks noGrp="1"/>
          </p:cNvSpPr>
          <p:nvPr>
            <p:ph idx="1"/>
          </p:nvPr>
        </p:nvSpPr>
        <p:spPr>
          <a:xfrm>
            <a:off x="838200" y="1825625"/>
            <a:ext cx="9528018" cy="4351338"/>
          </a:xfrm>
        </p:spPr>
        <p:txBody>
          <a:bodyPr/>
          <a:lstStyle/>
          <a:p>
            <a:r>
              <a:rPr lang="en-US" dirty="0"/>
              <a:t>New provider type established by Section 125 of the CAA 2021, which is effective 1/1/23</a:t>
            </a:r>
          </a:p>
          <a:p>
            <a:r>
              <a:rPr lang="en-US" dirty="0"/>
              <a:t>Rural hospitals eligible to convert:</a:t>
            </a:r>
          </a:p>
          <a:p>
            <a:pPr lvl="1"/>
            <a:r>
              <a:rPr lang="en-US" dirty="0"/>
              <a:t>Existing </a:t>
            </a:r>
            <a:r>
              <a:rPr lang="en-US" dirty="0" err="1"/>
              <a:t>CAH</a:t>
            </a:r>
            <a:r>
              <a:rPr lang="en-US" dirty="0"/>
              <a:t>, SCH, or small rural hospital with less than 50 beds</a:t>
            </a:r>
          </a:p>
          <a:p>
            <a:pPr lvl="1"/>
            <a:r>
              <a:rPr lang="en-US" dirty="0"/>
              <a:t>Must provide 24/7 emergency dept services and observation care and may provide other outpatient services</a:t>
            </a:r>
          </a:p>
          <a:p>
            <a:pPr lvl="1"/>
            <a:r>
              <a:rPr lang="en-US" dirty="0"/>
              <a:t>Meets </a:t>
            </a:r>
            <a:r>
              <a:rPr lang="en-US" dirty="0" err="1"/>
              <a:t>CAH</a:t>
            </a:r>
            <a:r>
              <a:rPr lang="en-US" dirty="0"/>
              <a:t>-equivalent CoPs for emergency services</a:t>
            </a:r>
          </a:p>
          <a:p>
            <a:pPr lvl="1"/>
            <a:r>
              <a:rPr lang="en-US" dirty="0"/>
              <a:t>Meet license and staffing requirements</a:t>
            </a:r>
          </a:p>
        </p:txBody>
      </p:sp>
    </p:spTree>
    <p:extLst>
      <p:ext uri="{BB962C8B-B14F-4D97-AF65-F5344CB8AC3E}">
        <p14:creationId xmlns:p14="http://schemas.microsoft.com/office/powerpoint/2010/main" val="241781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7474-32DB-7489-A161-523D62223FC9}"/>
              </a:ext>
            </a:extLst>
          </p:cNvPr>
          <p:cNvSpPr>
            <a:spLocks noGrp="1"/>
          </p:cNvSpPr>
          <p:nvPr>
            <p:ph type="title"/>
          </p:nvPr>
        </p:nvSpPr>
        <p:spPr/>
        <p:txBody>
          <a:bodyPr/>
          <a:lstStyle/>
          <a:p>
            <a:r>
              <a:rPr lang="en-US" dirty="0"/>
              <a:t>Rural Emergency Hospitals – Overview</a:t>
            </a:r>
            <a:br>
              <a:rPr lang="en-US" dirty="0"/>
            </a:br>
            <a:r>
              <a:rPr lang="en-US" sz="3200" dirty="0"/>
              <a:t>Cont.</a:t>
            </a:r>
            <a:endParaRPr lang="en-US" dirty="0"/>
          </a:p>
        </p:txBody>
      </p:sp>
      <p:sp>
        <p:nvSpPr>
          <p:cNvPr id="3" name="Content Placeholder 2">
            <a:extLst>
              <a:ext uri="{FF2B5EF4-FFF2-40B4-BE49-F238E27FC236}">
                <a16:creationId xmlns:a16="http://schemas.microsoft.com/office/drawing/2014/main" id="{48A1E4D2-0AD5-2D7E-847A-CFF483BB68A0}"/>
              </a:ext>
            </a:extLst>
          </p:cNvPr>
          <p:cNvSpPr>
            <a:spLocks noGrp="1"/>
          </p:cNvSpPr>
          <p:nvPr>
            <p:ph idx="1"/>
          </p:nvPr>
        </p:nvSpPr>
        <p:spPr>
          <a:xfrm>
            <a:off x="838200" y="1825625"/>
            <a:ext cx="9518964" cy="4351338"/>
          </a:xfrm>
        </p:spPr>
        <p:txBody>
          <a:bodyPr/>
          <a:lstStyle/>
          <a:p>
            <a:r>
              <a:rPr lang="en-US" dirty="0" err="1"/>
              <a:t>REHs</a:t>
            </a:r>
            <a:r>
              <a:rPr lang="en-US" dirty="0"/>
              <a:t> may NOT provide acute inpatient services, and annual </a:t>
            </a:r>
            <a:r>
              <a:rPr lang="en-US" dirty="0" err="1"/>
              <a:t>ALOS</a:t>
            </a:r>
            <a:r>
              <a:rPr lang="en-US" dirty="0"/>
              <a:t> may not exceed 24 hours</a:t>
            </a:r>
          </a:p>
          <a:p>
            <a:pPr lvl="1"/>
            <a:r>
              <a:rPr lang="en-US" dirty="0"/>
              <a:t>May have skilled nursing facility services in a distinct part unit</a:t>
            </a:r>
          </a:p>
          <a:p>
            <a:pPr lvl="1"/>
            <a:r>
              <a:rPr lang="en-US" dirty="0"/>
              <a:t>Must have transfer agreement in place with a Level I or II trauma center</a:t>
            </a:r>
          </a:p>
          <a:p>
            <a:endParaRPr lang="en-US" dirty="0"/>
          </a:p>
        </p:txBody>
      </p:sp>
      <p:pic>
        <p:nvPicPr>
          <p:cNvPr id="5" name="Picture 4" descr="A picture containing person, person, posing, smiling&#10;&#10;Description automatically generated">
            <a:extLst>
              <a:ext uri="{FF2B5EF4-FFF2-40B4-BE49-F238E27FC236}">
                <a16:creationId xmlns:a16="http://schemas.microsoft.com/office/drawing/2014/main" id="{2A3A1477-FA5C-2864-ECD0-E48C65E882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902928"/>
            <a:ext cx="5208113" cy="2955074"/>
          </a:xfrm>
          <a:prstGeom prst="rect">
            <a:avLst/>
          </a:prstGeom>
        </p:spPr>
      </p:pic>
    </p:spTree>
    <p:extLst>
      <p:ext uri="{BB962C8B-B14F-4D97-AF65-F5344CB8AC3E}">
        <p14:creationId xmlns:p14="http://schemas.microsoft.com/office/powerpoint/2010/main" val="962005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12F1-B717-79DF-9E85-210D7BB1E6E6}"/>
              </a:ext>
            </a:extLst>
          </p:cNvPr>
          <p:cNvSpPr>
            <a:spLocks noGrp="1"/>
          </p:cNvSpPr>
          <p:nvPr>
            <p:ph type="title"/>
          </p:nvPr>
        </p:nvSpPr>
        <p:spPr/>
        <p:txBody>
          <a:bodyPr/>
          <a:lstStyle/>
          <a:p>
            <a:r>
              <a:rPr lang="en-US" dirty="0"/>
              <a:t>Rural Emergency Hospitals - CoPs</a:t>
            </a:r>
          </a:p>
        </p:txBody>
      </p:sp>
      <p:sp>
        <p:nvSpPr>
          <p:cNvPr id="3" name="Content Placeholder 2">
            <a:extLst>
              <a:ext uri="{FF2B5EF4-FFF2-40B4-BE49-F238E27FC236}">
                <a16:creationId xmlns:a16="http://schemas.microsoft.com/office/drawing/2014/main" id="{E72C9F67-7001-456B-D279-BDAF1A9E922C}"/>
              </a:ext>
            </a:extLst>
          </p:cNvPr>
          <p:cNvSpPr>
            <a:spLocks noGrp="1"/>
          </p:cNvSpPr>
          <p:nvPr>
            <p:ph idx="1"/>
          </p:nvPr>
        </p:nvSpPr>
        <p:spPr>
          <a:xfrm>
            <a:off x="838200" y="1825625"/>
            <a:ext cx="9500857" cy="4351338"/>
          </a:xfrm>
        </p:spPr>
        <p:txBody>
          <a:bodyPr/>
          <a:lstStyle/>
          <a:p>
            <a:r>
              <a:rPr lang="en-US" dirty="0"/>
              <a:t>Highlights from Conditions of Participation Proposed Rule</a:t>
            </a:r>
          </a:p>
          <a:p>
            <a:pPr lvl="1"/>
            <a:r>
              <a:rPr lang="en-US" dirty="0"/>
              <a:t>Many similarities to </a:t>
            </a:r>
            <a:r>
              <a:rPr lang="en-US" dirty="0" err="1"/>
              <a:t>CAH</a:t>
            </a:r>
            <a:r>
              <a:rPr lang="en-US" dirty="0"/>
              <a:t> CoPs</a:t>
            </a:r>
          </a:p>
          <a:p>
            <a:pPr lvl="1"/>
            <a:r>
              <a:rPr lang="en-US" dirty="0"/>
              <a:t>Must be located in rural area or have an active reclassification from urban to rural status as of 12/27/2020</a:t>
            </a:r>
          </a:p>
          <a:p>
            <a:pPr lvl="1"/>
            <a:r>
              <a:rPr lang="en-US" dirty="0"/>
              <a:t>Will be required to submit annual quality measurement reporting</a:t>
            </a:r>
          </a:p>
          <a:p>
            <a:pPr lvl="1"/>
            <a:r>
              <a:rPr lang="en-US" dirty="0"/>
              <a:t>Several services must be provided at same level as a </a:t>
            </a:r>
            <a:r>
              <a:rPr lang="en-US" dirty="0" err="1"/>
              <a:t>CAH</a:t>
            </a:r>
            <a:r>
              <a:rPr lang="en-US" dirty="0"/>
              <a:t>, such as lab, radiology, and pharmacy</a:t>
            </a:r>
          </a:p>
          <a:p>
            <a:pPr lvl="1"/>
            <a:r>
              <a:rPr lang="en-US" dirty="0"/>
              <a:t>More flexibility on ER staffing than </a:t>
            </a:r>
            <a:r>
              <a:rPr lang="en-US" dirty="0" err="1"/>
              <a:t>CAHs</a:t>
            </a:r>
            <a:endParaRPr lang="en-US" dirty="0"/>
          </a:p>
          <a:p>
            <a:pPr lvl="2"/>
            <a:r>
              <a:rPr lang="en-US" dirty="0"/>
              <a:t>Staff may include nurse, nursing assistant, clinical technician, or emergency medical technician</a:t>
            </a:r>
          </a:p>
          <a:p>
            <a:pPr lvl="2"/>
            <a:r>
              <a:rPr lang="en-US" dirty="0"/>
              <a:t>Not requiring a practitioner to be on-site at all times</a:t>
            </a:r>
          </a:p>
          <a:p>
            <a:pPr lvl="2"/>
            <a:r>
              <a:rPr lang="en-US" dirty="0"/>
              <a:t>Not requiring a board-certified emergency physician to be medical director</a:t>
            </a:r>
          </a:p>
        </p:txBody>
      </p:sp>
    </p:spTree>
    <p:extLst>
      <p:ext uri="{BB962C8B-B14F-4D97-AF65-F5344CB8AC3E}">
        <p14:creationId xmlns:p14="http://schemas.microsoft.com/office/powerpoint/2010/main" val="300137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C3C7-1E8F-9141-3196-555201233EB5}"/>
              </a:ext>
            </a:extLst>
          </p:cNvPr>
          <p:cNvSpPr>
            <a:spLocks noGrp="1"/>
          </p:cNvSpPr>
          <p:nvPr>
            <p:ph type="title"/>
          </p:nvPr>
        </p:nvSpPr>
        <p:spPr/>
        <p:txBody>
          <a:bodyPr/>
          <a:lstStyle/>
          <a:p>
            <a:r>
              <a:rPr lang="en-US" dirty="0"/>
              <a:t>Rural Emergency Hospitals - Payments</a:t>
            </a:r>
          </a:p>
        </p:txBody>
      </p:sp>
      <p:sp>
        <p:nvSpPr>
          <p:cNvPr id="3" name="Content Placeholder 2">
            <a:extLst>
              <a:ext uri="{FF2B5EF4-FFF2-40B4-BE49-F238E27FC236}">
                <a16:creationId xmlns:a16="http://schemas.microsoft.com/office/drawing/2014/main" id="{AB28DB11-2860-B8DD-5884-4D292601FD1C}"/>
              </a:ext>
            </a:extLst>
          </p:cNvPr>
          <p:cNvSpPr>
            <a:spLocks noGrp="1"/>
          </p:cNvSpPr>
          <p:nvPr>
            <p:ph idx="1"/>
          </p:nvPr>
        </p:nvSpPr>
        <p:spPr>
          <a:xfrm>
            <a:off x="738612" y="1318629"/>
            <a:ext cx="9636659" cy="5263239"/>
          </a:xfrm>
        </p:spPr>
        <p:txBody>
          <a:bodyPr/>
          <a:lstStyle/>
          <a:p>
            <a:r>
              <a:rPr lang="en-US" dirty="0"/>
              <a:t>Outpatient – REH will receive 105% of current OPPS rates</a:t>
            </a:r>
          </a:p>
          <a:p>
            <a:r>
              <a:rPr lang="en-US" dirty="0" err="1"/>
              <a:t>SNF</a:t>
            </a:r>
            <a:r>
              <a:rPr lang="en-US" dirty="0"/>
              <a:t> PPS rates for distinct part </a:t>
            </a:r>
            <a:r>
              <a:rPr lang="en-US" dirty="0" err="1"/>
              <a:t>SNF</a:t>
            </a:r>
            <a:r>
              <a:rPr lang="en-US" dirty="0"/>
              <a:t> unit (no </a:t>
            </a:r>
            <a:r>
              <a:rPr lang="en-US" dirty="0" err="1"/>
              <a:t>SWB</a:t>
            </a:r>
            <a:r>
              <a:rPr lang="en-US" dirty="0"/>
              <a:t> rates)</a:t>
            </a:r>
          </a:p>
          <a:p>
            <a:r>
              <a:rPr lang="en-US" dirty="0"/>
              <a:t>Ambulance fee schedule rates</a:t>
            </a:r>
          </a:p>
          <a:p>
            <a:r>
              <a:rPr lang="en-US" dirty="0"/>
              <a:t>Provider-based </a:t>
            </a:r>
            <a:r>
              <a:rPr lang="en-US" dirty="0" err="1"/>
              <a:t>RHCs</a:t>
            </a:r>
            <a:r>
              <a:rPr lang="en-US" dirty="0"/>
              <a:t> would be treated same as hospital &lt; 50 beds</a:t>
            </a:r>
          </a:p>
          <a:p>
            <a:r>
              <a:rPr lang="en-US" dirty="0"/>
              <a:t>Monthly Additional Facility Payment – all </a:t>
            </a:r>
            <a:r>
              <a:rPr lang="en-US" dirty="0" err="1"/>
              <a:t>REHs</a:t>
            </a:r>
            <a:r>
              <a:rPr lang="en-US" dirty="0"/>
              <a:t> will receive same amount</a:t>
            </a:r>
          </a:p>
          <a:p>
            <a:pPr lvl="1"/>
            <a:r>
              <a:rPr lang="en-US" dirty="0"/>
              <a:t>Difference between total amount paid to all </a:t>
            </a:r>
            <a:r>
              <a:rPr lang="en-US" dirty="0" err="1"/>
              <a:t>CAHs</a:t>
            </a:r>
            <a:r>
              <a:rPr lang="en-US" dirty="0"/>
              <a:t> in 2019 and amount that would have been paid under PPS rates divided by total number of </a:t>
            </a:r>
            <a:r>
              <a:rPr lang="en-US" dirty="0" err="1"/>
              <a:t>CAHs</a:t>
            </a:r>
            <a:r>
              <a:rPr lang="en-US" dirty="0"/>
              <a:t> in 2019 (about 1,350)</a:t>
            </a:r>
          </a:p>
          <a:p>
            <a:pPr lvl="1"/>
            <a:r>
              <a:rPr lang="en-US" dirty="0"/>
              <a:t>Estimated to be roughly $3.2m annually</a:t>
            </a:r>
          </a:p>
          <a:p>
            <a:pPr lvl="1"/>
            <a:r>
              <a:rPr lang="en-US" dirty="0"/>
              <a:t>REH must report on actual use of additional facility payment</a:t>
            </a:r>
          </a:p>
        </p:txBody>
      </p:sp>
    </p:spTree>
    <p:extLst>
      <p:ext uri="{BB962C8B-B14F-4D97-AF65-F5344CB8AC3E}">
        <p14:creationId xmlns:p14="http://schemas.microsoft.com/office/powerpoint/2010/main" val="3861617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hallway&#10;&#10;Description automatically generated with medium confidence">
            <a:extLst>
              <a:ext uri="{FF2B5EF4-FFF2-40B4-BE49-F238E27FC236}">
                <a16:creationId xmlns:a16="http://schemas.microsoft.com/office/drawing/2014/main" id="{A7112BBA-EDE2-02C2-0D10-408FB7C10965}"/>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1999" cy="6858000"/>
          </a:xfrm>
          <a:prstGeom prst="rect">
            <a:avLst/>
          </a:prstGeom>
        </p:spPr>
      </p:pic>
      <p:sp>
        <p:nvSpPr>
          <p:cNvPr id="4" name="Title 1">
            <a:extLst>
              <a:ext uri="{FF2B5EF4-FFF2-40B4-BE49-F238E27FC236}">
                <a16:creationId xmlns:a16="http://schemas.microsoft.com/office/drawing/2014/main" id="{E80CAEF8-A428-B4B7-9831-7BBC8796602C}"/>
              </a:ext>
            </a:extLst>
          </p:cNvPr>
          <p:cNvSpPr txBox="1">
            <a:spLocks/>
          </p:cNvSpPr>
          <p:nvPr/>
        </p:nvSpPr>
        <p:spPr>
          <a:xfrm>
            <a:off x="838200" y="355293"/>
            <a:ext cx="700794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05CAA"/>
                </a:solidFill>
                <a:latin typeface="Franklin Gothic Medium" panose="020B0603020102020204" pitchFamily="34" charset="0"/>
              </a:rPr>
              <a:t>Rural Emergency Hospitals</a:t>
            </a:r>
          </a:p>
        </p:txBody>
      </p:sp>
      <p:sp>
        <p:nvSpPr>
          <p:cNvPr id="5" name="Content Placeholder 2">
            <a:extLst>
              <a:ext uri="{FF2B5EF4-FFF2-40B4-BE49-F238E27FC236}">
                <a16:creationId xmlns:a16="http://schemas.microsoft.com/office/drawing/2014/main" id="{EE5EA98E-2A45-5D10-B0BE-401E6C3D4D44}"/>
              </a:ext>
            </a:extLst>
          </p:cNvPr>
          <p:cNvSpPr txBox="1">
            <a:spLocks/>
          </p:cNvSpPr>
          <p:nvPr/>
        </p:nvSpPr>
        <p:spPr>
          <a:xfrm>
            <a:off x="838200" y="1825625"/>
            <a:ext cx="951896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05CAA"/>
              </a:buClr>
            </a:pPr>
            <a:r>
              <a:rPr lang="en-US" dirty="0">
                <a:latin typeface="Franklin Gothic Book" panose="020B0503020102020204" pitchFamily="34" charset="0"/>
              </a:rPr>
              <a:t>Still many unknowns related to Medicaid and Commercial payors</a:t>
            </a:r>
          </a:p>
          <a:p>
            <a:pPr>
              <a:buClr>
                <a:srgbClr val="205CAA"/>
              </a:buClr>
            </a:pPr>
            <a:r>
              <a:rPr lang="en-US" dirty="0">
                <a:latin typeface="Franklin Gothic Book" panose="020B0503020102020204" pitchFamily="34" charset="0"/>
              </a:rPr>
              <a:t>State licensing may be an issue</a:t>
            </a:r>
          </a:p>
          <a:p>
            <a:pPr>
              <a:buClr>
                <a:srgbClr val="205CAA"/>
              </a:buClr>
            </a:pPr>
            <a:r>
              <a:rPr lang="en-US" dirty="0">
                <a:latin typeface="Franklin Gothic Book" panose="020B0503020102020204" pitchFamily="34" charset="0"/>
              </a:rPr>
              <a:t>Comprehensive financial analysis as well as community discussions will be vital</a:t>
            </a:r>
          </a:p>
        </p:txBody>
      </p:sp>
    </p:spTree>
    <p:extLst>
      <p:ext uri="{BB962C8B-B14F-4D97-AF65-F5344CB8AC3E}">
        <p14:creationId xmlns:p14="http://schemas.microsoft.com/office/powerpoint/2010/main" val="2378260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B6CE3-2731-FED5-6E1F-179AF212FEA0}"/>
              </a:ext>
            </a:extLst>
          </p:cNvPr>
          <p:cNvSpPr>
            <a:spLocks noGrp="1"/>
          </p:cNvSpPr>
          <p:nvPr>
            <p:ph sz="quarter" idx="10"/>
          </p:nvPr>
        </p:nvSpPr>
        <p:spPr>
          <a:xfrm>
            <a:off x="1667949" y="1327590"/>
            <a:ext cx="8856097" cy="2411491"/>
          </a:xfrm>
        </p:spPr>
        <p:txBody>
          <a:bodyPr/>
          <a:lstStyle/>
          <a:p>
            <a:r>
              <a:rPr lang="en-US" dirty="0"/>
              <a:t>Trivia</a:t>
            </a:r>
          </a:p>
          <a:p>
            <a:r>
              <a:rPr lang="en-US" dirty="0"/>
              <a:t>Question</a:t>
            </a:r>
          </a:p>
        </p:txBody>
      </p:sp>
      <p:sp>
        <p:nvSpPr>
          <p:cNvPr id="4" name="Thought Bubble: Cloud 3">
            <a:extLst>
              <a:ext uri="{FF2B5EF4-FFF2-40B4-BE49-F238E27FC236}">
                <a16:creationId xmlns:a16="http://schemas.microsoft.com/office/drawing/2014/main" id="{986E6A67-F2C3-EEEB-DEF0-91AE7B5FB3A5}"/>
              </a:ext>
            </a:extLst>
          </p:cNvPr>
          <p:cNvSpPr/>
          <p:nvPr/>
        </p:nvSpPr>
        <p:spPr>
          <a:xfrm>
            <a:off x="4841339" y="4010684"/>
            <a:ext cx="2509322" cy="1801640"/>
          </a:xfrm>
          <a:prstGeom prst="cloudCallout">
            <a:avLst/>
          </a:prstGeom>
          <a:solidFill>
            <a:srgbClr val="BFBFBF"/>
          </a:solidFill>
          <a:ln>
            <a:solidFill>
              <a:srgbClr val="0074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9551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grpId="0" nodeType="withEffect">
                                  <p:stCondLst>
                                    <p:cond delay="0"/>
                                  </p:stCondLst>
                                  <p:endCondLst>
                                    <p:cond evt="onNext" delay="0">
                                      <p:tgtEl>
                                        <p:sldTgt/>
                                      </p:tgtEl>
                                    </p:cond>
                                  </p:endCondLst>
                                  <p:childTnLst>
                                    <p:animScale>
                                      <p:cBhvr>
                                        <p:cTn id="6" dur="5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33D39-EB00-F87A-4142-640EEC6D5E92}"/>
              </a:ext>
            </a:extLst>
          </p:cNvPr>
          <p:cNvSpPr>
            <a:spLocks noGrp="1"/>
          </p:cNvSpPr>
          <p:nvPr>
            <p:ph sz="quarter" idx="10"/>
          </p:nvPr>
        </p:nvSpPr>
        <p:spPr>
          <a:xfrm>
            <a:off x="597215" y="2124520"/>
            <a:ext cx="8643670" cy="2608959"/>
          </a:xfrm>
        </p:spPr>
        <p:txBody>
          <a:bodyPr/>
          <a:lstStyle/>
          <a:p>
            <a:r>
              <a:rPr lang="en-US" dirty="0" err="1"/>
              <a:t>FFY</a:t>
            </a:r>
            <a:r>
              <a:rPr lang="en-US" dirty="0"/>
              <a:t> 2023 </a:t>
            </a:r>
            <a:r>
              <a:rPr lang="en-US" dirty="0" err="1"/>
              <a:t>SNF</a:t>
            </a:r>
            <a:r>
              <a:rPr lang="en-US" dirty="0"/>
              <a:t> PPS</a:t>
            </a:r>
          </a:p>
          <a:p>
            <a:endParaRPr lang="en-US" sz="3200" dirty="0"/>
          </a:p>
          <a:p>
            <a:r>
              <a:rPr lang="en-US" sz="3200" dirty="0"/>
              <a:t>Issued July 29, 2022</a:t>
            </a:r>
          </a:p>
        </p:txBody>
      </p:sp>
    </p:spTree>
    <p:extLst>
      <p:ext uri="{BB962C8B-B14F-4D97-AF65-F5344CB8AC3E}">
        <p14:creationId xmlns:p14="http://schemas.microsoft.com/office/powerpoint/2010/main" val="24054671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3D482-7450-EC78-BC36-97F52F588F34}"/>
              </a:ext>
            </a:extLst>
          </p:cNvPr>
          <p:cNvSpPr>
            <a:spLocks noGrp="1"/>
          </p:cNvSpPr>
          <p:nvPr>
            <p:ph idx="1"/>
          </p:nvPr>
        </p:nvSpPr>
        <p:spPr/>
        <p:txBody>
          <a:bodyPr/>
          <a:lstStyle/>
          <a:p>
            <a:r>
              <a:rPr lang="en-US" dirty="0"/>
              <a:t>Increase of 2.7% in Medicare Part A payments</a:t>
            </a:r>
          </a:p>
          <a:p>
            <a:pPr lvl="1"/>
            <a:r>
              <a:rPr lang="en-US" dirty="0"/>
              <a:t>5.1% update to payment rates</a:t>
            </a:r>
          </a:p>
          <a:p>
            <a:pPr lvl="1"/>
            <a:r>
              <a:rPr lang="en-US" dirty="0"/>
              <a:t>Less 2.3% parity adjustment for </a:t>
            </a:r>
            <a:r>
              <a:rPr lang="en-US" dirty="0" err="1"/>
              <a:t>PDPM</a:t>
            </a:r>
            <a:r>
              <a:rPr lang="en-US" dirty="0"/>
              <a:t> implementation</a:t>
            </a:r>
          </a:p>
          <a:p>
            <a:r>
              <a:rPr lang="en-US" dirty="0"/>
              <a:t>Finalized recalibration of the </a:t>
            </a:r>
            <a:r>
              <a:rPr lang="en-US" dirty="0" err="1"/>
              <a:t>PDPM</a:t>
            </a:r>
            <a:r>
              <a:rPr lang="en-US" dirty="0"/>
              <a:t> parity adjustment to 4.6%</a:t>
            </a:r>
          </a:p>
          <a:p>
            <a:pPr lvl="1"/>
            <a:r>
              <a:rPr lang="en-US" dirty="0"/>
              <a:t>Will implement 2-year phase in of adjustment to be 2.3% in 2023 and 2024</a:t>
            </a:r>
          </a:p>
          <a:p>
            <a:r>
              <a:rPr lang="en-US" dirty="0"/>
              <a:t>Finalized permanent 5% cap on wage index decreases in a year</a:t>
            </a:r>
          </a:p>
          <a:p>
            <a:r>
              <a:rPr lang="en-US" dirty="0"/>
              <a:t>Quality Reporting:</a:t>
            </a:r>
          </a:p>
          <a:p>
            <a:pPr lvl="1"/>
            <a:r>
              <a:rPr lang="en-US" dirty="0"/>
              <a:t>Adopting new measure called: Influenza vaccination coverage among healthcare personnel beginning in 2024</a:t>
            </a:r>
          </a:p>
        </p:txBody>
      </p:sp>
      <p:sp>
        <p:nvSpPr>
          <p:cNvPr id="3" name="Title 2">
            <a:extLst>
              <a:ext uri="{FF2B5EF4-FFF2-40B4-BE49-F238E27FC236}">
                <a16:creationId xmlns:a16="http://schemas.microsoft.com/office/drawing/2014/main" id="{3709BE22-4325-BB6E-BE0D-713EBE3F7BB8}"/>
              </a:ext>
            </a:extLst>
          </p:cNvPr>
          <p:cNvSpPr>
            <a:spLocks noGrp="1"/>
          </p:cNvSpPr>
          <p:nvPr>
            <p:ph type="title"/>
          </p:nvPr>
        </p:nvSpPr>
        <p:spPr/>
        <p:txBody>
          <a:bodyPr/>
          <a:lstStyle/>
          <a:p>
            <a:r>
              <a:rPr lang="en-US" dirty="0" err="1"/>
              <a:t>SNF</a:t>
            </a:r>
            <a:r>
              <a:rPr lang="en-US" dirty="0"/>
              <a:t> PPS Update</a:t>
            </a:r>
          </a:p>
        </p:txBody>
      </p:sp>
    </p:spTree>
    <p:extLst>
      <p:ext uri="{BB962C8B-B14F-4D97-AF65-F5344CB8AC3E}">
        <p14:creationId xmlns:p14="http://schemas.microsoft.com/office/powerpoint/2010/main" val="157280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E1195-8F84-3286-7FDA-5AD004B3A913}"/>
              </a:ext>
            </a:extLst>
          </p:cNvPr>
          <p:cNvSpPr>
            <a:spLocks noGrp="1"/>
          </p:cNvSpPr>
          <p:nvPr>
            <p:ph type="title"/>
          </p:nvPr>
        </p:nvSpPr>
        <p:spPr>
          <a:xfrm>
            <a:off x="483149" y="276421"/>
            <a:ext cx="5155196" cy="1325563"/>
          </a:xfrm>
        </p:spPr>
        <p:txBody>
          <a:bodyPr/>
          <a:lstStyle/>
          <a:p>
            <a:r>
              <a:rPr lang="en-US" dirty="0"/>
              <a:t>Operating &amp; Capital Rates – </a:t>
            </a:r>
            <a:r>
              <a:rPr lang="en-US" dirty="0" err="1"/>
              <a:t>FFY</a:t>
            </a:r>
            <a:r>
              <a:rPr lang="en-US" dirty="0"/>
              <a:t> 2023</a:t>
            </a:r>
          </a:p>
        </p:txBody>
      </p:sp>
      <p:graphicFrame>
        <p:nvGraphicFramePr>
          <p:cNvPr id="4" name="Content Placeholder 3">
            <a:extLst>
              <a:ext uri="{FF2B5EF4-FFF2-40B4-BE49-F238E27FC236}">
                <a16:creationId xmlns:a16="http://schemas.microsoft.com/office/drawing/2014/main" id="{9A9E7C2F-C2F4-BE2C-A701-849CE9F9B2B0}"/>
              </a:ext>
            </a:extLst>
          </p:cNvPr>
          <p:cNvGraphicFramePr>
            <a:graphicFrameLocks noGrp="1"/>
          </p:cNvGraphicFramePr>
          <p:nvPr>
            <p:ph idx="1"/>
            <p:extLst>
              <p:ext uri="{D42A27DB-BD31-4B8C-83A1-F6EECF244321}">
                <p14:modId xmlns:p14="http://schemas.microsoft.com/office/powerpoint/2010/main" val="2259998391"/>
              </p:ext>
            </p:extLst>
          </p:nvPr>
        </p:nvGraphicFramePr>
        <p:xfrm>
          <a:off x="483149" y="2015086"/>
          <a:ext cx="7645400" cy="4034790"/>
        </p:xfrm>
        <a:graphic>
          <a:graphicData uri="http://schemas.openxmlformats.org/drawingml/2006/table">
            <a:tbl>
              <a:tblPr/>
              <a:tblGrid>
                <a:gridCol w="927100">
                  <a:extLst>
                    <a:ext uri="{9D8B030D-6E8A-4147-A177-3AD203B41FA5}">
                      <a16:colId xmlns:a16="http://schemas.microsoft.com/office/drawing/2014/main" val="3396568264"/>
                    </a:ext>
                  </a:extLst>
                </a:gridCol>
                <a:gridCol w="965200">
                  <a:extLst>
                    <a:ext uri="{9D8B030D-6E8A-4147-A177-3AD203B41FA5}">
                      <a16:colId xmlns:a16="http://schemas.microsoft.com/office/drawing/2014/main" val="571826816"/>
                    </a:ext>
                  </a:extLst>
                </a:gridCol>
                <a:gridCol w="876300">
                  <a:extLst>
                    <a:ext uri="{9D8B030D-6E8A-4147-A177-3AD203B41FA5}">
                      <a16:colId xmlns:a16="http://schemas.microsoft.com/office/drawing/2014/main" val="3133713027"/>
                    </a:ext>
                  </a:extLst>
                </a:gridCol>
                <a:gridCol w="1003300">
                  <a:extLst>
                    <a:ext uri="{9D8B030D-6E8A-4147-A177-3AD203B41FA5}">
                      <a16:colId xmlns:a16="http://schemas.microsoft.com/office/drawing/2014/main" val="2635228189"/>
                    </a:ext>
                  </a:extLst>
                </a:gridCol>
                <a:gridCol w="876300">
                  <a:extLst>
                    <a:ext uri="{9D8B030D-6E8A-4147-A177-3AD203B41FA5}">
                      <a16:colId xmlns:a16="http://schemas.microsoft.com/office/drawing/2014/main" val="3340250190"/>
                    </a:ext>
                  </a:extLst>
                </a:gridCol>
                <a:gridCol w="1168400">
                  <a:extLst>
                    <a:ext uri="{9D8B030D-6E8A-4147-A177-3AD203B41FA5}">
                      <a16:colId xmlns:a16="http://schemas.microsoft.com/office/drawing/2014/main" val="1756763651"/>
                    </a:ext>
                  </a:extLst>
                </a:gridCol>
                <a:gridCol w="901700">
                  <a:extLst>
                    <a:ext uri="{9D8B030D-6E8A-4147-A177-3AD203B41FA5}">
                      <a16:colId xmlns:a16="http://schemas.microsoft.com/office/drawing/2014/main" val="2856857112"/>
                    </a:ext>
                  </a:extLst>
                </a:gridCol>
                <a:gridCol w="927100">
                  <a:extLst>
                    <a:ext uri="{9D8B030D-6E8A-4147-A177-3AD203B41FA5}">
                      <a16:colId xmlns:a16="http://schemas.microsoft.com/office/drawing/2014/main" val="1782090884"/>
                    </a:ext>
                  </a:extLst>
                </a:gridCol>
              </a:tblGrid>
              <a:tr h="247650">
                <a:tc gridSpan="8">
                  <a:txBody>
                    <a:bodyPr/>
                    <a:lstStyle/>
                    <a:p>
                      <a:pPr algn="ctr" fontAlgn="b"/>
                      <a:r>
                        <a:rPr lang="en-US" sz="1100" b="1" i="0" u="none" strike="noStrike" dirty="0">
                          <a:effectLst/>
                          <a:latin typeface="Calibri" panose="020F0502020204030204" pitchFamily="34" charset="0"/>
                        </a:rPr>
                        <a:t>FY 2023 FINAL Tables 1A-1E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5474635"/>
                  </a:ext>
                </a:extLst>
              </a:tr>
              <a:tr h="409575">
                <a:tc gridSpan="8">
                  <a:txBody>
                    <a:bodyPr/>
                    <a:lstStyle/>
                    <a:p>
                      <a:pPr algn="ctr" fontAlgn="b"/>
                      <a:r>
                        <a:rPr lang="en-US" sz="1100" b="1" i="0" u="none" strike="noStrike" dirty="0">
                          <a:effectLst/>
                          <a:latin typeface="Calibri" panose="020F0502020204030204" pitchFamily="34" charset="0"/>
                        </a:rPr>
                        <a:t>TABLE 1A.  FINAL RULE NATIONAL ADJUSTED OPERATING STANDARDIZED AMOUNTS; LABOR/NONLABOR (68.3 PERCENT LABOR SHARE/31.7 PERCENT NONLABOR SHARE IF WAGE INDEX GREATER THAN 1)</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541979"/>
                  </a:ext>
                </a:extLst>
              </a:tr>
              <a:tr h="693420">
                <a:tc gridSpan="2">
                  <a:txBody>
                    <a:bodyPr/>
                    <a:lstStyle/>
                    <a:p>
                      <a:pPr algn="ctr" fontAlgn="b"/>
                      <a:r>
                        <a:rPr lang="en-US" sz="1100" b="1" i="0" u="none" strike="noStrike" dirty="0">
                          <a:effectLst/>
                          <a:latin typeface="Calibri" panose="020F0502020204030204" pitchFamily="34" charset="0"/>
                        </a:rPr>
                        <a:t>Hospital Submitted Quality Data and is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3.8 Percent)</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effectLst/>
                          <a:latin typeface="Calibri" panose="020F0502020204030204" pitchFamily="34" charset="0"/>
                        </a:rPr>
                        <a:t>Hospital Submitted Quality Data and is NOT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0.725 Percent)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effectLst/>
                          <a:latin typeface="Calibri" panose="020F0502020204030204" pitchFamily="34" charset="0"/>
                        </a:rPr>
                        <a:t>Hospital Did NOT Submit Quality Data and is a Meaningful EHR User (Update = 2.775 Percent)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effectLst/>
                          <a:latin typeface="Calibri" panose="020F0502020204030204" pitchFamily="34" charset="0"/>
                        </a:rPr>
                        <a:t>Hospital Did NOT Submit Quality Data and is NOT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-0.3 Percent)</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7556082"/>
                  </a:ext>
                </a:extLst>
              </a:tr>
              <a:tr h="373380">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769788"/>
                  </a:ext>
                </a:extLst>
              </a:tr>
              <a:tr h="247650">
                <a:tc>
                  <a:txBody>
                    <a:bodyPr/>
                    <a:lstStyle/>
                    <a:p>
                      <a:pPr algn="ctr" fontAlgn="ctr"/>
                      <a:r>
                        <a:rPr lang="en-US" sz="1100" b="0" i="0" u="none" strike="noStrike">
                          <a:solidFill>
                            <a:srgbClr val="000000"/>
                          </a:solidFill>
                          <a:effectLst/>
                          <a:latin typeface="Calibri" panose="020F0502020204030204" pitchFamily="34" charset="0"/>
                        </a:rPr>
                        <a:t>$4,310.00 </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$2,065.74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$4,182.32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$2,004.54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$4,267.44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$2,045.34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$4,139.76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$1,984.15 </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059848"/>
                  </a:ext>
                </a:extLst>
              </a:tr>
              <a:tr h="182880">
                <a:tc>
                  <a:txBody>
                    <a:bodyPr/>
                    <a:lstStyle/>
                    <a:p>
                      <a:pPr algn="l" fontAlgn="b"/>
                      <a:r>
                        <a:rPr lang="en-US" sz="1100" b="0" i="0" u="none" strike="noStrike">
                          <a:effectLst/>
                          <a:latin typeface="Calibri" panose="020F0502020204030204" pitchFamily="34" charset="0"/>
                        </a:rPr>
                        <a:t> </a:t>
                      </a:r>
                    </a:p>
                  </a:txBody>
                  <a:tcPr marL="7620" marR="7620" marT="7620" marB="0" anchor="b">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dirty="0">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dirty="0">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84230896"/>
                  </a:ext>
                </a:extLst>
              </a:tr>
              <a:tr h="361950">
                <a:tc gridSpan="8">
                  <a:txBody>
                    <a:bodyPr/>
                    <a:lstStyle/>
                    <a:p>
                      <a:pPr algn="ctr" fontAlgn="b"/>
                      <a:r>
                        <a:rPr lang="en-US" sz="1100" b="1" i="0" u="none" strike="noStrike" dirty="0">
                          <a:effectLst/>
                          <a:latin typeface="Calibri" panose="020F0502020204030204" pitchFamily="34" charset="0"/>
                        </a:rPr>
                        <a:t>TABLE 1B.  FINAL RULE NATIONAL ADJUSTED OPERATING STANDARDIZED AMOUNTS, LABOR/NONLABOR (62 PERCENT LABOR SHARE/38 PERCENT NONLABOR SHARE IF WAGE INDEX LESS THAN OR EQUAL TO 1)</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5097837"/>
                  </a:ext>
                </a:extLst>
              </a:tr>
              <a:tr h="723900">
                <a:tc gridSpan="2">
                  <a:txBody>
                    <a:bodyPr/>
                    <a:lstStyle/>
                    <a:p>
                      <a:pPr algn="ctr" fontAlgn="b"/>
                      <a:r>
                        <a:rPr lang="en-US" sz="1100" b="1" i="0" u="none" strike="noStrike" dirty="0">
                          <a:effectLst/>
                          <a:latin typeface="Calibri" panose="020F0502020204030204" pitchFamily="34" charset="0"/>
                        </a:rPr>
                        <a:t>Hospital Submitted Quality Data and is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3.8 Percent)</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effectLst/>
                          <a:latin typeface="Calibri" panose="020F0502020204030204" pitchFamily="34" charset="0"/>
                        </a:rPr>
                        <a:t>Hospital Submitted Quality Data and is NOT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0.725 Percent)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effectLst/>
                          <a:latin typeface="Calibri" panose="020F0502020204030204" pitchFamily="34" charset="0"/>
                        </a:rPr>
                        <a:t>Hospital Did NOT Submit Quality Data and is a Meaningful EHR User (Update = 2.775 Percent)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effectLst/>
                          <a:latin typeface="Calibri" panose="020F0502020204030204" pitchFamily="34" charset="0"/>
                        </a:rPr>
                        <a:t>Hospital Did NOT Submit Quality Data and is NOT a Meaningful </a:t>
                      </a:r>
                      <a:r>
                        <a:rPr lang="en-US" sz="1100" b="1" i="0" u="none" strike="noStrike" dirty="0" err="1">
                          <a:effectLst/>
                          <a:latin typeface="Calibri" panose="020F0502020204030204" pitchFamily="34" charset="0"/>
                        </a:rPr>
                        <a:t>EHR</a:t>
                      </a:r>
                      <a:r>
                        <a:rPr lang="en-US" sz="1100" b="1" i="0" u="none" strike="noStrike" dirty="0">
                          <a:effectLst/>
                          <a:latin typeface="Calibri" panose="020F0502020204030204" pitchFamily="34" charset="0"/>
                        </a:rPr>
                        <a:t> User </a:t>
                      </a:r>
                    </a:p>
                    <a:p>
                      <a:pPr algn="ctr" fontAlgn="b"/>
                      <a:r>
                        <a:rPr lang="en-US" sz="1100" b="1" i="0" u="none" strike="noStrike" dirty="0">
                          <a:effectLst/>
                          <a:latin typeface="Calibri" panose="020F0502020204030204" pitchFamily="34" charset="0"/>
                        </a:rPr>
                        <a:t>(Update = -0.3 Percent)</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74987436"/>
                  </a:ext>
                </a:extLst>
              </a:tr>
              <a:tr h="373380">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a:effectLst/>
                          <a:latin typeface="Calibri" panose="020F0502020204030204" pitchFamily="34" charset="0"/>
                        </a:rPr>
                        <a:t>Labor-related</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Nonlabor-related</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357086"/>
                  </a:ext>
                </a:extLst>
              </a:tr>
              <a:tr h="238125">
                <a:tc>
                  <a:txBody>
                    <a:bodyPr/>
                    <a:lstStyle/>
                    <a:p>
                      <a:pPr algn="ctr" fontAlgn="ctr"/>
                      <a:r>
                        <a:rPr lang="en-US" sz="1100" b="0" i="0" u="none" strike="noStrike">
                          <a:solidFill>
                            <a:srgbClr val="000000"/>
                          </a:solidFill>
                          <a:effectLst/>
                          <a:latin typeface="Calibri" panose="020F0502020204030204" pitchFamily="34" charset="0"/>
                        </a:rPr>
                        <a:t>$3,952.96 </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$2,422.78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$3,835.85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$2,351.01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$3,913.92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$2,398.86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$3,796.82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$2,327.09 </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806187"/>
                  </a:ext>
                </a:extLst>
              </a:tr>
              <a:tr h="182880">
                <a:tc>
                  <a:txBody>
                    <a:bodyPr/>
                    <a:lstStyle/>
                    <a:p>
                      <a:pPr algn="l" fontAlgn="b"/>
                      <a:r>
                        <a:rPr lang="en-US" sz="1100" b="0" i="0" u="none" strike="noStrike">
                          <a:effectLst/>
                          <a:latin typeface="Calibri" panose="020F0502020204030204" pitchFamily="34" charset="0"/>
                        </a:rPr>
                        <a:t> </a:t>
                      </a:r>
                    </a:p>
                  </a:txBody>
                  <a:tcPr marL="7620" marR="7620" marT="7620" marB="0" anchor="b">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100" b="0" i="0" u="none" strike="noStrike" dirty="0">
                          <a:effectLst/>
                          <a:latin typeface="Calibri" panose="020F0502020204030204" pitchFamily="34" charset="0"/>
                        </a:rPr>
                        <a:t> </a:t>
                      </a:r>
                    </a:p>
                  </a:txBody>
                  <a:tcPr marL="7620" marR="7620" marT="7620" marB="0" anchor="b">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4268348750"/>
                  </a:ext>
                </a:extLst>
              </a:tr>
            </a:tbl>
          </a:graphicData>
        </a:graphic>
      </p:graphicFrame>
      <p:graphicFrame>
        <p:nvGraphicFramePr>
          <p:cNvPr id="6" name="Table 5">
            <a:extLst>
              <a:ext uri="{FF2B5EF4-FFF2-40B4-BE49-F238E27FC236}">
                <a16:creationId xmlns:a16="http://schemas.microsoft.com/office/drawing/2014/main" id="{C56846A4-2640-589A-DF40-83FFDD315262}"/>
              </a:ext>
            </a:extLst>
          </p:cNvPr>
          <p:cNvGraphicFramePr>
            <a:graphicFrameLocks noGrp="1"/>
          </p:cNvGraphicFramePr>
          <p:nvPr>
            <p:extLst>
              <p:ext uri="{D42A27DB-BD31-4B8C-83A1-F6EECF244321}">
                <p14:modId xmlns:p14="http://schemas.microsoft.com/office/powerpoint/2010/main" val="2864327244"/>
              </p:ext>
            </p:extLst>
          </p:nvPr>
        </p:nvGraphicFramePr>
        <p:xfrm>
          <a:off x="9241571" y="2233895"/>
          <a:ext cx="1892300" cy="916305"/>
        </p:xfrm>
        <a:graphic>
          <a:graphicData uri="http://schemas.openxmlformats.org/drawingml/2006/table">
            <a:tbl>
              <a:tblPr/>
              <a:tblGrid>
                <a:gridCol w="927100">
                  <a:extLst>
                    <a:ext uri="{9D8B030D-6E8A-4147-A177-3AD203B41FA5}">
                      <a16:colId xmlns:a16="http://schemas.microsoft.com/office/drawing/2014/main" val="1351242471"/>
                    </a:ext>
                  </a:extLst>
                </a:gridCol>
                <a:gridCol w="965200">
                  <a:extLst>
                    <a:ext uri="{9D8B030D-6E8A-4147-A177-3AD203B41FA5}">
                      <a16:colId xmlns:a16="http://schemas.microsoft.com/office/drawing/2014/main" val="1074275511"/>
                    </a:ext>
                  </a:extLst>
                </a:gridCol>
              </a:tblGrid>
              <a:tr h="504825">
                <a:tc gridSpan="2">
                  <a:txBody>
                    <a:bodyPr/>
                    <a:lstStyle/>
                    <a:p>
                      <a:pPr algn="ctr" fontAlgn="b"/>
                      <a:r>
                        <a:rPr lang="en-US" sz="1100" b="1" i="0" u="none" strike="noStrike" dirty="0">
                          <a:effectLst/>
                          <a:latin typeface="Calibri" panose="020F0502020204030204" pitchFamily="34" charset="0"/>
                        </a:rPr>
                        <a:t>TABLE 1D. - CAPITAL STANDARD FEDERAL PAYMENT RATE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0C0C0"/>
                    </a:solidFill>
                  </a:tcPr>
                </a:tc>
                <a:tc hMerge="1">
                  <a:txBody>
                    <a:bodyPr/>
                    <a:lstStyle/>
                    <a:p>
                      <a:endParaRPr lang="en-US"/>
                    </a:p>
                  </a:txBody>
                  <a:tcPr/>
                </a:tc>
                <a:extLst>
                  <a:ext uri="{0D108BD9-81ED-4DB2-BD59-A6C34878D82A}">
                    <a16:rowId xmlns:a16="http://schemas.microsoft.com/office/drawing/2014/main" val="3447565889"/>
                  </a:ext>
                </a:extLst>
              </a:tr>
              <a:tr h="182880">
                <a:tc>
                  <a:txBody>
                    <a:bodyPr/>
                    <a:lstStyle/>
                    <a:p>
                      <a:pPr algn="ctr" fontAlgn="b"/>
                      <a:r>
                        <a:rPr lang="en-US" sz="1100" b="0" i="0" u="none" strike="noStrike">
                          <a:effectLst/>
                          <a:latin typeface="Calibri" panose="020F0502020204030204" pitchFamily="34" charset="0"/>
                        </a:rPr>
                        <a:t> </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Rate</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62400"/>
                  </a:ext>
                </a:extLst>
              </a:tr>
              <a:tr h="228600">
                <a:tc>
                  <a:txBody>
                    <a:bodyPr/>
                    <a:lstStyle/>
                    <a:p>
                      <a:pPr algn="ctr" fontAlgn="b"/>
                      <a:r>
                        <a:rPr lang="en-US" sz="1100" b="0" i="0" u="none" strike="noStrike" dirty="0">
                          <a:effectLst/>
                          <a:latin typeface="Calibri" panose="020F0502020204030204" pitchFamily="34" charset="0"/>
                        </a:rPr>
                        <a:t>National</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effectLst/>
                          <a:latin typeface="Calibri" panose="020F0502020204030204" pitchFamily="34" charset="0"/>
                        </a:rPr>
                        <a:t>$483.76 </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709263"/>
                  </a:ext>
                </a:extLst>
              </a:tr>
            </a:tbl>
          </a:graphicData>
        </a:graphic>
      </p:graphicFrame>
      <p:graphicFrame>
        <p:nvGraphicFramePr>
          <p:cNvPr id="7" name="Table 6">
            <a:extLst>
              <a:ext uri="{FF2B5EF4-FFF2-40B4-BE49-F238E27FC236}">
                <a16:creationId xmlns:a16="http://schemas.microsoft.com/office/drawing/2014/main" id="{54C845E4-28E4-12D6-CF57-775DA3715E5C}"/>
              </a:ext>
            </a:extLst>
          </p:cNvPr>
          <p:cNvGraphicFramePr>
            <a:graphicFrameLocks noGrp="1"/>
          </p:cNvGraphicFramePr>
          <p:nvPr>
            <p:extLst>
              <p:ext uri="{D42A27DB-BD31-4B8C-83A1-F6EECF244321}">
                <p14:modId xmlns:p14="http://schemas.microsoft.com/office/powerpoint/2010/main" val="1430613079"/>
              </p:ext>
            </p:extLst>
          </p:nvPr>
        </p:nvGraphicFramePr>
        <p:xfrm>
          <a:off x="8480090" y="3707800"/>
          <a:ext cx="3415263" cy="1800017"/>
        </p:xfrm>
        <a:graphic>
          <a:graphicData uri="http://schemas.openxmlformats.org/drawingml/2006/table">
            <a:tbl>
              <a:tblPr/>
              <a:tblGrid>
                <a:gridCol w="1511560">
                  <a:extLst>
                    <a:ext uri="{9D8B030D-6E8A-4147-A177-3AD203B41FA5}">
                      <a16:colId xmlns:a16="http://schemas.microsoft.com/office/drawing/2014/main" val="3261223342"/>
                    </a:ext>
                  </a:extLst>
                </a:gridCol>
                <a:gridCol w="972096">
                  <a:extLst>
                    <a:ext uri="{9D8B030D-6E8A-4147-A177-3AD203B41FA5}">
                      <a16:colId xmlns:a16="http://schemas.microsoft.com/office/drawing/2014/main" val="2107127781"/>
                    </a:ext>
                  </a:extLst>
                </a:gridCol>
                <a:gridCol w="931607">
                  <a:extLst>
                    <a:ext uri="{9D8B030D-6E8A-4147-A177-3AD203B41FA5}">
                      <a16:colId xmlns:a16="http://schemas.microsoft.com/office/drawing/2014/main" val="1008994403"/>
                    </a:ext>
                  </a:extLst>
                </a:gridCol>
              </a:tblGrid>
              <a:tr h="634632">
                <a:tc gridSpan="3">
                  <a:txBody>
                    <a:bodyPr/>
                    <a:lstStyle/>
                    <a:p>
                      <a:pPr algn="ctr" fontAlgn="b"/>
                      <a:r>
                        <a:rPr lang="en-US" sz="1100" b="1" i="0" u="none" strike="noStrike" dirty="0">
                          <a:effectLst/>
                          <a:latin typeface="Calibri" panose="020F0502020204030204" pitchFamily="34" charset="0"/>
                        </a:rPr>
                        <a:t>TABLE 1E- </a:t>
                      </a:r>
                      <a:r>
                        <a:rPr lang="en-US" sz="1100" b="1" i="0" u="none" strike="noStrike" dirty="0" err="1">
                          <a:effectLst/>
                          <a:latin typeface="Calibri" panose="020F0502020204030204" pitchFamily="34" charset="0"/>
                        </a:rPr>
                        <a:t>LTCH</a:t>
                      </a:r>
                      <a:r>
                        <a:rPr lang="en-US" sz="1100" b="1" i="0" u="none" strike="noStrike" dirty="0">
                          <a:effectLst/>
                          <a:latin typeface="Calibri" panose="020F0502020204030204" pitchFamily="34" charset="0"/>
                        </a:rPr>
                        <a:t> PPS STANDARD FEDERAL PAYMENT RATE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2937337"/>
                  </a:ext>
                </a:extLst>
              </a:tr>
              <a:tr h="739140">
                <a:tc>
                  <a:txBody>
                    <a:bodyPr/>
                    <a:lstStyle/>
                    <a:p>
                      <a:pPr algn="ctr" fontAlgn="b"/>
                      <a:r>
                        <a:rPr lang="en-US" sz="1100" b="1" i="0" u="none" strike="noStrike">
                          <a:effectLst/>
                          <a:latin typeface="Calibri" panose="020F0502020204030204" pitchFamily="34" charset="0"/>
                        </a:rPr>
                        <a:t> </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Full Update (3.8 Percent)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effectLst/>
                          <a:latin typeface="Calibri" panose="020F0502020204030204" pitchFamily="34" charset="0"/>
                        </a:rPr>
                        <a:t>Reduced Update* (1.8 Percent)</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900522"/>
                  </a:ext>
                </a:extLst>
              </a:tr>
              <a:tr h="426245">
                <a:tc>
                  <a:txBody>
                    <a:bodyPr/>
                    <a:lstStyle/>
                    <a:p>
                      <a:pPr algn="ctr" fontAlgn="b"/>
                      <a:r>
                        <a:rPr lang="en-US" sz="1100" b="0" i="0" u="none" strike="noStrike">
                          <a:effectLst/>
                          <a:latin typeface="Calibri" panose="020F0502020204030204" pitchFamily="34" charset="0"/>
                        </a:rPr>
                        <a:t>Standard Federal Rate</a:t>
                      </a:r>
                      <a:r>
                        <a:rPr lang="en-US" sz="1100" b="0" i="0" u="none" strike="noStrike" baseline="30000">
                          <a:effectLst/>
                          <a:latin typeface="Calibri" panose="020F0502020204030204" pitchFamily="34" charset="0"/>
                        </a:rPr>
                        <a:t>*</a:t>
                      </a:r>
                      <a:endParaRPr lang="en-US" sz="1100" b="0" i="0" u="none" strike="noStrike">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effectLst/>
                          <a:latin typeface="Calibri" panose="020F0502020204030204" pitchFamily="34" charset="0"/>
                        </a:rPr>
                        <a:t>$46,432.77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effectLst/>
                          <a:latin typeface="Calibri" panose="020F0502020204030204" pitchFamily="34" charset="0"/>
                        </a:rPr>
                        <a:t>$45,538.11 </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218999"/>
                  </a:ext>
                </a:extLst>
              </a:tr>
            </a:tbl>
          </a:graphicData>
        </a:graphic>
      </p:graphicFrame>
    </p:spTree>
    <p:extLst>
      <p:ext uri="{BB962C8B-B14F-4D97-AF65-F5344CB8AC3E}">
        <p14:creationId xmlns:p14="http://schemas.microsoft.com/office/powerpoint/2010/main" val="17125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08E6C-E079-4DA1-BB61-C2776E4181C9}"/>
              </a:ext>
            </a:extLst>
          </p:cNvPr>
          <p:cNvSpPr>
            <a:spLocks noGrp="1"/>
          </p:cNvSpPr>
          <p:nvPr>
            <p:ph sz="quarter" idx="13"/>
          </p:nvPr>
        </p:nvSpPr>
        <p:spPr/>
        <p:txBody>
          <a:bodyPr/>
          <a:lstStyle/>
          <a:p>
            <a:r>
              <a:rPr lang="en-US" dirty="0"/>
              <a:t>THANK</a:t>
            </a:r>
          </a:p>
          <a:p>
            <a:r>
              <a:rPr lang="en-US" dirty="0"/>
              <a:t>YOU!</a:t>
            </a:r>
          </a:p>
        </p:txBody>
      </p:sp>
      <p:sp>
        <p:nvSpPr>
          <p:cNvPr id="4" name="Rectangle 3">
            <a:extLst>
              <a:ext uri="{FF2B5EF4-FFF2-40B4-BE49-F238E27FC236}">
                <a16:creationId xmlns:a16="http://schemas.microsoft.com/office/drawing/2014/main" id="{111F8B6A-36E8-4FFB-89FE-91145C8405CF}"/>
              </a:ext>
            </a:extLst>
          </p:cNvPr>
          <p:cNvSpPr/>
          <p:nvPr/>
        </p:nvSpPr>
        <p:spPr>
          <a:xfrm>
            <a:off x="7678988" y="283787"/>
            <a:ext cx="2815595" cy="4224626"/>
          </a:xfrm>
          <a:prstGeom prst="rect">
            <a:avLst/>
          </a:prstGeom>
          <a:noFill/>
          <a:ln w="25400">
            <a:solidFill>
              <a:srgbClr val="085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8E086FE-F5A3-4CCB-A97B-E2634DEE4CD4}"/>
              </a:ext>
            </a:extLst>
          </p:cNvPr>
          <p:cNvSpPr>
            <a:spLocks noGrp="1"/>
          </p:cNvSpPr>
          <p:nvPr>
            <p:ph type="body" sz="quarter" idx="14"/>
          </p:nvPr>
        </p:nvSpPr>
        <p:spPr>
          <a:xfrm>
            <a:off x="6880496" y="4821858"/>
            <a:ext cx="3683000" cy="705024"/>
          </a:xfrm>
        </p:spPr>
        <p:txBody>
          <a:bodyPr/>
          <a:lstStyle/>
          <a:p>
            <a:r>
              <a:rPr lang="en-US" dirty="0"/>
              <a:t>Laura Gillenwater, CPA</a:t>
            </a:r>
          </a:p>
          <a:p>
            <a:r>
              <a:rPr lang="en-US" sz="1800" dirty="0">
                <a:latin typeface="Franklin Gothic Book" panose="020B0503020102020204" pitchFamily="34" charset="0"/>
              </a:rPr>
              <a:t>Senior Manager | HORNE</a:t>
            </a:r>
          </a:p>
          <a:p>
            <a:r>
              <a:rPr lang="en-US" sz="1800" dirty="0">
                <a:latin typeface="Franklin Gothic Book" panose="020B0503020102020204" pitchFamily="34" charset="0"/>
              </a:rPr>
              <a:t>Laura.Gillenwater@horne.com</a:t>
            </a:r>
          </a:p>
          <a:p>
            <a:r>
              <a:rPr lang="en-US" sz="1800" dirty="0">
                <a:latin typeface="Franklin Gothic Book" panose="020B0503020102020204" pitchFamily="34" charset="0"/>
              </a:rPr>
              <a:t>        </a:t>
            </a:r>
          </a:p>
        </p:txBody>
      </p:sp>
      <p:sp>
        <p:nvSpPr>
          <p:cNvPr id="7" name="Content Placeholder 2">
            <a:extLst>
              <a:ext uri="{FF2B5EF4-FFF2-40B4-BE49-F238E27FC236}">
                <a16:creationId xmlns:a16="http://schemas.microsoft.com/office/drawing/2014/main" id="{BAC0D0FE-42A0-AC4C-8B9D-AB591CFF4B06}"/>
              </a:ext>
            </a:extLst>
          </p:cNvPr>
          <p:cNvSpPr txBox="1">
            <a:spLocks/>
          </p:cNvSpPr>
          <p:nvPr/>
        </p:nvSpPr>
        <p:spPr>
          <a:xfrm>
            <a:off x="94684" y="6187973"/>
            <a:ext cx="1790700" cy="7762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i="0" dirty="0"/>
              <a:t>HORNE.COM</a:t>
            </a:r>
          </a:p>
        </p:txBody>
      </p:sp>
      <p:pic>
        <p:nvPicPr>
          <p:cNvPr id="10" name="Picture 9">
            <a:extLst>
              <a:ext uri="{FF2B5EF4-FFF2-40B4-BE49-F238E27FC236}">
                <a16:creationId xmlns:a16="http://schemas.microsoft.com/office/drawing/2014/main" id="{1B08A5F2-57DA-1547-BD07-6ADF331AE189}"/>
              </a:ext>
            </a:extLst>
          </p:cNvPr>
          <p:cNvPicPr>
            <a:picLocks noChangeAspect="1"/>
          </p:cNvPicPr>
          <p:nvPr/>
        </p:nvPicPr>
        <p:blipFill>
          <a:blip r:embed="rId2"/>
          <a:stretch>
            <a:fillRect/>
          </a:stretch>
        </p:blipFill>
        <p:spPr>
          <a:xfrm>
            <a:off x="7003162" y="6195252"/>
            <a:ext cx="239191" cy="220263"/>
          </a:xfrm>
          <a:prstGeom prst="rect">
            <a:avLst/>
          </a:prstGeom>
        </p:spPr>
      </p:pic>
      <p:pic>
        <p:nvPicPr>
          <p:cNvPr id="12" name="Picture 11">
            <a:extLst>
              <a:ext uri="{FF2B5EF4-FFF2-40B4-BE49-F238E27FC236}">
                <a16:creationId xmlns:a16="http://schemas.microsoft.com/office/drawing/2014/main" id="{3B87C6D5-E71B-DA4D-850A-F623F11BFF68}"/>
              </a:ext>
            </a:extLst>
          </p:cNvPr>
          <p:cNvPicPr>
            <a:picLocks noChangeAspect="1"/>
          </p:cNvPicPr>
          <p:nvPr/>
        </p:nvPicPr>
        <p:blipFill>
          <a:blip r:embed="rId3"/>
          <a:stretch>
            <a:fillRect/>
          </a:stretch>
        </p:blipFill>
        <p:spPr>
          <a:xfrm>
            <a:off x="7306177" y="6153773"/>
            <a:ext cx="372811" cy="303219"/>
          </a:xfrm>
          <a:prstGeom prst="rect">
            <a:avLst/>
          </a:prstGeom>
        </p:spPr>
      </p:pic>
      <p:pic>
        <p:nvPicPr>
          <p:cNvPr id="9" name="Picture 8" descr="A picture containing person, outdoor, person, grass&#10;&#10;Description automatically generated">
            <a:extLst>
              <a:ext uri="{FF2B5EF4-FFF2-40B4-BE49-F238E27FC236}">
                <a16:creationId xmlns:a16="http://schemas.microsoft.com/office/drawing/2014/main" id="{628CA2BA-D6B5-BC82-A56C-A14E88EAF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223" y="585388"/>
            <a:ext cx="2824313" cy="4236470"/>
          </a:xfrm>
          <a:prstGeom prst="rect">
            <a:avLst/>
          </a:prstGeom>
        </p:spPr>
      </p:pic>
    </p:spTree>
    <p:extLst>
      <p:ext uri="{BB962C8B-B14F-4D97-AF65-F5344CB8AC3E}">
        <p14:creationId xmlns:p14="http://schemas.microsoft.com/office/powerpoint/2010/main" val="25702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E20F54-0458-6115-A12F-E147E634E0E3}"/>
              </a:ext>
            </a:extLst>
          </p:cNvPr>
          <p:cNvSpPr>
            <a:spLocks noGrp="1"/>
          </p:cNvSpPr>
          <p:nvPr>
            <p:ph idx="1"/>
          </p:nvPr>
        </p:nvSpPr>
        <p:spPr/>
        <p:txBody>
          <a:bodyPr/>
          <a:lstStyle/>
          <a:p>
            <a:r>
              <a:rPr lang="en-US" dirty="0"/>
              <a:t>OMS Adjusted National </a:t>
            </a:r>
            <a:r>
              <a:rPr lang="en-US" dirty="0" err="1"/>
              <a:t>AHW</a:t>
            </a:r>
            <a:r>
              <a:rPr lang="en-US" dirty="0"/>
              <a:t> for </a:t>
            </a:r>
            <a:r>
              <a:rPr lang="en-US" dirty="0" err="1"/>
              <a:t>FFY</a:t>
            </a:r>
            <a:r>
              <a:rPr lang="en-US" dirty="0"/>
              <a:t> 2023 = $47.73</a:t>
            </a:r>
          </a:p>
          <a:p>
            <a:r>
              <a:rPr lang="en-US" dirty="0"/>
              <a:t>CMS finalized a permanent 5% decrease cap on a hospital’s wage index from year to year</a:t>
            </a:r>
          </a:p>
          <a:p>
            <a:pPr lvl="1"/>
            <a:r>
              <a:rPr lang="en-US" dirty="0"/>
              <a:t>No hospital shall have a wage index less than 95% of their wage index of the previous year, regardless of the circumstances causing the decline</a:t>
            </a:r>
          </a:p>
          <a:p>
            <a:r>
              <a:rPr lang="en-US" dirty="0"/>
              <a:t>The rural floor policy has been overturned by the court and a state’s rural wage index will now set the rural floor</a:t>
            </a:r>
          </a:p>
          <a:p>
            <a:pPr lvl="1"/>
            <a:r>
              <a:rPr lang="en-US" dirty="0"/>
              <a:t>The rural floor calculation will include the wage data of hospitals that reclassified to rural under section 1886(d)(8)(E). Not including </a:t>
            </a:r>
            <a:r>
              <a:rPr lang="en-US" dirty="0" err="1"/>
              <a:t>MCGRB</a:t>
            </a:r>
            <a:r>
              <a:rPr lang="en-US" dirty="0"/>
              <a:t> or Lugar reclassifications</a:t>
            </a:r>
          </a:p>
        </p:txBody>
      </p:sp>
      <p:sp>
        <p:nvSpPr>
          <p:cNvPr id="3" name="Title 2">
            <a:extLst>
              <a:ext uri="{FF2B5EF4-FFF2-40B4-BE49-F238E27FC236}">
                <a16:creationId xmlns:a16="http://schemas.microsoft.com/office/drawing/2014/main" id="{5EF224F2-704F-385E-507B-542018FB7A56}"/>
              </a:ext>
            </a:extLst>
          </p:cNvPr>
          <p:cNvSpPr>
            <a:spLocks noGrp="1"/>
          </p:cNvSpPr>
          <p:nvPr>
            <p:ph type="title"/>
          </p:nvPr>
        </p:nvSpPr>
        <p:spPr>
          <a:xfrm>
            <a:off x="838200" y="203993"/>
            <a:ext cx="4503345" cy="1325563"/>
          </a:xfrm>
        </p:spPr>
        <p:txBody>
          <a:bodyPr/>
          <a:lstStyle/>
          <a:p>
            <a:r>
              <a:rPr lang="en-US" dirty="0"/>
              <a:t>Wage Index</a:t>
            </a:r>
          </a:p>
        </p:txBody>
      </p:sp>
    </p:spTree>
    <p:extLst>
      <p:ext uri="{BB962C8B-B14F-4D97-AF65-F5344CB8AC3E}">
        <p14:creationId xmlns:p14="http://schemas.microsoft.com/office/powerpoint/2010/main" val="12114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09459-057B-DC53-8445-03C91B9D3A3C}"/>
              </a:ext>
            </a:extLst>
          </p:cNvPr>
          <p:cNvSpPr>
            <a:spLocks noGrp="1"/>
          </p:cNvSpPr>
          <p:nvPr>
            <p:ph idx="1"/>
          </p:nvPr>
        </p:nvSpPr>
        <p:spPr>
          <a:xfrm>
            <a:off x="838200" y="1529556"/>
            <a:ext cx="10515600" cy="1886296"/>
          </a:xfrm>
        </p:spPr>
        <p:txBody>
          <a:bodyPr/>
          <a:lstStyle/>
          <a:p>
            <a:r>
              <a:rPr lang="en-US" dirty="0"/>
              <a:t>CMS is keeping the low wage index policy for hospitals whose wage index is in the bottom quartile, despite the court ruling against CMS in </a:t>
            </a:r>
            <a:r>
              <a:rPr lang="en-US" i="1" dirty="0"/>
              <a:t>Bridgeport Hospital, et al., v. Becerra</a:t>
            </a:r>
            <a:endParaRPr lang="en-US" dirty="0"/>
          </a:p>
          <a:p>
            <a:pPr lvl="1"/>
            <a:r>
              <a:rPr lang="en-US" dirty="0"/>
              <a:t>Low wage index add-on will be for hospitals with a wage index of less than .8427</a:t>
            </a:r>
          </a:p>
          <a:p>
            <a:pPr marL="457200" lvl="1" indent="0">
              <a:buNone/>
            </a:pPr>
            <a:endParaRPr lang="en-US" b="1" dirty="0"/>
          </a:p>
        </p:txBody>
      </p:sp>
      <p:graphicFrame>
        <p:nvGraphicFramePr>
          <p:cNvPr id="4" name="Table 4">
            <a:extLst>
              <a:ext uri="{FF2B5EF4-FFF2-40B4-BE49-F238E27FC236}">
                <a16:creationId xmlns:a16="http://schemas.microsoft.com/office/drawing/2014/main" id="{7AF280EF-8F43-A2D0-56C1-2A43DD2B0CF7}"/>
              </a:ext>
            </a:extLst>
          </p:cNvPr>
          <p:cNvGraphicFramePr>
            <a:graphicFrameLocks noGrp="1"/>
          </p:cNvGraphicFramePr>
          <p:nvPr>
            <p:extLst>
              <p:ext uri="{D42A27DB-BD31-4B8C-83A1-F6EECF244321}">
                <p14:modId xmlns:p14="http://schemas.microsoft.com/office/powerpoint/2010/main" val="688721388"/>
              </p:ext>
            </p:extLst>
          </p:nvPr>
        </p:nvGraphicFramePr>
        <p:xfrm>
          <a:off x="2453992" y="3442149"/>
          <a:ext cx="7284016" cy="2865120"/>
        </p:xfrm>
        <a:graphic>
          <a:graphicData uri="http://schemas.openxmlformats.org/drawingml/2006/table">
            <a:tbl>
              <a:tblPr firstRow="1" bandRow="1">
                <a:tableStyleId>{5C22544A-7EE6-4342-B048-85BDC9FD1C3A}</a:tableStyleId>
              </a:tblPr>
              <a:tblGrid>
                <a:gridCol w="2699391">
                  <a:extLst>
                    <a:ext uri="{9D8B030D-6E8A-4147-A177-3AD203B41FA5}">
                      <a16:colId xmlns:a16="http://schemas.microsoft.com/office/drawing/2014/main" val="323826480"/>
                    </a:ext>
                  </a:extLst>
                </a:gridCol>
                <a:gridCol w="2285045">
                  <a:extLst>
                    <a:ext uri="{9D8B030D-6E8A-4147-A177-3AD203B41FA5}">
                      <a16:colId xmlns:a16="http://schemas.microsoft.com/office/drawing/2014/main" val="2190230112"/>
                    </a:ext>
                  </a:extLst>
                </a:gridCol>
                <a:gridCol w="2299580">
                  <a:extLst>
                    <a:ext uri="{9D8B030D-6E8A-4147-A177-3AD203B41FA5}">
                      <a16:colId xmlns:a16="http://schemas.microsoft.com/office/drawing/2014/main" val="1033932851"/>
                    </a:ext>
                  </a:extLst>
                </a:gridCol>
              </a:tblGrid>
              <a:tr h="370840">
                <a:tc>
                  <a:txBody>
                    <a:bodyPr/>
                    <a:lstStyle/>
                    <a:p>
                      <a:pPr algn="ctr"/>
                      <a:r>
                        <a:rPr lang="en-US" dirty="0"/>
                        <a:t>CBSA</a:t>
                      </a:r>
                    </a:p>
                  </a:txBody>
                  <a:tcPr anchor="ctr"/>
                </a:tc>
                <a:tc>
                  <a:txBody>
                    <a:bodyPr/>
                    <a:lstStyle/>
                    <a:p>
                      <a:pPr algn="ctr"/>
                      <a:r>
                        <a:rPr lang="en-US" dirty="0"/>
                        <a:t>BEFORE Low Wage Index Bump</a:t>
                      </a:r>
                    </a:p>
                  </a:txBody>
                  <a:tcPr anchor="ctr"/>
                </a:tc>
                <a:tc>
                  <a:txBody>
                    <a:bodyPr/>
                    <a:lstStyle/>
                    <a:p>
                      <a:pPr algn="ctr"/>
                      <a:r>
                        <a:rPr lang="en-US" dirty="0"/>
                        <a:t>AFTER Low Wage Index Bump</a:t>
                      </a:r>
                    </a:p>
                  </a:txBody>
                  <a:tcPr anchor="ctr"/>
                </a:tc>
                <a:extLst>
                  <a:ext uri="{0D108BD9-81ED-4DB2-BD59-A6C34878D82A}">
                    <a16:rowId xmlns:a16="http://schemas.microsoft.com/office/drawing/2014/main" val="419387020"/>
                  </a:ext>
                </a:extLst>
              </a:tr>
              <a:tr h="370840">
                <a:tc>
                  <a:txBody>
                    <a:bodyPr/>
                    <a:lstStyle/>
                    <a:p>
                      <a:r>
                        <a:rPr lang="en-US" dirty="0"/>
                        <a:t>Jackson, MS</a:t>
                      </a:r>
                    </a:p>
                  </a:txBody>
                  <a:tcPr anchor="ctr"/>
                </a:tc>
                <a:tc>
                  <a:txBody>
                    <a:bodyPr/>
                    <a:lstStyle/>
                    <a:p>
                      <a:pPr algn="ctr"/>
                      <a:r>
                        <a:rPr lang="en-US" dirty="0"/>
                        <a:t>0.8200</a:t>
                      </a:r>
                    </a:p>
                  </a:txBody>
                  <a:tcPr anchor="ctr"/>
                </a:tc>
                <a:tc>
                  <a:txBody>
                    <a:bodyPr/>
                    <a:lstStyle/>
                    <a:p>
                      <a:pPr algn="ctr"/>
                      <a:r>
                        <a:rPr lang="en-US" dirty="0"/>
                        <a:t>0.8314</a:t>
                      </a:r>
                    </a:p>
                  </a:txBody>
                  <a:tcPr anchor="ctr"/>
                </a:tc>
                <a:extLst>
                  <a:ext uri="{0D108BD9-81ED-4DB2-BD59-A6C34878D82A}">
                    <a16:rowId xmlns:a16="http://schemas.microsoft.com/office/drawing/2014/main" val="452283490"/>
                  </a:ext>
                </a:extLst>
              </a:tr>
              <a:tr h="370840">
                <a:tc>
                  <a:txBody>
                    <a:bodyPr/>
                    <a:lstStyle/>
                    <a:p>
                      <a:r>
                        <a:rPr lang="en-US" dirty="0"/>
                        <a:t>Jackson, MS (Reclassified)</a:t>
                      </a:r>
                    </a:p>
                  </a:txBody>
                  <a:tcPr anchor="ctr"/>
                </a:tc>
                <a:tc>
                  <a:txBody>
                    <a:bodyPr/>
                    <a:lstStyle/>
                    <a:p>
                      <a:pPr algn="ctr"/>
                      <a:r>
                        <a:rPr lang="en-US" dirty="0"/>
                        <a:t>0.8024</a:t>
                      </a:r>
                    </a:p>
                  </a:txBody>
                  <a:tcPr anchor="ctr"/>
                </a:tc>
                <a:tc>
                  <a:txBody>
                    <a:bodyPr/>
                    <a:lstStyle/>
                    <a:p>
                      <a:pPr algn="ctr"/>
                      <a:r>
                        <a:rPr lang="en-US" dirty="0"/>
                        <a:t>0.8226</a:t>
                      </a:r>
                    </a:p>
                  </a:txBody>
                  <a:tcPr anchor="ctr"/>
                </a:tc>
                <a:extLst>
                  <a:ext uri="{0D108BD9-81ED-4DB2-BD59-A6C34878D82A}">
                    <a16:rowId xmlns:a16="http://schemas.microsoft.com/office/drawing/2014/main" val="2651761292"/>
                  </a:ext>
                </a:extLst>
              </a:tr>
              <a:tr h="370840">
                <a:tc>
                  <a:txBody>
                    <a:bodyPr/>
                    <a:lstStyle/>
                    <a:p>
                      <a:r>
                        <a:rPr lang="en-US" dirty="0"/>
                        <a:t>Hattiesburg</a:t>
                      </a:r>
                    </a:p>
                  </a:txBody>
                  <a:tcPr anchor="ctr"/>
                </a:tc>
                <a:tc>
                  <a:txBody>
                    <a:bodyPr/>
                    <a:lstStyle/>
                    <a:p>
                      <a:pPr algn="ctr"/>
                      <a:r>
                        <a:rPr lang="en-US" dirty="0"/>
                        <a:t>0.7382</a:t>
                      </a:r>
                    </a:p>
                  </a:txBody>
                  <a:tcPr anchor="ctr"/>
                </a:tc>
                <a:tc>
                  <a:txBody>
                    <a:bodyPr/>
                    <a:lstStyle/>
                    <a:p>
                      <a:pPr algn="ctr"/>
                      <a:r>
                        <a:rPr lang="en-US" dirty="0"/>
                        <a:t>0.7905</a:t>
                      </a:r>
                    </a:p>
                  </a:txBody>
                  <a:tcPr anchor="ctr"/>
                </a:tc>
                <a:extLst>
                  <a:ext uri="{0D108BD9-81ED-4DB2-BD59-A6C34878D82A}">
                    <a16:rowId xmlns:a16="http://schemas.microsoft.com/office/drawing/2014/main" val="2542303616"/>
                  </a:ext>
                </a:extLst>
              </a:tr>
              <a:tr h="370840">
                <a:tc>
                  <a:txBody>
                    <a:bodyPr/>
                    <a:lstStyle/>
                    <a:p>
                      <a:r>
                        <a:rPr lang="en-US" dirty="0"/>
                        <a:t>Gulfport-Biloxi</a:t>
                      </a:r>
                    </a:p>
                  </a:txBody>
                  <a:tcPr anchor="ctr"/>
                </a:tc>
                <a:tc>
                  <a:txBody>
                    <a:bodyPr/>
                    <a:lstStyle/>
                    <a:p>
                      <a:pPr algn="ctr"/>
                      <a:r>
                        <a:rPr lang="en-US" dirty="0"/>
                        <a:t>0.7399</a:t>
                      </a:r>
                    </a:p>
                  </a:txBody>
                  <a:tcPr anchor="ctr"/>
                </a:tc>
                <a:tc>
                  <a:txBody>
                    <a:bodyPr/>
                    <a:lstStyle/>
                    <a:p>
                      <a:pPr algn="ctr"/>
                      <a:r>
                        <a:rPr lang="en-US" dirty="0"/>
                        <a:t>0.7913</a:t>
                      </a:r>
                    </a:p>
                  </a:txBody>
                  <a:tcPr anchor="ctr"/>
                </a:tc>
                <a:extLst>
                  <a:ext uri="{0D108BD9-81ED-4DB2-BD59-A6C34878D82A}">
                    <a16:rowId xmlns:a16="http://schemas.microsoft.com/office/drawing/2014/main" val="1620370383"/>
                  </a:ext>
                </a:extLst>
              </a:tr>
              <a:tr h="370840">
                <a:tc>
                  <a:txBody>
                    <a:bodyPr/>
                    <a:lstStyle/>
                    <a:p>
                      <a:r>
                        <a:rPr lang="en-US" dirty="0"/>
                        <a:t>Memphis (Reclassified)</a:t>
                      </a:r>
                    </a:p>
                  </a:txBody>
                  <a:tcPr anchor="ctr"/>
                </a:tc>
                <a:tc>
                  <a:txBody>
                    <a:bodyPr/>
                    <a:lstStyle/>
                    <a:p>
                      <a:pPr algn="ctr"/>
                      <a:r>
                        <a:rPr lang="en-US" dirty="0"/>
                        <a:t>0.7974</a:t>
                      </a:r>
                    </a:p>
                  </a:txBody>
                  <a:tcPr anchor="ctr"/>
                </a:tc>
                <a:tc>
                  <a:txBody>
                    <a:bodyPr/>
                    <a:lstStyle/>
                    <a:p>
                      <a:pPr algn="ctr"/>
                      <a:r>
                        <a:rPr lang="en-US" dirty="0"/>
                        <a:t>0.8201</a:t>
                      </a:r>
                    </a:p>
                  </a:txBody>
                  <a:tcPr anchor="ctr"/>
                </a:tc>
                <a:extLst>
                  <a:ext uri="{0D108BD9-81ED-4DB2-BD59-A6C34878D82A}">
                    <a16:rowId xmlns:a16="http://schemas.microsoft.com/office/drawing/2014/main" val="2094706701"/>
                  </a:ext>
                </a:extLst>
              </a:tr>
              <a:tr h="370840">
                <a:tc>
                  <a:txBody>
                    <a:bodyPr/>
                    <a:lstStyle/>
                    <a:p>
                      <a:r>
                        <a:rPr lang="en-US" dirty="0"/>
                        <a:t>Rural MS</a:t>
                      </a:r>
                    </a:p>
                  </a:txBody>
                  <a:tcPr anchor="ctr"/>
                </a:tc>
                <a:tc>
                  <a:txBody>
                    <a:bodyPr/>
                    <a:lstStyle/>
                    <a:p>
                      <a:pPr algn="ctr"/>
                      <a:r>
                        <a:rPr lang="en-US" dirty="0"/>
                        <a:t>0.7382</a:t>
                      </a:r>
                    </a:p>
                  </a:txBody>
                  <a:tcPr anchor="ctr"/>
                </a:tc>
                <a:tc>
                  <a:txBody>
                    <a:bodyPr/>
                    <a:lstStyle/>
                    <a:p>
                      <a:pPr algn="ctr"/>
                      <a:r>
                        <a:rPr lang="en-US" dirty="0"/>
                        <a:t>0.7905</a:t>
                      </a:r>
                    </a:p>
                  </a:txBody>
                  <a:tcPr anchor="ctr"/>
                </a:tc>
                <a:extLst>
                  <a:ext uri="{0D108BD9-81ED-4DB2-BD59-A6C34878D82A}">
                    <a16:rowId xmlns:a16="http://schemas.microsoft.com/office/drawing/2014/main" val="624702326"/>
                  </a:ext>
                </a:extLst>
              </a:tr>
            </a:tbl>
          </a:graphicData>
        </a:graphic>
      </p:graphicFrame>
      <p:sp>
        <p:nvSpPr>
          <p:cNvPr id="5" name="Title 2">
            <a:extLst>
              <a:ext uri="{FF2B5EF4-FFF2-40B4-BE49-F238E27FC236}">
                <a16:creationId xmlns:a16="http://schemas.microsoft.com/office/drawing/2014/main" id="{7C570099-AD27-8AB8-9C1B-4E7A88C24C67}"/>
              </a:ext>
            </a:extLst>
          </p:cNvPr>
          <p:cNvSpPr txBox="1">
            <a:spLocks/>
          </p:cNvSpPr>
          <p:nvPr/>
        </p:nvSpPr>
        <p:spPr>
          <a:xfrm>
            <a:off x="838200" y="203993"/>
            <a:ext cx="4503345" cy="1325563"/>
          </a:xfrm>
          <a:prstGeom prst="rect">
            <a:avLst/>
          </a:prstGeom>
          <a:solidFill>
            <a:schemeClr val="bg1"/>
          </a:solidFill>
          <a:ln>
            <a:noFill/>
          </a:ln>
        </p:spPr>
        <p:txBody>
          <a:bodyPr vert="horz" lIns="91440" tIns="45720" rIns="274320" bIns="45720" rtlCol="0" anchor="ctr">
            <a:normAutofit/>
          </a:bodyPr>
          <a:lstStyle>
            <a:lvl1pPr algn="l" defTabSz="914400" rtl="0" eaLnBrk="1" latinLnBrk="0" hangingPunct="1">
              <a:lnSpc>
                <a:spcPct val="90000"/>
              </a:lnSpc>
              <a:spcBef>
                <a:spcPct val="0"/>
              </a:spcBef>
              <a:buNone/>
              <a:defRPr sz="4400" kern="1200">
                <a:solidFill>
                  <a:srgbClr val="0857C3"/>
                </a:solidFill>
                <a:latin typeface="Franklin Gothic Medium" panose="020B0603020102020204" pitchFamily="34" charset="0"/>
                <a:ea typeface="+mj-ea"/>
                <a:cs typeface="+mj-cs"/>
              </a:defRPr>
            </a:lvl1pPr>
          </a:lstStyle>
          <a:p>
            <a:r>
              <a:rPr lang="en-US"/>
              <a:t>Wage Index</a:t>
            </a:r>
            <a:endParaRPr lang="en-US" dirty="0"/>
          </a:p>
        </p:txBody>
      </p:sp>
    </p:spTree>
    <p:extLst>
      <p:ext uri="{BB962C8B-B14F-4D97-AF65-F5344CB8AC3E}">
        <p14:creationId xmlns:p14="http://schemas.microsoft.com/office/powerpoint/2010/main" val="25886905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9746-CFED-6897-92AF-DE8A7871B6C0}"/>
              </a:ext>
            </a:extLst>
          </p:cNvPr>
          <p:cNvSpPr>
            <a:spLocks noGrp="1"/>
          </p:cNvSpPr>
          <p:nvPr>
            <p:ph type="title"/>
          </p:nvPr>
        </p:nvSpPr>
        <p:spPr/>
        <p:txBody>
          <a:bodyPr/>
          <a:lstStyle/>
          <a:p>
            <a:r>
              <a:rPr lang="en-US"/>
              <a:t>Wage Index</a:t>
            </a:r>
            <a:endParaRPr lang="en-US" dirty="0"/>
          </a:p>
        </p:txBody>
      </p:sp>
      <p:sp>
        <p:nvSpPr>
          <p:cNvPr id="3" name="Content Placeholder 2">
            <a:extLst>
              <a:ext uri="{FF2B5EF4-FFF2-40B4-BE49-F238E27FC236}">
                <a16:creationId xmlns:a16="http://schemas.microsoft.com/office/drawing/2014/main" id="{C606B58A-A8AE-AEA0-D8C5-DD7AF8AF763A}"/>
              </a:ext>
            </a:extLst>
          </p:cNvPr>
          <p:cNvSpPr>
            <a:spLocks noGrp="1"/>
          </p:cNvSpPr>
          <p:nvPr>
            <p:ph idx="1"/>
          </p:nvPr>
        </p:nvSpPr>
        <p:spPr>
          <a:xfrm>
            <a:off x="838200" y="1825625"/>
            <a:ext cx="9509911" cy="4351338"/>
          </a:xfrm>
        </p:spPr>
        <p:txBody>
          <a:bodyPr/>
          <a:lstStyle/>
          <a:p>
            <a:r>
              <a:rPr lang="en-US" dirty="0"/>
              <a:t>Geographic Reclassifications</a:t>
            </a:r>
          </a:p>
          <a:p>
            <a:pPr lvl="1"/>
            <a:r>
              <a:rPr lang="en-US" dirty="0"/>
              <a:t>Applications for </a:t>
            </a:r>
            <a:r>
              <a:rPr lang="en-US" dirty="0" err="1"/>
              <a:t>FFY</a:t>
            </a:r>
            <a:r>
              <a:rPr lang="en-US" dirty="0"/>
              <a:t> 2024 are due to the </a:t>
            </a:r>
            <a:r>
              <a:rPr lang="en-US" dirty="0" err="1"/>
              <a:t>MGCRB</a:t>
            </a:r>
            <a:r>
              <a:rPr lang="en-US" dirty="0"/>
              <a:t> by Sept 1, 2022</a:t>
            </a:r>
          </a:p>
          <a:p>
            <a:pPr lvl="1"/>
            <a:r>
              <a:rPr lang="en-US" dirty="0"/>
              <a:t>A section 412.103 hospital can now apply for wage index reclassification using the state’s rural area as the area in which it is located </a:t>
            </a:r>
          </a:p>
          <a:p>
            <a:endParaRPr lang="en-US" dirty="0"/>
          </a:p>
        </p:txBody>
      </p:sp>
      <p:pic>
        <p:nvPicPr>
          <p:cNvPr id="5" name="Picture 4">
            <a:extLst>
              <a:ext uri="{FF2B5EF4-FFF2-40B4-BE49-F238E27FC236}">
                <a16:creationId xmlns:a16="http://schemas.microsoft.com/office/drawing/2014/main" id="{30D090DE-904A-7AE2-EC8C-8C698C1392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26330" y="3838111"/>
            <a:ext cx="4026519" cy="3019889"/>
          </a:xfrm>
          <a:prstGeom prst="rect">
            <a:avLst/>
          </a:prstGeom>
        </p:spPr>
      </p:pic>
      <p:sp>
        <p:nvSpPr>
          <p:cNvPr id="6" name="TextBox 5">
            <a:extLst>
              <a:ext uri="{FF2B5EF4-FFF2-40B4-BE49-F238E27FC236}">
                <a16:creationId xmlns:a16="http://schemas.microsoft.com/office/drawing/2014/main" id="{F2A06107-5CAC-2AB3-9638-E533BBFCA9DA}"/>
              </a:ext>
            </a:extLst>
          </p:cNvPr>
          <p:cNvSpPr txBox="1"/>
          <p:nvPr/>
        </p:nvSpPr>
        <p:spPr>
          <a:xfrm>
            <a:off x="3226330" y="6820591"/>
            <a:ext cx="4026519" cy="230832"/>
          </a:xfrm>
          <a:prstGeom prst="rect">
            <a:avLst/>
          </a:prstGeom>
          <a:noFill/>
        </p:spPr>
        <p:txBody>
          <a:bodyPr wrap="square" rtlCol="0">
            <a:spAutoFit/>
          </a:bodyPr>
          <a:lstStyle/>
          <a:p>
            <a:r>
              <a:rPr lang="en-US" sz="900">
                <a:hlinkClick r:id="rId3" tooltip="https://www.youthvoices.live/universal-healthcare-how-the-us-compare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9828971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6B3528-0577-B850-7F94-938883E5CC0C}"/>
              </a:ext>
            </a:extLst>
          </p:cNvPr>
          <p:cNvSpPr>
            <a:spLocks noGrp="1"/>
          </p:cNvSpPr>
          <p:nvPr>
            <p:ph sz="half" idx="1"/>
          </p:nvPr>
        </p:nvSpPr>
        <p:spPr>
          <a:xfrm>
            <a:off x="497942" y="1852786"/>
            <a:ext cx="5521859" cy="4351338"/>
          </a:xfrm>
        </p:spPr>
        <p:txBody>
          <a:bodyPr/>
          <a:lstStyle/>
          <a:p>
            <a:r>
              <a:rPr lang="en-US" b="1" dirty="0" err="1">
                <a:solidFill>
                  <a:srgbClr val="205CAA"/>
                </a:solidFill>
              </a:rPr>
              <a:t>FFY</a:t>
            </a:r>
            <a:r>
              <a:rPr lang="en-US" b="1" dirty="0">
                <a:solidFill>
                  <a:srgbClr val="205CAA"/>
                </a:solidFill>
              </a:rPr>
              <a:t> 2023</a:t>
            </a:r>
          </a:p>
          <a:p>
            <a:pPr marL="457200" indent="-457200">
              <a:buClr>
                <a:srgbClr val="205CAA"/>
              </a:buClr>
              <a:buFont typeface="Arial" panose="020B0604020202020204" pitchFamily="34" charset="0"/>
              <a:buChar char="•"/>
            </a:pPr>
            <a:r>
              <a:rPr lang="en-US" dirty="0"/>
              <a:t>Be located 25 miles away from any other subsection (d) hospital</a:t>
            </a:r>
          </a:p>
          <a:p>
            <a:pPr marL="457200" indent="-457200">
              <a:buClr>
                <a:srgbClr val="205CAA"/>
              </a:buClr>
              <a:buFont typeface="Arial" panose="020B0604020202020204" pitchFamily="34" charset="0"/>
              <a:buChar char="•"/>
            </a:pPr>
            <a:r>
              <a:rPr lang="en-US" dirty="0"/>
              <a:t>Have less than 200 total discharges</a:t>
            </a:r>
          </a:p>
          <a:p>
            <a:pPr marL="457200" indent="-457200">
              <a:buClr>
                <a:srgbClr val="205CAA"/>
              </a:buClr>
              <a:buFont typeface="Arial" panose="020B0604020202020204" pitchFamily="34" charset="0"/>
              <a:buChar char="•"/>
            </a:pPr>
            <a:r>
              <a:rPr lang="en-US" dirty="0"/>
              <a:t>This will result in a 25% increase in payments</a:t>
            </a:r>
          </a:p>
        </p:txBody>
      </p:sp>
      <p:sp>
        <p:nvSpPr>
          <p:cNvPr id="3" name="Content Placeholder 2">
            <a:extLst>
              <a:ext uri="{FF2B5EF4-FFF2-40B4-BE49-F238E27FC236}">
                <a16:creationId xmlns:a16="http://schemas.microsoft.com/office/drawing/2014/main" id="{7D207C10-B216-C191-98C1-7B7309CCC505}"/>
              </a:ext>
            </a:extLst>
          </p:cNvPr>
          <p:cNvSpPr>
            <a:spLocks noGrp="1"/>
          </p:cNvSpPr>
          <p:nvPr>
            <p:ph sz="half" idx="2"/>
          </p:nvPr>
        </p:nvSpPr>
        <p:spPr>
          <a:xfrm>
            <a:off x="6172201" y="1852786"/>
            <a:ext cx="5521858" cy="4351338"/>
          </a:xfrm>
        </p:spPr>
        <p:txBody>
          <a:bodyPr/>
          <a:lstStyle/>
          <a:p>
            <a:r>
              <a:rPr lang="en-US" b="1" dirty="0" err="1">
                <a:solidFill>
                  <a:srgbClr val="205CAA"/>
                </a:solidFill>
              </a:rPr>
              <a:t>FFY</a:t>
            </a:r>
            <a:r>
              <a:rPr lang="en-US" b="1" dirty="0">
                <a:solidFill>
                  <a:srgbClr val="205CAA"/>
                </a:solidFill>
              </a:rPr>
              <a:t> 2019 – 2022 </a:t>
            </a:r>
          </a:p>
          <a:p>
            <a:pPr marL="457200" indent="-457200">
              <a:buClr>
                <a:srgbClr val="205CAA"/>
              </a:buClr>
              <a:buFont typeface="Arial" panose="020B0604020202020204" pitchFamily="34" charset="0"/>
              <a:buChar char="•"/>
            </a:pPr>
            <a:r>
              <a:rPr lang="en-US" dirty="0"/>
              <a:t>Be located 15 miles away from any other subsection (d) hospital</a:t>
            </a:r>
          </a:p>
          <a:p>
            <a:pPr marL="457200" indent="-457200">
              <a:buClr>
                <a:srgbClr val="205CAA"/>
              </a:buClr>
              <a:buFont typeface="Arial" panose="020B0604020202020204" pitchFamily="34" charset="0"/>
              <a:buChar char="•"/>
            </a:pPr>
            <a:r>
              <a:rPr lang="en-US" dirty="0"/>
              <a:t>Have less than 500 discharges for 25% increase in payments</a:t>
            </a:r>
          </a:p>
          <a:p>
            <a:pPr marL="457200" indent="-457200">
              <a:buClr>
                <a:srgbClr val="205CAA"/>
              </a:buClr>
              <a:buFont typeface="Arial" panose="020B0604020202020204" pitchFamily="34" charset="0"/>
              <a:buChar char="•"/>
            </a:pPr>
            <a:r>
              <a:rPr lang="en-US" dirty="0"/>
              <a:t>Have between 500 – 3,800 total discharges – linear sliding scale for low volume increase between 0 – 25%</a:t>
            </a:r>
          </a:p>
          <a:p>
            <a:endParaRPr lang="en-US" dirty="0"/>
          </a:p>
        </p:txBody>
      </p:sp>
      <p:sp>
        <p:nvSpPr>
          <p:cNvPr id="4" name="Title 3">
            <a:extLst>
              <a:ext uri="{FF2B5EF4-FFF2-40B4-BE49-F238E27FC236}">
                <a16:creationId xmlns:a16="http://schemas.microsoft.com/office/drawing/2014/main" id="{10D5A01E-FCEC-2B37-ADF4-CA81163A97B2}"/>
              </a:ext>
            </a:extLst>
          </p:cNvPr>
          <p:cNvSpPr>
            <a:spLocks noGrp="1"/>
          </p:cNvSpPr>
          <p:nvPr>
            <p:ph type="title"/>
          </p:nvPr>
        </p:nvSpPr>
        <p:spPr>
          <a:xfrm>
            <a:off x="838200" y="135802"/>
            <a:ext cx="5797990" cy="1412341"/>
          </a:xfrm>
        </p:spPr>
        <p:txBody>
          <a:bodyPr/>
          <a:lstStyle/>
          <a:p>
            <a:r>
              <a:rPr lang="en-US" dirty="0"/>
              <a:t>Low Volume Hospitals</a:t>
            </a:r>
          </a:p>
        </p:txBody>
      </p:sp>
      <p:sp>
        <p:nvSpPr>
          <p:cNvPr id="5" name="TextBox 4">
            <a:extLst>
              <a:ext uri="{FF2B5EF4-FFF2-40B4-BE49-F238E27FC236}">
                <a16:creationId xmlns:a16="http://schemas.microsoft.com/office/drawing/2014/main" id="{E92AD309-E445-A79C-569A-6B5D8526BF83}"/>
              </a:ext>
            </a:extLst>
          </p:cNvPr>
          <p:cNvSpPr txBox="1"/>
          <p:nvPr/>
        </p:nvSpPr>
        <p:spPr>
          <a:xfrm>
            <a:off x="838200" y="1209568"/>
            <a:ext cx="6934912" cy="461665"/>
          </a:xfrm>
          <a:prstGeom prst="rect">
            <a:avLst/>
          </a:prstGeom>
          <a:noFill/>
        </p:spPr>
        <p:txBody>
          <a:bodyPr wrap="none" rtlCol="0">
            <a:spAutoFit/>
          </a:bodyPr>
          <a:lstStyle/>
          <a:p>
            <a:r>
              <a:rPr lang="en-US" sz="2400" dirty="0">
                <a:latin typeface="Franklin Gothic Book" panose="020B0503020102020204" pitchFamily="34" charset="0"/>
              </a:rPr>
              <a:t>To qualify for low volume payments, a hospital must:</a:t>
            </a:r>
          </a:p>
        </p:txBody>
      </p:sp>
    </p:spTree>
    <p:extLst>
      <p:ext uri="{BB962C8B-B14F-4D97-AF65-F5344CB8AC3E}">
        <p14:creationId xmlns:p14="http://schemas.microsoft.com/office/powerpoint/2010/main" val="1393429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B1961-C184-9A41-B40B-36EA10EB362B}"/>
              </a:ext>
            </a:extLst>
          </p:cNvPr>
          <p:cNvSpPr>
            <a:spLocks noGrp="1"/>
          </p:cNvSpPr>
          <p:nvPr>
            <p:ph idx="1"/>
          </p:nvPr>
        </p:nvSpPr>
        <p:spPr>
          <a:xfrm>
            <a:off x="419477" y="1599287"/>
            <a:ext cx="11512990" cy="4982291"/>
          </a:xfrm>
        </p:spPr>
        <p:txBody>
          <a:bodyPr/>
          <a:lstStyle/>
          <a:p>
            <a:r>
              <a:rPr lang="en-US" sz="2700" dirty="0"/>
              <a:t>Section 50205 of the Bipartisan Budget Act extended the </a:t>
            </a:r>
            <a:r>
              <a:rPr lang="en-US" sz="2700" dirty="0" err="1"/>
              <a:t>MDH</a:t>
            </a:r>
            <a:r>
              <a:rPr lang="en-US" sz="2700" dirty="0"/>
              <a:t> program through 9/30/2022.</a:t>
            </a:r>
          </a:p>
          <a:p>
            <a:r>
              <a:rPr lang="en-US" sz="2700" dirty="0"/>
              <a:t>The current </a:t>
            </a:r>
            <a:r>
              <a:rPr lang="en-US" sz="2700" dirty="0" err="1"/>
              <a:t>MDH</a:t>
            </a:r>
            <a:r>
              <a:rPr lang="en-US" sz="2700" dirty="0"/>
              <a:t> provisions were not extended; therefore, the </a:t>
            </a:r>
            <a:r>
              <a:rPr lang="en-US" sz="2700" dirty="0" err="1"/>
              <a:t>MDH</a:t>
            </a:r>
            <a:r>
              <a:rPr lang="en-US" sz="2700" dirty="0"/>
              <a:t> program will no longer be in effect as of 10/1/2022.</a:t>
            </a:r>
          </a:p>
          <a:p>
            <a:r>
              <a:rPr lang="en-US" sz="2700" dirty="0"/>
              <a:t>Beginning with discharges on or after 10/1/2022, all hospitals that previously qualified as </a:t>
            </a:r>
            <a:r>
              <a:rPr lang="en-US" sz="2700" dirty="0" err="1"/>
              <a:t>MDHs</a:t>
            </a:r>
            <a:r>
              <a:rPr lang="en-US" sz="2700" dirty="0"/>
              <a:t> will be paid at the IPPS federal rate and will no longer have </a:t>
            </a:r>
            <a:r>
              <a:rPr lang="en-US" sz="2700" dirty="0" err="1"/>
              <a:t>MDH</a:t>
            </a:r>
            <a:r>
              <a:rPr lang="en-US" sz="2700" dirty="0"/>
              <a:t> status.</a:t>
            </a:r>
          </a:p>
          <a:p>
            <a:r>
              <a:rPr lang="en-US" sz="2700" dirty="0" err="1"/>
              <a:t>MDHs</a:t>
            </a:r>
            <a:r>
              <a:rPr lang="en-US" sz="2700" dirty="0"/>
              <a:t> can apply for Sole Community Hospital (SCH) status but must do so by 9/1/2022 to receive SCH status that is effective 10/1/2022 (30 days before </a:t>
            </a:r>
            <a:r>
              <a:rPr lang="en-US" sz="2700" dirty="0" err="1"/>
              <a:t>MDH</a:t>
            </a:r>
            <a:r>
              <a:rPr lang="en-US" sz="2700" dirty="0"/>
              <a:t> Program expires).</a:t>
            </a:r>
          </a:p>
          <a:p>
            <a:pPr lvl="1"/>
            <a:r>
              <a:rPr lang="en-US" sz="2300" dirty="0"/>
              <a:t>If approved for SCH status, providers must request that the SCH status is </a:t>
            </a:r>
            <a:br>
              <a:rPr lang="en-US" sz="2300" dirty="0"/>
            </a:br>
            <a:r>
              <a:rPr lang="en-US" sz="2300" dirty="0"/>
              <a:t>effective 10/1/2022.</a:t>
            </a:r>
          </a:p>
        </p:txBody>
      </p:sp>
      <p:sp>
        <p:nvSpPr>
          <p:cNvPr id="3" name="Title 2">
            <a:extLst>
              <a:ext uri="{FF2B5EF4-FFF2-40B4-BE49-F238E27FC236}">
                <a16:creationId xmlns:a16="http://schemas.microsoft.com/office/drawing/2014/main" id="{DBC37E31-3BA3-3C8C-BB9E-0FD9B319C168}"/>
              </a:ext>
            </a:extLst>
          </p:cNvPr>
          <p:cNvSpPr>
            <a:spLocks noGrp="1"/>
          </p:cNvSpPr>
          <p:nvPr>
            <p:ph type="title"/>
          </p:nvPr>
        </p:nvSpPr>
        <p:spPr/>
        <p:txBody>
          <a:bodyPr/>
          <a:lstStyle/>
          <a:p>
            <a:r>
              <a:rPr lang="en-US" dirty="0"/>
              <a:t>Medicare Dependent Hospitals</a:t>
            </a:r>
          </a:p>
        </p:txBody>
      </p:sp>
    </p:spTree>
    <p:extLst>
      <p:ext uri="{BB962C8B-B14F-4D97-AF65-F5344CB8AC3E}">
        <p14:creationId xmlns:p14="http://schemas.microsoft.com/office/powerpoint/2010/main" val="128681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2360</TotalTime>
  <Words>3077</Words>
  <Application>Microsoft Office PowerPoint</Application>
  <PresentationFormat>Widescreen</PresentationFormat>
  <Paragraphs>368</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Franklin Gothic Book</vt:lpstr>
      <vt:lpstr>Franklin Gothic Medium</vt:lpstr>
      <vt:lpstr>Office Theme</vt:lpstr>
      <vt:lpstr>PowerPoint Presentation</vt:lpstr>
      <vt:lpstr>PowerPoint Presentation</vt:lpstr>
      <vt:lpstr>PowerPoint Presentation</vt:lpstr>
      <vt:lpstr>Operating &amp; Capital Rates – FFY 2023</vt:lpstr>
      <vt:lpstr>Wage Index</vt:lpstr>
      <vt:lpstr>PowerPoint Presentation</vt:lpstr>
      <vt:lpstr>Wage Index</vt:lpstr>
      <vt:lpstr>Low Volume Hospitals</vt:lpstr>
      <vt:lpstr>Medicare Dependent Hospitals</vt:lpstr>
      <vt:lpstr>Rural Community Hospital  Demonstration Program</vt:lpstr>
      <vt:lpstr>Rural Community Hospital  Demonstration Program  Cont.</vt:lpstr>
      <vt:lpstr>Uncompensated Care Payments</vt:lpstr>
      <vt:lpstr>DSH – Section 1115 Waiver Days</vt:lpstr>
      <vt:lpstr>PowerPoint Presentation</vt:lpstr>
      <vt:lpstr>GME Updates</vt:lpstr>
      <vt:lpstr>GME Updates</vt:lpstr>
      <vt:lpstr>GME Updates – CAA Section 126</vt:lpstr>
      <vt:lpstr>Nursing &amp; Allied Health</vt:lpstr>
      <vt:lpstr>Hospital Readmission Reduction Program</vt:lpstr>
      <vt:lpstr>Value-Based Purchasing</vt:lpstr>
      <vt:lpstr>Hospital Acquired Conditions</vt:lpstr>
      <vt:lpstr>Quality Reporting</vt:lpstr>
      <vt:lpstr>PowerPoint Presentation</vt:lpstr>
      <vt:lpstr>COVID-19</vt:lpstr>
      <vt:lpstr>PowerPoint Presentation</vt:lpstr>
      <vt:lpstr>PowerPoint Presentation</vt:lpstr>
      <vt:lpstr>Payment Updates</vt:lpstr>
      <vt:lpstr>Site Neutral Payments</vt:lpstr>
      <vt:lpstr>Changes to IPO List</vt:lpstr>
      <vt:lpstr>Organ Acquisition</vt:lpstr>
      <vt:lpstr>Organ Acquisition Cont.</vt:lpstr>
      <vt:lpstr>Rural Emergency Hospitals - Overview</vt:lpstr>
      <vt:lpstr>Rural Emergency Hospitals – Overview Cont.</vt:lpstr>
      <vt:lpstr>Rural Emergency Hospitals - CoPs</vt:lpstr>
      <vt:lpstr>Rural Emergency Hospitals - Payments</vt:lpstr>
      <vt:lpstr>PowerPoint Presentation</vt:lpstr>
      <vt:lpstr>PowerPoint Presentation</vt:lpstr>
      <vt:lpstr>PowerPoint Presentation</vt:lpstr>
      <vt:lpstr>SNF PPS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Culpepper</dc:creator>
  <cp:lastModifiedBy>Laura Gillenwater</cp:lastModifiedBy>
  <cp:revision>284</cp:revision>
  <cp:lastPrinted>2019-10-23T15:29:56Z</cp:lastPrinted>
  <dcterms:created xsi:type="dcterms:W3CDTF">2019-10-23T13:48:11Z</dcterms:created>
  <dcterms:modified xsi:type="dcterms:W3CDTF">2022-08-16T15:44:58Z</dcterms:modified>
</cp:coreProperties>
</file>