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7"/>
  </p:notesMasterIdLst>
  <p:handoutMasterIdLst>
    <p:handoutMasterId r:id="rId18"/>
  </p:handoutMasterIdLst>
  <p:sldIdLst>
    <p:sldId id="289" r:id="rId2"/>
    <p:sldId id="274" r:id="rId3"/>
    <p:sldId id="301" r:id="rId4"/>
    <p:sldId id="315" r:id="rId5"/>
    <p:sldId id="316" r:id="rId6"/>
    <p:sldId id="317" r:id="rId7"/>
    <p:sldId id="309" r:id="rId8"/>
    <p:sldId id="277" r:id="rId9"/>
    <p:sldId id="292" r:id="rId10"/>
    <p:sldId id="311" r:id="rId11"/>
    <p:sldId id="312" r:id="rId12"/>
    <p:sldId id="313" r:id="rId13"/>
    <p:sldId id="314" r:id="rId14"/>
    <p:sldId id="31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Reid" initials="RR" lastIdx="3" clrIdx="0">
    <p:extLst>
      <p:ext uri="{19B8F6BF-5375-455C-9EA6-DF929625EA0E}">
        <p15:presenceInfo xmlns:p15="http://schemas.microsoft.com/office/powerpoint/2012/main" userId="S::RReid@therybargroup.com::406144ab-8a63-47a9-a6ce-931512a78148" providerId="AD"/>
      </p:ext>
    </p:extLst>
  </p:cmAuthor>
  <p:cmAuthor id="2" name="Claudine Hildreth" initials="CH" lastIdx="4" clrIdx="1">
    <p:extLst>
      <p:ext uri="{19B8F6BF-5375-455C-9EA6-DF929625EA0E}">
        <p15:presenceInfo xmlns:p15="http://schemas.microsoft.com/office/powerpoint/2012/main" userId="S::childreth@therybargroup.com::e4de3db7-ef58-456b-90de-d480b6ca4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774"/>
    <a:srgbClr val="02415B"/>
    <a:srgbClr val="76B1C6"/>
    <a:srgbClr val="CBE2EA"/>
    <a:srgbClr val="BAC4CC"/>
    <a:srgbClr val="B9C2CA"/>
    <a:srgbClr val="BAC4C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20" d="100"/>
          <a:sy n="120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3/17/2022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3/17/2022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white">
          <a:xfrm>
            <a:off x="856283" y="1600200"/>
            <a:ext cx="7429149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grpSp>
        <p:nvGrpSpPr>
          <p:cNvPr id="7" name="top graphic" descr="Top border design"/>
          <p:cNvGrpSpPr/>
          <p:nvPr/>
        </p:nvGrpSpPr>
        <p:grpSpPr>
          <a:xfrm>
            <a:off x="960" y="0"/>
            <a:ext cx="9144095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</p:grpSp>
      <p:grpSp>
        <p:nvGrpSpPr>
          <p:cNvPr id="23" name="bottom graphic" descr="Bottom border design"/>
          <p:cNvGrpSpPr/>
          <p:nvPr/>
        </p:nvGrpSpPr>
        <p:grpSpPr>
          <a:xfrm>
            <a:off x="0" y="6080760"/>
            <a:ext cx="9145055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142108" y="1905000"/>
            <a:ext cx="6859785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6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2736" y="609600"/>
            <a:ext cx="857474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773652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0B5E-9C3A-A341-A0A0-9A261448AD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83" y="365126"/>
            <a:ext cx="7886700" cy="1325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E429E-7D95-E04A-8A47-7AB74CE2AEE9}"/>
              </a:ext>
            </a:extLst>
          </p:cNvPr>
          <p:cNvSpPr/>
          <p:nvPr userDrawn="1"/>
        </p:nvSpPr>
        <p:spPr>
          <a:xfrm>
            <a:off x="0" y="0"/>
            <a:ext cx="680085" cy="6858000"/>
          </a:xfrm>
          <a:prstGeom prst="rect">
            <a:avLst/>
          </a:prstGeom>
          <a:solidFill>
            <a:srgbClr val="71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423919-E7DD-2548-9689-D34DC81187F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85883" y="1690688"/>
            <a:ext cx="7886700" cy="4637284"/>
          </a:xfr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43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4876800"/>
            <a:ext cx="6173806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4999"/>
            <a:ext cx="3327540" cy="40889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354" y="1904999"/>
            <a:ext cx="3327540" cy="40889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1"/>
            <a:ext cx="3315563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590801"/>
            <a:ext cx="3315563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1" y="1828801"/>
            <a:ext cx="3315563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1" y="2590801"/>
            <a:ext cx="3315563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9145055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913445" y="1019175"/>
            <a:ext cx="4596057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959" y="1371600"/>
            <a:ext cx="2343760" cy="2057400"/>
          </a:xfrm>
        </p:spPr>
        <p:txBody>
          <a:bodyPr anchor="b">
            <a:normAutofit/>
          </a:bodyPr>
          <a:lstStyle>
            <a:lvl1pPr algn="l">
              <a:defRPr sz="24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39" y="1293495"/>
            <a:ext cx="4184470" cy="402336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9" y="3536830"/>
            <a:ext cx="2343760" cy="179716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913445" y="1019175"/>
            <a:ext cx="4596057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959" y="1371600"/>
            <a:ext cx="2343760" cy="205740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50641" y="1202055"/>
            <a:ext cx="4321665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9" y="3536830"/>
            <a:ext cx="2343760" cy="179717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3/17/2022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 descr="Bottom border design"/>
          <p:cNvGrpSpPr/>
          <p:nvPr/>
        </p:nvGrpSpPr>
        <p:grpSpPr>
          <a:xfrm>
            <a:off x="0" y="6309360"/>
            <a:ext cx="9145055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</p:grpSp>
      <p:grpSp>
        <p:nvGrpSpPr>
          <p:cNvPr id="10" name="top graphic" descr="Top border design"/>
          <p:cNvGrpSpPr/>
          <p:nvPr/>
        </p:nvGrpSpPr>
        <p:grpSpPr>
          <a:xfrm>
            <a:off x="960" y="0"/>
            <a:ext cx="9144095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454" y="609600"/>
            <a:ext cx="685944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454" y="1905000"/>
            <a:ext cx="685944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130918" y="6516865"/>
            <a:ext cx="4547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5997334" y="6516865"/>
            <a:ext cx="9959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7299472" y="6516865"/>
            <a:ext cx="7024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SzPct val="100000"/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85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23179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66171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667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09162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80658" indent="-171496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g"/><Relationship Id="rId2" Type="http://schemas.openxmlformats.org/officeDocument/2006/relationships/hyperlink" Target="http://www.cahforu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www.linkedin.com/company/cah-cfo-administrator-foru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" y="1524000"/>
            <a:ext cx="8506097" cy="2133600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Connecting the Dots Between Revenue Cycle and Reimbursement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C91E0-117F-4856-85E6-E525401B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55508" y="4787348"/>
            <a:ext cx="2147116" cy="102319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44305B7-76B8-4410-AB2B-533A369DF624}"/>
              </a:ext>
            </a:extLst>
          </p:cNvPr>
          <p:cNvSpPr txBox="1">
            <a:spLocks/>
          </p:cNvSpPr>
          <p:nvPr/>
        </p:nvSpPr>
        <p:spPr>
          <a:xfrm>
            <a:off x="609600" y="3886200"/>
            <a:ext cx="6629400" cy="381000"/>
          </a:xfrm>
          <a:prstGeom prst="rect">
            <a:avLst/>
          </a:prstGeom>
        </p:spPr>
        <p:txBody>
          <a:bodyPr/>
          <a:lstStyle>
            <a:lvl1pPr marL="205795" indent="-205795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590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385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179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4675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6171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667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9162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0658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Michigan Great Lakes HFMA Spring Reimbursement Meeting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2946868-C0A9-4B75-906B-B4CF82C7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553200"/>
            <a:ext cx="4547793" cy="228600"/>
          </a:xfrm>
        </p:spPr>
        <p:txBody>
          <a:bodyPr/>
          <a:lstStyle/>
          <a:p>
            <a:r>
              <a:rPr lang="en-US" sz="90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</p:spTree>
    <p:extLst>
      <p:ext uri="{BB962C8B-B14F-4D97-AF65-F5344CB8AC3E}">
        <p14:creationId xmlns:p14="http://schemas.microsoft.com/office/powerpoint/2010/main" val="31563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40" y="838200"/>
            <a:ext cx="3334360" cy="609600"/>
          </a:xfrm>
        </p:spPr>
        <p:txBody>
          <a:bodyPr>
            <a:normAutofit/>
          </a:bodyPr>
          <a:lstStyle/>
          <a:p>
            <a:r>
              <a:rPr lang="en-US" b="1" dirty="0"/>
              <a:t>Shadow Billing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F200-F83B-4178-A537-145F7BB3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640" y="1752600"/>
            <a:ext cx="8211160" cy="17971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“No pay” or “information only” claims submitted to the MAC for Medicare Advantage patients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 supplemental Indirect Medical Education (IME), Graduate Medical Education (GME) and Nursing Allied Health Education (NAHE) payments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It’s important for hospitals to perform this not only for acute care patients, but also IPF, IRF and any other distinct part units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is more important now than ever as we’re seeing a shift from traditional Medicare to Medicare Managed Care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0EB6-2C57-437B-8792-F7124997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80EFAD-2FCE-41AA-BA18-91ABCE29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F077E-BC64-4021-9249-137968194BC1}"/>
              </a:ext>
            </a:extLst>
          </p:cNvPr>
          <p:cNvSpPr txBox="1"/>
          <p:nvPr/>
        </p:nvSpPr>
        <p:spPr>
          <a:xfrm>
            <a:off x="28303" y="4419600"/>
            <a:ext cx="9115697" cy="1743075"/>
          </a:xfrm>
          <a:prstGeom prst="rect">
            <a:avLst/>
          </a:prstGeom>
          <a:gradFill flip="none" rotWithShape="1">
            <a:gsLst>
              <a:gs pos="100000">
                <a:srgbClr val="B9C2CA"/>
              </a:gs>
              <a:gs pos="100000">
                <a:srgbClr val="BAC4CC"/>
              </a:gs>
              <a:gs pos="39000">
                <a:srgbClr val="DDE2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" y="2590800"/>
            <a:ext cx="9144000" cy="1066800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Vignette #3</a:t>
            </a:r>
          </a:p>
        </p:txBody>
      </p:sp>
      <p:pic>
        <p:nvPicPr>
          <p:cNvPr id="1026" name="Picture 2" descr="Study finds physical and financial health are linked">
            <a:extLst>
              <a:ext uri="{FF2B5EF4-FFF2-40B4-BE49-F238E27FC236}">
                <a16:creationId xmlns:a16="http://schemas.microsoft.com/office/drawing/2014/main" id="{61C8D97C-F2B5-4039-8A05-5369F908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048000" cy="1743075"/>
          </a:xfrm>
          <a:prstGeom prst="rect">
            <a:avLst/>
          </a:prstGeom>
          <a:gradFill>
            <a:gsLst>
              <a:gs pos="100000">
                <a:srgbClr val="B9C2CA"/>
              </a:gs>
              <a:gs pos="100000">
                <a:srgbClr val="BAC4CC"/>
              </a:gs>
              <a:gs pos="0">
                <a:srgbClr val="DDE2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1"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6350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EE77-C2F7-42E1-A110-EFFDCCDA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6DED-4734-44FC-986F-146E066A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A0D67-02C4-4EC0-A920-088636BE0D37}"/>
              </a:ext>
            </a:extLst>
          </p:cNvPr>
          <p:cNvSpPr txBox="1"/>
          <p:nvPr/>
        </p:nvSpPr>
        <p:spPr>
          <a:xfrm>
            <a:off x="304800" y="557347"/>
            <a:ext cx="7467600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>
              <a:lnSpc>
                <a:spcPct val="90000"/>
              </a:lnSpc>
              <a:spcBef>
                <a:spcPct val="0"/>
              </a:spcBef>
            </a:pPr>
            <a:r>
              <a:rPr lang="en-US" sz="2401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Shadow Billing</a:t>
            </a:r>
            <a:endParaRPr lang="en-US" sz="240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A60C102-5DC3-4C32-B31B-6FA85A1C0CD9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077200" cy="5014891"/>
          </a:xfrm>
          <a:prstGeom prst="rect">
            <a:avLst/>
          </a:prstGeom>
        </p:spPr>
        <p:txBody>
          <a:bodyPr>
            <a:normAutofit/>
          </a:bodyPr>
          <a:lstStyle>
            <a:lvl1pPr marL="205795" indent="-205795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590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385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179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4675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6171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667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9162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0658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 teaching hospital with an IPF DPU did not previously bill Medicare for IPF patient days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After fiscal year end, identified this issue with initial PS&amp;R report 118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Medicare allows for patients to be billed up to 365 days from discharge date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Through subsequent shadow billing, increased Medicare HMO days by 800 (2% of total patient days)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As a result, GME reimbursement was increased by $100,000 due to increased Medicare utilization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9AE95C-04ED-4E76-B9A0-0BA5705D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9843CB-24F8-45E1-B531-19775AFC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40" y="838200"/>
            <a:ext cx="3334360" cy="609600"/>
          </a:xfrm>
        </p:spPr>
        <p:txBody>
          <a:bodyPr>
            <a:normAutofit/>
          </a:bodyPr>
          <a:lstStyle/>
          <a:p>
            <a:r>
              <a:rPr lang="en-US" b="1" dirty="0"/>
              <a:t>Teaching Hospitals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F200-F83B-4178-A537-145F7BB3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640" y="1752600"/>
            <a:ext cx="8211160" cy="17971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Primary care exception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Residents moonlighting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IME calculation</a:t>
            </a:r>
          </a:p>
          <a:p>
            <a:pPr marL="628741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Want to make available bed count lower, resident count higher (renovations, unusable rooms)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0EB6-2C57-437B-8792-F7124997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80EFAD-2FCE-41AA-BA18-91ABCE29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A0D67-02C4-4EC0-A920-088636BE0D37}"/>
              </a:ext>
            </a:extLst>
          </p:cNvPr>
          <p:cNvSpPr txBox="1"/>
          <p:nvPr/>
        </p:nvSpPr>
        <p:spPr>
          <a:xfrm>
            <a:off x="685800" y="2057400"/>
            <a:ext cx="7848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983">
              <a:lnSpc>
                <a:spcPct val="90000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72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9AE95C-04ED-4E76-B9A0-0BA5705D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9843CB-24F8-45E1-B531-19775AFC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8" name="Picture 4" descr="139,648 Questions Stock Photos, Pictures &amp; Royalty-Free Images - iStock">
            <a:extLst>
              <a:ext uri="{FF2B5EF4-FFF2-40B4-BE49-F238E27FC236}">
                <a16:creationId xmlns:a16="http://schemas.microsoft.com/office/drawing/2014/main" id="{A0DC0781-C807-4A8B-B090-34FCF142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11072"/>
            <a:ext cx="4143375" cy="23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3739" y="664211"/>
            <a:ext cx="6859440" cy="631189"/>
          </a:xfrm>
        </p:spPr>
        <p:txBody>
          <a:bodyPr/>
          <a:lstStyle/>
          <a:p>
            <a:r>
              <a:rPr lang="en-US" b="1" dirty="0"/>
              <a:t>Contact Us</a:t>
            </a:r>
          </a:p>
        </p:txBody>
      </p:sp>
      <p:sp>
        <p:nvSpPr>
          <p:cNvPr id="9" name="Round Diagonal Corner Rectangle 7">
            <a:extLst>
              <a:ext uri="{FF2B5EF4-FFF2-40B4-BE49-F238E27FC236}">
                <a16:creationId xmlns:a16="http://schemas.microsoft.com/office/drawing/2014/main" id="{A4DE6D7F-91E4-4608-928A-2EE856995A61}"/>
              </a:ext>
            </a:extLst>
          </p:cNvPr>
          <p:cNvSpPr/>
          <p:nvPr/>
        </p:nvSpPr>
        <p:spPr>
          <a:xfrm>
            <a:off x="685800" y="1487574"/>
            <a:ext cx="2842244" cy="1554395"/>
          </a:xfrm>
          <a:prstGeom prst="round2DiagRect">
            <a:avLst>
              <a:gd name="adj1" fmla="val 3796"/>
              <a:gd name="adj2" fmla="val 0"/>
            </a:avLst>
          </a:prstGeom>
          <a:solidFill>
            <a:srgbClr val="02415B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sz="769" dirty="0">
              <a:solidFill>
                <a:schemeClr val="bg1"/>
              </a:solidFill>
              <a:latin typeface="Segoe UI Semibold" panose="020B0702040204020203" pitchFamily="34" charset="0"/>
              <a:ea typeface="Calibri" pitchFamily="34" charset="0"/>
              <a:cs typeface="Segoe UI Semibold" panose="020B0702040204020203" pitchFamily="34" charset="0"/>
            </a:endParaRPr>
          </a:p>
          <a:p>
            <a:pPr eaLnBrk="0" hangingPunct="0"/>
            <a:r>
              <a:rPr lang="en-US" sz="1678" dirty="0">
                <a:solidFill>
                  <a:schemeClr val="bg1"/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Julie A. Hardy, MSA, RHIA</a:t>
            </a:r>
            <a:endParaRPr lang="en-US" sz="1678" dirty="0">
              <a:solidFill>
                <a:schemeClr val="bg1"/>
              </a:solidFill>
              <a:latin typeface="Segoe UI Light" panose="020B0502040204020203" pitchFamily="34" charset="0"/>
              <a:ea typeface="Calibri" pitchFamily="34" charset="0"/>
              <a:cs typeface="Segoe UI Light" panose="020B0502040204020203" pitchFamily="34" charset="0"/>
            </a:endParaRPr>
          </a:p>
          <a:p>
            <a:pPr eaLnBrk="0" hangingPunct="0"/>
            <a:r>
              <a:rPr lang="en-IN" sz="1119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Director, Revenue Cycle</a:t>
            </a:r>
          </a:p>
          <a:p>
            <a:pPr eaLnBrk="0" hangingPunct="0"/>
            <a:r>
              <a:rPr lang="en-IN" sz="1119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Rybar Group, Inc.</a:t>
            </a:r>
            <a:endParaRPr lang="en-IN" sz="1119" dirty="0">
              <a:solidFill>
                <a:schemeClr val="bg1"/>
              </a:solidFill>
              <a:latin typeface="Segoe UI Light" panose="020B0502040204020203" pitchFamily="34" charset="0"/>
              <a:ea typeface="Calibri" pitchFamily="34" charset="0"/>
              <a:cs typeface="Segoe UI Light" panose="020B0502040204020203" pitchFamily="34" charset="0"/>
            </a:endParaRPr>
          </a:p>
          <a:p>
            <a:pPr eaLnBrk="0" hangingPunct="0">
              <a:lnSpc>
                <a:spcPct val="125000"/>
              </a:lnSpc>
            </a:pPr>
            <a:br>
              <a:rPr lang="en-US" sz="629" dirty="0">
                <a:solidFill>
                  <a:schemeClr val="bg1"/>
                </a:solidFill>
                <a:latin typeface="Segoe UI Semilight" panose="020B0402040204020203" pitchFamily="34" charset="0"/>
                <a:ea typeface="Calibri" pitchFamily="34" charset="0"/>
                <a:cs typeface="Segoe UI Semilight" panose="020B0402040204020203" pitchFamily="34" charset="0"/>
              </a:rPr>
            </a:br>
            <a:r>
              <a:rPr lang="en-US" sz="1259" dirty="0">
                <a:solidFill>
                  <a:schemeClr val="bg1"/>
                </a:solidFill>
                <a:latin typeface="Segoe UI Semilight" panose="020B0402040204020203" pitchFamily="34" charset="0"/>
                <a:ea typeface="Calibri" pitchFamily="34" charset="0"/>
                <a:cs typeface="Segoe UI Semilight" panose="020B0402040204020203" pitchFamily="34" charset="0"/>
              </a:rPr>
              <a:t>(810) 853-6171</a:t>
            </a:r>
          </a:p>
          <a:p>
            <a:pPr eaLnBrk="0" hangingPunct="0">
              <a:lnSpc>
                <a:spcPct val="125000"/>
              </a:lnSpc>
            </a:pPr>
            <a:r>
              <a:rPr lang="en-US" sz="1259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Calibri" pitchFamily="34" charset="0"/>
                <a:cs typeface="Segoe UI Semilight" panose="020B0402040204020203" pitchFamily="34" charset="0"/>
              </a:rPr>
              <a:t>JHardy@TheRybarGroup.com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4129D-77D1-4681-831B-B23B4AFC3974}"/>
              </a:ext>
            </a:extLst>
          </p:cNvPr>
          <p:cNvSpPr/>
          <p:nvPr/>
        </p:nvSpPr>
        <p:spPr>
          <a:xfrm>
            <a:off x="837997" y="4953000"/>
            <a:ext cx="2690047" cy="3184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69" dirty="0">
                <a:solidFill>
                  <a:srgbClr val="FF0000"/>
                </a:solidFill>
                <a:latin typeface="Segoe UI Semilight" panose="020B0402040204020203" pitchFamily="34" charset="0"/>
                <a:ea typeface="Calibri" pitchFamily="34" charset="0"/>
                <a:cs typeface="Segoe UI Semilight" panose="020B0402040204020203" pitchFamily="34" charset="0"/>
              </a:rPr>
              <a:t>To learn more, visit: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46E89-46CE-4D8D-8E2F-C6DD20C4A1BB}"/>
              </a:ext>
            </a:extLst>
          </p:cNvPr>
          <p:cNvGrpSpPr/>
          <p:nvPr/>
        </p:nvGrpSpPr>
        <p:grpSpPr>
          <a:xfrm>
            <a:off x="1142454" y="5309206"/>
            <a:ext cx="2881005" cy="786794"/>
            <a:chOff x="9277715" y="3826609"/>
            <a:chExt cx="3382786" cy="1125143"/>
          </a:xfrm>
        </p:grpSpPr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12CEE182-DE3C-4996-814E-4E88BF9255D7}"/>
                </a:ext>
              </a:extLst>
            </p:cNvPr>
            <p:cNvSpPr/>
            <p:nvPr/>
          </p:nvSpPr>
          <p:spPr>
            <a:xfrm>
              <a:off x="9642564" y="3826609"/>
              <a:ext cx="2818583" cy="40913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4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8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2001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6001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20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4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8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2001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sz="1259" dirty="0">
                  <a:solidFill>
                    <a:schemeClr val="bg2">
                      <a:lumMod val="25000"/>
                    </a:schemeClr>
                  </a:solidFill>
                  <a:latin typeface="Segoe UI Semilight" panose="020B0402040204020203" pitchFamily="34" charset="0"/>
                  <a:ea typeface="Calibri" pitchFamily="34" charset="0"/>
                  <a:cs typeface="Segoe UI Semilight" panose="020B0402040204020203" pitchFamily="34" charset="0"/>
                </a:rPr>
                <a:t>www.TheRybarGroup.com</a:t>
              </a:r>
            </a:p>
          </p:txBody>
        </p:sp>
        <p:pic>
          <p:nvPicPr>
            <p:cNvPr id="15" name="Picture 14">
              <a:hlinkClick r:id="rId2"/>
              <a:extLst>
                <a:ext uri="{FF2B5EF4-FFF2-40B4-BE49-F238E27FC236}">
                  <a16:creationId xmlns:a16="http://schemas.microsoft.com/office/drawing/2014/main" id="{563766FF-FA5E-4191-AC08-32CD5EB44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715" y="3854724"/>
              <a:ext cx="369332" cy="369332"/>
            </a:xfrm>
            <a:prstGeom prst="rect">
              <a:avLst/>
            </a:prstGeom>
          </p:spPr>
        </p:pic>
        <p:pic>
          <p:nvPicPr>
            <p:cNvPr id="16" name="Graphic 15">
              <a:hlinkClick r:id="rId4"/>
              <a:extLst>
                <a:ext uri="{FF2B5EF4-FFF2-40B4-BE49-F238E27FC236}">
                  <a16:creationId xmlns:a16="http://schemas.microsoft.com/office/drawing/2014/main" id="{45188082-708A-4D54-B410-9DF10F1BF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77715" y="4467936"/>
              <a:ext cx="364849" cy="36484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31DEA6-92AE-4AE3-9A3C-984681316767}"/>
                </a:ext>
              </a:extLst>
            </p:cNvPr>
            <p:cNvSpPr/>
            <p:nvPr/>
          </p:nvSpPr>
          <p:spPr>
            <a:xfrm>
              <a:off x="9661877" y="4388750"/>
              <a:ext cx="2998624" cy="56300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4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8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2001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6001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20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4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8000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2001" algn="l" defTabSz="768000" rtl="0" eaLnBrk="1" latinLnBrk="0" hangingPunct="1">
                <a:defRPr sz="14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79" dirty="0">
                  <a:solidFill>
                    <a:schemeClr val="bg2">
                      <a:lumMod val="2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https://www.linkedin.com/company/the-rybar-group/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A27D245-E90D-4AAE-9C0B-02B2DABD57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76800" y="2348591"/>
            <a:ext cx="2859024" cy="1362456"/>
          </a:xfrm>
          <a:prstGeom prst="rect">
            <a:avLst/>
          </a:prstGeom>
        </p:spPr>
      </p:pic>
      <p:sp>
        <p:nvSpPr>
          <p:cNvPr id="18" name="Round Diagonal Corner Rectangle 7">
            <a:extLst>
              <a:ext uri="{FF2B5EF4-FFF2-40B4-BE49-F238E27FC236}">
                <a16:creationId xmlns:a16="http://schemas.microsoft.com/office/drawing/2014/main" id="{5011BB47-C93A-41D1-9F97-2964C9CACC24}"/>
              </a:ext>
            </a:extLst>
          </p:cNvPr>
          <p:cNvSpPr/>
          <p:nvPr/>
        </p:nvSpPr>
        <p:spPr>
          <a:xfrm>
            <a:off x="685800" y="3093805"/>
            <a:ext cx="2842244" cy="1554395"/>
          </a:xfrm>
          <a:prstGeom prst="round2DiagRect">
            <a:avLst>
              <a:gd name="adj1" fmla="val 3796"/>
              <a:gd name="adj2" fmla="val 0"/>
            </a:avLst>
          </a:prstGeom>
          <a:solidFill>
            <a:srgbClr val="91877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000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001" algn="l" defTabSz="768000" rtl="0" eaLnBrk="1" latinLnBrk="0" hangingPunct="1">
              <a:defRPr sz="14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en-US" sz="769" dirty="0">
              <a:solidFill>
                <a:schemeClr val="bg1"/>
              </a:solidFill>
              <a:latin typeface="Segoe UI Semibold" panose="020B0702040204020203" pitchFamily="34" charset="0"/>
              <a:ea typeface="Calibri" pitchFamily="34" charset="0"/>
              <a:cs typeface="Segoe UI Semibold" panose="020B0702040204020203" pitchFamily="34" charset="0"/>
            </a:endParaRPr>
          </a:p>
          <a:p>
            <a:pPr eaLnBrk="0" hangingPunct="0"/>
            <a:r>
              <a:rPr lang="en-US" sz="1678" dirty="0">
                <a:solidFill>
                  <a:schemeClr val="bg1"/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Jesse C. Parker, CPA</a:t>
            </a:r>
            <a:endParaRPr lang="en-US" sz="1678" dirty="0">
              <a:solidFill>
                <a:schemeClr val="bg1"/>
              </a:solidFill>
              <a:latin typeface="Segoe UI Light" panose="020B0502040204020203" pitchFamily="34" charset="0"/>
              <a:ea typeface="Calibri" pitchFamily="34" charset="0"/>
              <a:cs typeface="Segoe UI Light" panose="020B0502040204020203" pitchFamily="34" charset="0"/>
            </a:endParaRPr>
          </a:p>
          <a:p>
            <a:pPr eaLnBrk="0" hangingPunct="0"/>
            <a:r>
              <a:rPr lang="en-IN" sz="1119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Director, Reimbursement</a:t>
            </a:r>
          </a:p>
          <a:p>
            <a:pPr eaLnBrk="0" hangingPunct="0"/>
            <a:r>
              <a:rPr lang="en-IN" sz="1119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Rybar Group, Inc.</a:t>
            </a:r>
            <a:endParaRPr lang="en-IN" sz="1119" dirty="0">
              <a:solidFill>
                <a:schemeClr val="bg1"/>
              </a:solidFill>
              <a:latin typeface="Segoe UI Light" panose="020B0502040204020203" pitchFamily="34" charset="0"/>
              <a:ea typeface="Calibri" pitchFamily="34" charset="0"/>
              <a:cs typeface="Segoe UI Light" panose="020B0502040204020203" pitchFamily="34" charset="0"/>
            </a:endParaRPr>
          </a:p>
          <a:p>
            <a:pPr eaLnBrk="0" hangingPunct="0">
              <a:lnSpc>
                <a:spcPct val="125000"/>
              </a:lnSpc>
            </a:pPr>
            <a:br>
              <a:rPr lang="en-US" sz="629" dirty="0">
                <a:solidFill>
                  <a:schemeClr val="bg1"/>
                </a:solidFill>
                <a:latin typeface="Segoe UI Semilight" panose="020B0402040204020203" pitchFamily="34" charset="0"/>
                <a:ea typeface="Calibri" pitchFamily="34" charset="0"/>
                <a:cs typeface="Segoe UI Semilight" panose="020B0402040204020203" pitchFamily="34" charset="0"/>
              </a:rPr>
            </a:br>
            <a:r>
              <a:rPr lang="en-US" sz="1259" dirty="0">
                <a:solidFill>
                  <a:schemeClr val="bg1"/>
                </a:solidFill>
                <a:latin typeface="Segoe UI Semilight" panose="020B0402040204020203" pitchFamily="34" charset="0"/>
                <a:ea typeface="Calibri" pitchFamily="34" charset="0"/>
                <a:cs typeface="Segoe UI Semilight" panose="020B0402040204020203" pitchFamily="34" charset="0"/>
              </a:rPr>
              <a:t>(989) 387-1766</a:t>
            </a:r>
          </a:p>
          <a:p>
            <a:pPr eaLnBrk="0" hangingPunct="0">
              <a:lnSpc>
                <a:spcPct val="125000"/>
              </a:lnSpc>
            </a:pPr>
            <a:r>
              <a:rPr lang="en-US" sz="1259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Calibri" pitchFamily="34" charset="0"/>
                <a:cs typeface="Segoe UI Semilight" panose="020B0402040204020203" pitchFamily="34" charset="0"/>
              </a:rPr>
              <a:t>JParker@TheRybarGroup.com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286184C-88FB-4A1B-847C-D1A1C49A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1B4339B-033C-4348-A559-4EB1A53C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7EA4BF2-2452-4465-B3BC-3920416B5E36}"/>
              </a:ext>
            </a:extLst>
          </p:cNvPr>
          <p:cNvSpPr txBox="1">
            <a:spLocks/>
          </p:cNvSpPr>
          <p:nvPr/>
        </p:nvSpPr>
        <p:spPr>
          <a:xfrm>
            <a:off x="-228600" y="914400"/>
            <a:ext cx="46863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With You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ACBA3-F86A-4EFD-8B49-551C0D068FE7}"/>
              </a:ext>
            </a:extLst>
          </p:cNvPr>
          <p:cNvSpPr txBox="1"/>
          <p:nvPr/>
        </p:nvSpPr>
        <p:spPr>
          <a:xfrm>
            <a:off x="881062" y="4605992"/>
            <a:ext cx="28306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Jesse Parker</a:t>
            </a:r>
          </a:p>
          <a:p>
            <a:pPr algn="ctr">
              <a:spcAft>
                <a:spcPts val="1200"/>
              </a:spcAft>
            </a:pPr>
            <a:r>
              <a:rPr lang="en-US" dirty="0"/>
              <a:t>Director, Reimbursement</a:t>
            </a:r>
          </a:p>
          <a:p>
            <a:pPr algn="ctr">
              <a:spcAft>
                <a:spcPts val="1200"/>
              </a:spcAft>
            </a:pPr>
            <a:r>
              <a:rPr lang="en-US" sz="1400" dirty="0"/>
              <a:t>(989) 387-1766</a:t>
            </a:r>
          </a:p>
          <a:p>
            <a:pPr algn="ctr">
              <a:spcAft>
                <a:spcPts val="1200"/>
              </a:spcAft>
            </a:pPr>
            <a:r>
              <a:rPr lang="en-US" sz="1400" dirty="0"/>
              <a:t>JParker@TheRybarGroup.com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B59E76-226B-4BAE-807B-EA259AE9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3"/>
            <a:ext cx="9144000" cy="373047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E346CE3F-98E3-4390-981E-F03FB7DC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86300" cy="229255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75142CF-CBD1-4550-A83F-A67F0246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Picture 13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D1CC6821-F3EF-4F2C-ABB5-C404904A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1905000"/>
            <a:ext cx="2624138" cy="24446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7C5213-B5B0-453C-868C-791CFA5C2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390" y="1905000"/>
            <a:ext cx="2433023" cy="2444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995966-B751-4BDF-BFCB-E79867B876C2}"/>
              </a:ext>
            </a:extLst>
          </p:cNvPr>
          <p:cNvSpPr txBox="1"/>
          <p:nvPr/>
        </p:nvSpPr>
        <p:spPr>
          <a:xfrm>
            <a:off x="5246504" y="4605992"/>
            <a:ext cx="283069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Julie Hardy</a:t>
            </a:r>
          </a:p>
          <a:p>
            <a:pPr algn="ctr">
              <a:spcAft>
                <a:spcPts val="1200"/>
              </a:spcAft>
            </a:pPr>
            <a:r>
              <a:rPr lang="en-US" dirty="0"/>
              <a:t>Director, Revenue Cycle</a:t>
            </a:r>
          </a:p>
          <a:p>
            <a:pPr algn="ctr">
              <a:spcAft>
                <a:spcPts val="1200"/>
              </a:spcAft>
            </a:pPr>
            <a:r>
              <a:rPr lang="en-US" sz="1400" dirty="0"/>
              <a:t>(810) 853-6171</a:t>
            </a:r>
          </a:p>
          <a:p>
            <a:pPr algn="ctr">
              <a:spcAft>
                <a:spcPts val="1200"/>
              </a:spcAft>
            </a:pPr>
            <a:r>
              <a:rPr lang="en-US" sz="1400" dirty="0"/>
              <a:t>JHardy@TheRybarGroup.com</a:t>
            </a:r>
          </a:p>
        </p:txBody>
      </p:sp>
    </p:spTree>
    <p:extLst>
      <p:ext uri="{BB962C8B-B14F-4D97-AF65-F5344CB8AC3E}">
        <p14:creationId xmlns:p14="http://schemas.microsoft.com/office/powerpoint/2010/main" val="36796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2BBE9-3237-492F-B5A7-267C70E11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0292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/>
              <a:t>Revenue Cycle</a:t>
            </a:r>
          </a:p>
          <a:p>
            <a:pPr marL="0" indent="0">
              <a:buNone/>
            </a:pPr>
            <a:endParaRPr lang="en-US" sz="1000" b="1" u="sng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Appointing to zero balance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Enrollment and credentialing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Payer negotiations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Chargemaster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Utilization review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New services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59AC64-5318-4D7F-A3CF-59593D59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962400" cy="4267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u="sng" dirty="0"/>
              <a:t>Reimbursement</a:t>
            </a:r>
          </a:p>
          <a:p>
            <a:pPr marL="0" indent="0">
              <a:buNone/>
            </a:pPr>
            <a:endParaRPr lang="en-US" sz="1000" b="1" u="sng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Cost report preparation and filing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Work with regulatory auditors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dirty="0"/>
              <a:t>Settlements</a:t>
            </a:r>
            <a:endParaRPr lang="en-US" dirty="0"/>
          </a:p>
          <a:p>
            <a:pPr lvl="1"/>
            <a:r>
              <a:rPr lang="en-US" dirty="0"/>
              <a:t>FY 21 is last year BCBSM will have settlements</a:t>
            </a:r>
          </a:p>
          <a:p>
            <a:r>
              <a:rPr lang="en-US" dirty="0"/>
              <a:t>Contractual allowance calculation</a:t>
            </a:r>
          </a:p>
          <a:p>
            <a:r>
              <a:rPr lang="en-US" dirty="0"/>
              <a:t>Annual budget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57C99F-EAB9-4AD9-AC19-0DE0486B46DD}"/>
              </a:ext>
            </a:extLst>
          </p:cNvPr>
          <p:cNvCxnSpPr/>
          <p:nvPr/>
        </p:nvCxnSpPr>
        <p:spPr>
          <a:xfrm>
            <a:off x="4648200" y="1371600"/>
            <a:ext cx="0" cy="426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A247BA-B043-4936-B8C8-9E69E7825D0F}"/>
              </a:ext>
            </a:extLst>
          </p:cNvPr>
          <p:cNvSpPr txBox="1"/>
          <p:nvPr/>
        </p:nvSpPr>
        <p:spPr>
          <a:xfrm>
            <a:off x="304800" y="557347"/>
            <a:ext cx="7467600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>
              <a:lnSpc>
                <a:spcPct val="90000"/>
              </a:lnSpc>
              <a:spcBef>
                <a:spcPct val="0"/>
              </a:spcBef>
            </a:pPr>
            <a:r>
              <a:rPr lang="en-US" sz="2401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Revenue Cycle + Reimbursement</a:t>
            </a:r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B8B155-48AF-471F-83B7-72367FD9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3D0C1B-807D-4AC5-9039-F0AAE2BB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40" y="838200"/>
            <a:ext cx="3715360" cy="609600"/>
          </a:xfrm>
        </p:spPr>
        <p:txBody>
          <a:bodyPr>
            <a:normAutofit/>
          </a:bodyPr>
          <a:lstStyle/>
          <a:p>
            <a:r>
              <a:rPr lang="en-US" b="1" dirty="0"/>
              <a:t>Front-End Revenue Cycle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F200-F83B-4178-A537-145F7BB3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640" y="1752600"/>
            <a:ext cx="8211160" cy="35052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At the time of registration, validate the patient’s eligibility for Medicaid or charity care if self-pay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Medicaid volumes impact Medicare DSH</a:t>
            </a:r>
          </a:p>
          <a:p>
            <a:pPr marL="628741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Medicaid eligibility should be checked multiple times per year</a:t>
            </a:r>
          </a:p>
          <a:p>
            <a:pPr lvl="1"/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Point of service collections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Advanced Beneficiary Notices (ABNs)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Prior authorizations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0EB6-2C57-437B-8792-F7124997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80EFAD-2FCE-41AA-BA18-91ABCE29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F077E-BC64-4021-9249-137968194BC1}"/>
              </a:ext>
            </a:extLst>
          </p:cNvPr>
          <p:cNvSpPr txBox="1"/>
          <p:nvPr/>
        </p:nvSpPr>
        <p:spPr>
          <a:xfrm>
            <a:off x="28303" y="4419600"/>
            <a:ext cx="9115697" cy="1743075"/>
          </a:xfrm>
          <a:prstGeom prst="rect">
            <a:avLst/>
          </a:prstGeom>
          <a:gradFill flip="none" rotWithShape="1">
            <a:gsLst>
              <a:gs pos="100000">
                <a:srgbClr val="B9C2CA"/>
              </a:gs>
              <a:gs pos="100000">
                <a:srgbClr val="BAC4CC"/>
              </a:gs>
              <a:gs pos="39000">
                <a:srgbClr val="DDE2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" y="2590800"/>
            <a:ext cx="9144000" cy="1066800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Vignette #1</a:t>
            </a:r>
          </a:p>
        </p:txBody>
      </p:sp>
      <p:pic>
        <p:nvPicPr>
          <p:cNvPr id="1026" name="Picture 2" descr="Study finds physical and financial health are linked">
            <a:extLst>
              <a:ext uri="{FF2B5EF4-FFF2-40B4-BE49-F238E27FC236}">
                <a16:creationId xmlns:a16="http://schemas.microsoft.com/office/drawing/2014/main" id="{61C8D97C-F2B5-4039-8A05-5369F908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048000" cy="1743075"/>
          </a:xfrm>
          <a:prstGeom prst="rect">
            <a:avLst/>
          </a:prstGeom>
          <a:gradFill>
            <a:gsLst>
              <a:gs pos="100000">
                <a:srgbClr val="B9C2CA"/>
              </a:gs>
              <a:gs pos="100000">
                <a:srgbClr val="BAC4CC"/>
              </a:gs>
              <a:gs pos="0">
                <a:srgbClr val="DDE2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1"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6350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EE77-C2F7-42E1-A110-EFFDCCDA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6DED-4734-44FC-986F-146E066A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A0D67-02C4-4EC0-A920-088636BE0D37}"/>
              </a:ext>
            </a:extLst>
          </p:cNvPr>
          <p:cNvSpPr txBox="1"/>
          <p:nvPr/>
        </p:nvSpPr>
        <p:spPr>
          <a:xfrm>
            <a:off x="304800" y="557347"/>
            <a:ext cx="7467600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>
              <a:lnSpc>
                <a:spcPct val="90000"/>
              </a:lnSpc>
              <a:spcBef>
                <a:spcPct val="0"/>
              </a:spcBef>
            </a:pPr>
            <a:r>
              <a:rPr lang="en-US" sz="2401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Verifying Medicaid Eligibility</a:t>
            </a:r>
            <a:endParaRPr lang="en-US" sz="240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A60C102-5DC3-4C32-B31B-6FA85A1C0CD9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077200" cy="5014891"/>
          </a:xfrm>
          <a:prstGeom prst="rect">
            <a:avLst/>
          </a:prstGeom>
        </p:spPr>
        <p:txBody>
          <a:bodyPr>
            <a:normAutofit/>
          </a:bodyPr>
          <a:lstStyle>
            <a:lvl1pPr marL="205795" indent="-205795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590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385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179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4675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6171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667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9162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0658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At year end, an acute care hospital with less than 50 beds was below the DSH threshold at 14.1%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After year end, they compiled list of self-pay patients who could potentially be eligible for Medicaid benefits, which brought them to the required 15% threshold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If needed, it can be checked before the cost report settlement is finalized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As a result of the follow-up, the hospital qualified for DSH and Uncompensated Care Payment totaling $350,000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9AE95C-04ED-4E76-B9A0-0BA5705D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9843CB-24F8-45E1-B531-19775AFC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40" y="838200"/>
            <a:ext cx="3334360" cy="609600"/>
          </a:xfrm>
        </p:spPr>
        <p:txBody>
          <a:bodyPr>
            <a:normAutofit/>
          </a:bodyPr>
          <a:lstStyle/>
          <a:p>
            <a:r>
              <a:rPr lang="en-US" b="1" dirty="0"/>
              <a:t>Chargemaster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F200-F83B-4178-A537-145F7BB3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640" y="1752600"/>
            <a:ext cx="8211160" cy="17971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Charges need to be applied to the correct department for both the CDM and cost report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Charges can be mapped by revenue code or department code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Charges must match to expenses for the cost report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0EB6-2C57-437B-8792-F7124997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80EFAD-2FCE-41AA-BA18-91ABCE29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F077E-BC64-4021-9249-137968194BC1}"/>
              </a:ext>
            </a:extLst>
          </p:cNvPr>
          <p:cNvSpPr txBox="1"/>
          <p:nvPr/>
        </p:nvSpPr>
        <p:spPr>
          <a:xfrm>
            <a:off x="28303" y="4419600"/>
            <a:ext cx="9115697" cy="1743075"/>
          </a:xfrm>
          <a:prstGeom prst="rect">
            <a:avLst/>
          </a:prstGeom>
          <a:gradFill flip="none" rotWithShape="1">
            <a:gsLst>
              <a:gs pos="100000">
                <a:srgbClr val="B9C2CA"/>
              </a:gs>
              <a:gs pos="100000">
                <a:srgbClr val="BAC4CC"/>
              </a:gs>
              <a:gs pos="39000">
                <a:srgbClr val="DDE2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2D287E-CFC9-46C7-A8C3-CC6D0543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" y="2590800"/>
            <a:ext cx="9144000" cy="1066800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Vignette #2</a:t>
            </a:r>
          </a:p>
        </p:txBody>
      </p:sp>
      <p:pic>
        <p:nvPicPr>
          <p:cNvPr id="1026" name="Picture 2" descr="Study finds physical and financial health are linked">
            <a:extLst>
              <a:ext uri="{FF2B5EF4-FFF2-40B4-BE49-F238E27FC236}">
                <a16:creationId xmlns:a16="http://schemas.microsoft.com/office/drawing/2014/main" id="{61C8D97C-F2B5-4039-8A05-5369F908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048000" cy="1743075"/>
          </a:xfrm>
          <a:prstGeom prst="rect">
            <a:avLst/>
          </a:prstGeom>
          <a:gradFill>
            <a:gsLst>
              <a:gs pos="100000">
                <a:srgbClr val="B9C2CA"/>
              </a:gs>
              <a:gs pos="100000">
                <a:srgbClr val="BAC4CC"/>
              </a:gs>
              <a:gs pos="0">
                <a:srgbClr val="DDE2E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1"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6350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EE77-C2F7-42E1-A110-EFFDCCDA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6DED-4734-44FC-986F-146E066A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A0D67-02C4-4EC0-A920-088636BE0D37}"/>
              </a:ext>
            </a:extLst>
          </p:cNvPr>
          <p:cNvSpPr txBox="1"/>
          <p:nvPr/>
        </p:nvSpPr>
        <p:spPr>
          <a:xfrm>
            <a:off x="304800" y="557347"/>
            <a:ext cx="7467600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>
              <a:lnSpc>
                <a:spcPct val="90000"/>
              </a:lnSpc>
              <a:spcBef>
                <a:spcPct val="0"/>
              </a:spcBef>
            </a:pPr>
            <a:r>
              <a:rPr lang="en-US" sz="2401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Increasing CDM Charges</a:t>
            </a:r>
            <a:endParaRPr lang="en-US" sz="240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A60C102-5DC3-4C32-B31B-6FA85A1C0CD9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077200" cy="5014891"/>
          </a:xfrm>
          <a:prstGeom prst="rect">
            <a:avLst/>
          </a:prstGeom>
        </p:spPr>
        <p:txBody>
          <a:bodyPr>
            <a:normAutofit/>
          </a:bodyPr>
          <a:lstStyle>
            <a:lvl1pPr marL="205795" indent="-205795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590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7385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179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4675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6171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667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9162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0658" indent="-171496" algn="l" defTabSz="685983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charges were increased significantly to make up for a lack of an increase in prior years, but the volumes stayed consistent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This resulted in the cost-to-charge ratio plummeting from .620 to .213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Hospital had to pay back $2.4 million to Medicare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9AE95C-04ED-4E76-B9A0-0BA5705D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516865"/>
            <a:ext cx="4648200" cy="228600"/>
          </a:xfrm>
        </p:spPr>
        <p:txBody>
          <a:bodyPr/>
          <a:lstStyle/>
          <a:p>
            <a:r>
              <a:rPr lang="en-US" sz="950" dirty="0">
                <a:latin typeface="Bookman Old Style" panose="02050604050505020204" pitchFamily="18" charset="0"/>
                <a:cs typeface="Arial" panose="020B0604020202020204" pitchFamily="34" charset="0"/>
              </a:rPr>
              <a:t>The Rybar Group ~ We Make Healthcare Reimbursement Easy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9843CB-24F8-45E1-B531-19775AFC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9472" y="6516865"/>
            <a:ext cx="702422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Custom 33">
      <a:dk1>
        <a:srgbClr val="02415B"/>
      </a:dk1>
      <a:lt1>
        <a:sysClr val="window" lastClr="FFFFFF"/>
      </a:lt1>
      <a:dk2>
        <a:srgbClr val="5B6973"/>
      </a:dk2>
      <a:lt2>
        <a:srgbClr val="E7ECED"/>
      </a:lt2>
      <a:accent1>
        <a:srgbClr val="FFFFFF"/>
      </a:accent1>
      <a:accent2>
        <a:srgbClr val="FFFFFF"/>
      </a:accent2>
      <a:accent3>
        <a:srgbClr val="FFE68B"/>
      </a:accent3>
      <a:accent4>
        <a:srgbClr val="FFFFFF"/>
      </a:accent4>
      <a:accent5>
        <a:srgbClr val="918774"/>
      </a:accent5>
      <a:accent6>
        <a:srgbClr val="FFFFFF"/>
      </a:accent6>
      <a:hlink>
        <a:srgbClr val="FFFFFF"/>
      </a:hlink>
      <a:folHlink>
        <a:srgbClr val="FFFFF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riped black border presentation (widescreen).potx" id="{96522838-024F-4A04-A543-9EF396F770C0}" vid="{BD969DAD-256A-4182-ABA2-1577ED7D3144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2214</TotalTime>
  <Words>740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Euphemia</vt:lpstr>
      <vt:lpstr>Segoe UI Light</vt:lpstr>
      <vt:lpstr>Segoe UI Semibold</vt:lpstr>
      <vt:lpstr>Segoe UI Semilight</vt:lpstr>
      <vt:lpstr>Striped Border 16x9</vt:lpstr>
      <vt:lpstr>Connecting the Dots Between Revenue Cycle and Reimbursement</vt:lpstr>
      <vt:lpstr>PowerPoint Presentation</vt:lpstr>
      <vt:lpstr>PowerPoint Presentation</vt:lpstr>
      <vt:lpstr>Front-End Revenue Cycle</vt:lpstr>
      <vt:lpstr>Vignette #1</vt:lpstr>
      <vt:lpstr>PowerPoint Presentation</vt:lpstr>
      <vt:lpstr>Chargemaster</vt:lpstr>
      <vt:lpstr>Vignette #2</vt:lpstr>
      <vt:lpstr>PowerPoint Presentation</vt:lpstr>
      <vt:lpstr>Shadow Billing</vt:lpstr>
      <vt:lpstr>Vignette #3</vt:lpstr>
      <vt:lpstr>PowerPoint Presentation</vt:lpstr>
      <vt:lpstr>Teaching Hospitals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Claudine Hildreth</dc:creator>
  <cp:lastModifiedBy>Julie Hardy</cp:lastModifiedBy>
  <cp:revision>57</cp:revision>
  <dcterms:created xsi:type="dcterms:W3CDTF">2021-04-27T12:57:46Z</dcterms:created>
  <dcterms:modified xsi:type="dcterms:W3CDTF">2022-03-17T21:27:04Z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