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SemiBold" panose="00000700000000000000" pitchFamily="2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6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 xmlns:p15="http://schemas.microsoft.com/office/powerpoint/2012/main">
        <p15:guide id="1" orient="horz" pos="2436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aa92738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aa92738c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4" name="Google Shape;64;geaa92738cc_0_0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dc8d25d1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dc8d25d19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6" name="Google Shape;136;g10dc8d25d19_0_21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1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6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07ad7508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107ad75087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dc8d25d1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dc8d25d19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57" name="Google Shape;157;g10dc8d25d19_0_84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07ad7508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07ad7508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66" name="Google Shape;166;g1107ad75087_0_13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1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6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07ad7508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07ad75087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80" name="Google Shape;180;g1107ad75087_0_20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07ad7508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07ad75087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88" name="Google Shape;188;g1107ad75087_0_27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dfac4ab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dfac4ab5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97" name="Google Shape;197;g10dfac4ab52_0_1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dfac4ab5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dfac4ab5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06" name="Google Shape;206;g10dfac4ab52_0_8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dc8d25d1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dc8d25d1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15" name="Google Shape;215;g10dc8d25d19_0_29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dc8d25d1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0dc8d25d19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24" name="Google Shape;224;g10dc8d25d19_0_36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dc8d25d1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dc8d25d19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33" name="Google Shape;233;g10dc8d25d19_0_44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dc8d25d1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dc8d25d19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42" name="Google Shape;242;g10dc8d25d19_0_53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dc8d25d1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dc8d25d19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51" name="Google Shape;251;g10dc8d25d19_0_68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dc8d25d1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dc8d25d19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0" name="Google Shape;260;g10dc8d25d19_0_75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dc8d25d1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0dc8d25d19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69" name="Google Shape;269;g10dc8d25d19_0_61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1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6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1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6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dc8d25d1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27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dc8d25d19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3" name="Google Shape;93;g10dc8d25d19_0_95:notes"/>
          <p:cNvSpPr txBox="1">
            <a:spLocks noGrp="1"/>
          </p:cNvSpPr>
          <p:nvPr>
            <p:ph type="body" idx="1"/>
          </p:nvPr>
        </p:nvSpPr>
        <p:spPr>
          <a:xfrm>
            <a:off x="685800" y="3867150"/>
            <a:ext cx="5486400" cy="45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dc8d25d1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0dc8d25d19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dc8d25d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0dc8d25d19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07ad750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107ad75087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- Title">
  <p:cSld name="Title Slide 1_3_1_1_1_2_1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99750" y="1607775"/>
            <a:ext cx="67065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Montserrat SemiBold"/>
              <a:buNone/>
              <a:defRPr sz="44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SemiBold"/>
              <a:buNone/>
              <a:defRPr sz="4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SemiBold"/>
              <a:buNone/>
              <a:defRPr sz="4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SemiBold"/>
              <a:buNone/>
              <a:defRPr sz="4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SemiBold"/>
              <a:buNone/>
              <a:defRPr sz="4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SemiBold"/>
              <a:buNone/>
              <a:defRPr sz="4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SemiBold"/>
              <a:buNone/>
              <a:defRPr sz="4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SemiBold"/>
              <a:buNone/>
              <a:defRPr sz="4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SemiBold"/>
              <a:buNone/>
              <a:defRPr sz="4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05375" y="2919325"/>
            <a:ext cx="43071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505375" y="3198263"/>
            <a:ext cx="43071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Statement-Purple">
  <p:cSld name="Statement-Orange">
    <p:bg>
      <p:bgPr>
        <a:solidFill>
          <a:schemeClr val="accent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92024" y="1398495"/>
            <a:ext cx="8759952" cy="23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11" descr="CS logo"/>
          <p:cNvPicPr preferRelativeResize="0"/>
          <p:nvPr/>
        </p:nvPicPr>
        <p:blipFill rotWithShape="1">
          <a:blip r:embed="rId2">
            <a:alphaModFix/>
          </a:blip>
          <a:srcRect l="-474" b="1228"/>
          <a:stretch/>
        </p:blipFill>
        <p:spPr>
          <a:xfrm>
            <a:off x="0" y="4411793"/>
            <a:ext cx="1929458" cy="73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losing Slide">
  <p:cSld name="Closing Slide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220981" y="1790113"/>
            <a:ext cx="87782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Title 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01613" y="143932"/>
            <a:ext cx="86376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None/>
              <a:defRPr sz="3000" b="1">
                <a:solidFill>
                  <a:srgbClr val="2B2B2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Text Left + Content">
  <p:cSld name="Text Left +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02025" y="143925"/>
            <a:ext cx="42939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-525780" y="261366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02300" y="1258950"/>
            <a:ext cx="4446000" cy="3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Text + Dot Points">
  <p:cSld name="Text + Dot Poin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8032" cy="10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l" rtl="0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 rtl="0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 rtl="0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ctr" rtl="0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ctr" rtl="0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ctr" rtl="0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ctr" rtl="0">
              <a:lnSpc>
                <a:spcPct val="144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"/>
              <a:buChar char="■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Dot Points Only">
  <p:cSld name="Dot Points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8032" cy="10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01168" y="1240070"/>
            <a:ext cx="86379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ctr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ctr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ctr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ctr">
              <a:lnSpc>
                <a:spcPct val="144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ext Right + Content">
  <p:cSld name="Text Right +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682500" y="143925"/>
            <a:ext cx="42711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7546694" y="-63660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682500" y="1310575"/>
            <a:ext cx="41886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Content Only">
  <p:cSld name="Content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8032" cy="10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01175" y="1229600"/>
            <a:ext cx="86379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•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ctr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ctr">
              <a:lnSpc>
                <a:spcPct val="14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algn="ctr">
              <a:lnSpc>
                <a:spcPct val="144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_Statement-Rose">
  <p:cSld name="Statement-Rose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94230" y="1398495"/>
            <a:ext cx="8755540" cy="23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8" descr="CS logo"/>
          <p:cNvPicPr preferRelativeResize="0"/>
          <p:nvPr/>
        </p:nvPicPr>
        <p:blipFill rotWithShape="1">
          <a:blip r:embed="rId2">
            <a:alphaModFix/>
          </a:blip>
          <a:srcRect l="-474" b="1228"/>
          <a:stretch/>
        </p:blipFill>
        <p:spPr>
          <a:xfrm>
            <a:off x="0" y="4411793"/>
            <a:ext cx="1929458" cy="73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9_Statement-Teal">
  <p:cSld name="Statement-Purple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92024" y="1398495"/>
            <a:ext cx="8759952" cy="23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9" descr="CS logo"/>
          <p:cNvPicPr preferRelativeResize="0"/>
          <p:nvPr/>
        </p:nvPicPr>
        <p:blipFill rotWithShape="1">
          <a:blip r:embed="rId2">
            <a:alphaModFix/>
          </a:blip>
          <a:srcRect l="-474" b="1228"/>
          <a:stretch/>
        </p:blipFill>
        <p:spPr>
          <a:xfrm>
            <a:off x="0" y="4411793"/>
            <a:ext cx="1929458" cy="73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Statement-Coral">
  <p:cSld name="Statement-Teal">
    <p:bg>
      <p:bgPr>
        <a:solidFill>
          <a:schemeClr val="accen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92024" y="1398495"/>
            <a:ext cx="8759952" cy="23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10" descr="CS logo"/>
          <p:cNvPicPr preferRelativeResize="0"/>
          <p:nvPr/>
        </p:nvPicPr>
        <p:blipFill rotWithShape="1">
          <a:blip r:embed="rId2">
            <a:alphaModFix/>
          </a:blip>
          <a:srcRect l="-474" b="1228"/>
          <a:stretch/>
        </p:blipFill>
        <p:spPr>
          <a:xfrm>
            <a:off x="0" y="4411793"/>
            <a:ext cx="1929458" cy="73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01168" y="143933"/>
            <a:ext cx="8752332" cy="10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Montserrat SemiBold"/>
              <a:buNone/>
              <a:defRPr sz="3000" i="0" u="none" strike="noStrike" cap="none">
                <a:solidFill>
                  <a:srgbClr val="2B2B2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SemiBold"/>
              <a:buNone/>
              <a:defRPr sz="1400" i="0" u="none" strike="noStrike" cap="none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SemiBold"/>
              <a:buNone/>
              <a:defRPr sz="1400" i="0" u="none" strike="noStrike" cap="none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SemiBold"/>
              <a:buNone/>
              <a:defRPr sz="1400" i="0" u="none" strike="noStrike" cap="none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SemiBold"/>
              <a:buNone/>
              <a:defRPr sz="1400" i="0" u="none" strike="noStrike" cap="none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SemiBold"/>
              <a:buNone/>
              <a:defRPr sz="1400" i="0" u="none" strike="noStrike" cap="none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SemiBold"/>
              <a:buNone/>
              <a:defRPr sz="1400" i="0" u="none" strike="noStrike" cap="none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SemiBold"/>
              <a:buNone/>
              <a:defRPr sz="1400" i="0" u="none" strike="noStrike" cap="none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SemiBold"/>
              <a:buNone/>
              <a:defRPr sz="1400" i="0" u="none" strike="noStrike" cap="none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4">
            <a:alphaModFix/>
          </a:blip>
          <a:srcRect l="-18745" b="-68866"/>
          <a:stretch/>
        </p:blipFill>
        <p:spPr>
          <a:xfrm>
            <a:off x="0" y="4550316"/>
            <a:ext cx="1796623" cy="5977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772">
          <p15:clr>
            <a:srgbClr val="F26B43"/>
          </p15:clr>
        </p15:guide>
        <p15:guide id="4" pos="192">
          <p15:clr>
            <a:srgbClr val="F26B43"/>
          </p15:clr>
        </p15:guide>
        <p15:guide id="5" pos="5568">
          <p15:clr>
            <a:srgbClr val="F26B43"/>
          </p15:clr>
        </p15:guide>
        <p15:guide id="6" pos="240">
          <p15:clr>
            <a:srgbClr val="F26B43"/>
          </p15:clr>
        </p15:guide>
        <p15:guide id="7" pos="720">
          <p15:clr>
            <a:srgbClr val="F26B43"/>
          </p15:clr>
        </p15:guide>
        <p15:guide id="8" pos="768">
          <p15:clr>
            <a:srgbClr val="F26B43"/>
          </p15:clr>
        </p15:guide>
        <p15:guide id="9" pos="1248">
          <p15:clr>
            <a:srgbClr val="F26B43"/>
          </p15:clr>
        </p15:guide>
        <p15:guide id="10" pos="1296">
          <p15:clr>
            <a:srgbClr val="F26B43"/>
          </p15:clr>
        </p15:guide>
        <p15:guide id="11" pos="1776">
          <p15:clr>
            <a:srgbClr val="F26B43"/>
          </p15:clr>
        </p15:guide>
        <p15:guide id="12" pos="1824">
          <p15:clr>
            <a:srgbClr val="F26B43"/>
          </p15:clr>
        </p15:guide>
        <p15:guide id="13" pos="2352">
          <p15:clr>
            <a:srgbClr val="F26B43"/>
          </p15:clr>
        </p15:guide>
        <p15:guide id="14" pos="2304">
          <p15:clr>
            <a:srgbClr val="F26B43"/>
          </p15:clr>
        </p15:guide>
        <p15:guide id="15" pos="2832">
          <p15:clr>
            <a:srgbClr val="F26B43"/>
          </p15:clr>
        </p15:guide>
        <p15:guide id="16" pos="2928">
          <p15:clr>
            <a:srgbClr val="F26B43"/>
          </p15:clr>
        </p15:guide>
        <p15:guide id="17" pos="3456">
          <p15:clr>
            <a:srgbClr val="F26B43"/>
          </p15:clr>
        </p15:guide>
        <p15:guide id="18" pos="3408">
          <p15:clr>
            <a:srgbClr val="F26B43"/>
          </p15:clr>
        </p15:guide>
        <p15:guide id="19" pos="3984">
          <p15:clr>
            <a:srgbClr val="F26B43"/>
          </p15:clr>
        </p15:guide>
        <p15:guide id="20" pos="3936">
          <p15:clr>
            <a:srgbClr val="F26B43"/>
          </p15:clr>
        </p15:guide>
        <p15:guide id="21" pos="4512">
          <p15:clr>
            <a:srgbClr val="F26B43"/>
          </p15:clr>
        </p15:guide>
        <p15:guide id="22" pos="4464">
          <p15:clr>
            <a:srgbClr val="F26B43"/>
          </p15:clr>
        </p15:guide>
        <p15:guide id="23" pos="5040">
          <p15:clr>
            <a:srgbClr val="F26B43"/>
          </p15:clr>
        </p15:guide>
        <p15:guide id="24" pos="4992">
          <p15:clr>
            <a:srgbClr val="F26B43"/>
          </p15:clr>
        </p15:guide>
        <p15:guide id="25" pos="5520">
          <p15:clr>
            <a:srgbClr val="F26B43"/>
          </p15:clr>
        </p15:guide>
        <p15:guide id="26" orient="horz" pos="732">
          <p15:clr>
            <a:srgbClr val="F26B43"/>
          </p15:clr>
        </p15:guide>
        <p15:guide id="27" orient="horz" pos="3060">
          <p15:clr>
            <a:srgbClr val="F26B43"/>
          </p15:clr>
        </p15:guide>
        <p15:guide id="28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599750" y="1607775"/>
            <a:ext cx="8292000" cy="107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Leveraging Employee Satisfaction Survey to Increase Staff Participation</a:t>
            </a:r>
            <a:endParaRPr sz="3000"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505375" y="2919325"/>
            <a:ext cx="43071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Brian Weber</a:t>
            </a:r>
            <a:endParaRPr sz="1050"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System Vice President, Decision Support</a:t>
            </a:r>
            <a:endParaRPr sz="10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National Decision Support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2"/>
          </p:nvPr>
        </p:nvSpPr>
        <p:spPr>
          <a:xfrm>
            <a:off x="599750" y="3770913"/>
            <a:ext cx="4307100" cy="3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04/13/2022 for HFMA in Des Moines 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Financial Services Employee Initiatives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-US" sz="1400" b="1"/>
              <a:t>Financial Services Professional Development policy from 2021 that includes </a:t>
            </a:r>
            <a:endParaRPr sz="1400" b="1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Encourage and budget for staff at all levels</a:t>
            </a:r>
            <a:endParaRPr sz="140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Joining a Professional Development group</a:t>
            </a:r>
            <a:endParaRPr sz="1400"/>
          </a:p>
          <a:p>
            <a: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Department will reimburse upto $445 per person, per year</a:t>
            </a:r>
            <a:endParaRPr sz="140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Attending Professional Development Classes  </a:t>
            </a:r>
            <a:endParaRPr sz="1400"/>
          </a:p>
          <a:p>
            <a: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40 hours or 5 days to attend classes per calendar year on work time with supervisor approval. Additional time would need to be on PTO</a:t>
            </a:r>
            <a:endParaRPr sz="140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Volunteering to support Local/Regional/National branch of Professional development group</a:t>
            </a:r>
            <a:endParaRPr sz="1400"/>
          </a:p>
          <a:p>
            <a: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counts against the same list of the Professional Development classes.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194230" y="1398495"/>
            <a:ext cx="8755540" cy="23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Virtual Socials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Virtual Socials - How do they work?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176843" y="1238250"/>
            <a:ext cx="8637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Rotate the staff who are on the Planning Team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Include representatives from all of the teams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Team works with Brian and Melissa, which provides face to face time with leadership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Keep it intentionally inclusive and festive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include food, music, sports, culture and time for team to share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Timeline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2 months before event: start planning 60 min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1 month before event: complete planning 30 min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Event: 1 hr.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Virtual Socials: Intentional Inclusion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225" y="977950"/>
            <a:ext cx="6721399" cy="3815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</a:t>
            </a:r>
            <a:r>
              <a:rPr lang="en-US"/>
              <a:t>Themes</a:t>
            </a:r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Jimmy Buffet Beach time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Football Tailgating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Celebrating all of the Winter holidays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Baseball Spring Training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192024" y="1398495"/>
            <a:ext cx="8759952" cy="23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</a:t>
            </a:r>
            <a:r>
              <a:rPr lang="en-US"/>
              <a:t>Activities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201175" y="1020375"/>
            <a:ext cx="86379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Christmas fun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scavenger hunt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Jimmy Buffet Beach time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Name the movie and the year released from a scene in the film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Football Tailgating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Trivia about football teams and their mascots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Spirit Challenge - wearing team gear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Celebrating all of the Winter holidays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Winter Holiday Jeopardy (with the answer in form of a question)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Spirit Challenge - holiday sweater/hat/shirt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Baseball Spring Training 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sending a box of Cracker Jacks to each of the team members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Baseball Bingo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Virtual Socials - Activities- Christmas</a:t>
            </a: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Scavenger hunt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671" y="1478500"/>
            <a:ext cx="5812776" cy="33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 Christmas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201177" y="1238250"/>
            <a:ext cx="29121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 Because the game is played with 50 people on Zoom, we have found that listing the rules helpful to keep us all on the same page </a:t>
            </a:r>
            <a:endParaRPr/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075" y="932600"/>
            <a:ext cx="5556125" cy="3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 Christmas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201170" y="1238250"/>
            <a:ext cx="29928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This is the list that we used for that particular scavenger hunt.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Another time we did one that was beach themed. Also very popular.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875" y="1213587"/>
            <a:ext cx="5745475" cy="32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8032" cy="10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Brian Weber Introduction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Brian Weber – System Vice President – Financial Services, Common Spirit Health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n-US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Current responsibilities</a:t>
            </a: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-US" sz="1400">
                <a:solidFill>
                  <a:srgbClr val="000000"/>
                </a:solidFill>
              </a:rPr>
              <a:t>Experience: 8 years at CHI now CSH, 30 years in healthcare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US" sz="1400">
                <a:solidFill>
                  <a:srgbClr val="000000"/>
                </a:solidFill>
              </a:rPr>
              <a:t>Responsible for Financial and Decision Support systems including: Oracle/Hyperion platform, EPSi Decision Support System, PDS Physician Information Tool, and Lawson GL system.  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US" sz="1400">
                <a:solidFill>
                  <a:srgbClr val="000000"/>
                </a:solidFill>
              </a:rPr>
              <a:t>He also leads the integration team for CHI Connect which is also our Lawson platform for HR, Payroll, Supply Chain, AP, and GL.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US" sz="1400">
                <a:solidFill>
                  <a:srgbClr val="000000"/>
                </a:solidFill>
              </a:rPr>
              <a:t>Scope Includes hospitals and physician enterprise for CSH across 21 states </a:t>
            </a:r>
            <a:endParaRPr sz="14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●"/>
            </a:pPr>
            <a:r>
              <a:rPr lang="en-US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Education</a:t>
            </a:r>
            <a:r>
              <a:rPr lang="en-US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US" sz="1400">
                <a:solidFill>
                  <a:srgbClr val="000000"/>
                </a:solidFill>
              </a:rPr>
              <a:t>Graduated from Louisiana State University with a Bachelor of Science in Quantitative Business Analysis and a Masters in Statistics. 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 Jimmy Buffett</a:t>
            </a: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trivia where staff member showed a picture from a movie and folks had to guess the movie and the year.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2082925"/>
            <a:ext cx="4893399" cy="27748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 Football Tailgate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375" y="927975"/>
            <a:ext cx="6834949" cy="3887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 Football Tailgate</a:t>
            </a: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250" y="952500"/>
            <a:ext cx="6757899" cy="3844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201175" y="143925"/>
            <a:ext cx="8637900" cy="9516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Winter holidays</a:t>
            </a:r>
            <a:r>
              <a:rPr lang="en-US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878750"/>
            <a:ext cx="6776123" cy="3798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 Winter Holidays</a:t>
            </a:r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940575"/>
            <a:ext cx="6444699" cy="3650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Activities-Spring Training </a:t>
            </a:r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65" name="Google Shape;2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880599"/>
            <a:ext cx="6580250" cy="3721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176843" y="133357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Virtual Socials - Activities-Spring Training </a:t>
            </a:r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600" y="858200"/>
            <a:ext cx="6829101" cy="3889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220981" y="1790113"/>
            <a:ext cx="87783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Thank you.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8032" cy="10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CSH Financial Services Team Map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201168" y="1240070"/>
            <a:ext cx="86379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Includes</a:t>
            </a:r>
            <a:endParaRPr/>
          </a:p>
          <a:p>
            <a:pPr marL="457200" lvl="0" indent="-34290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total of 48 staff </a:t>
            </a:r>
            <a:endParaRPr/>
          </a:p>
          <a:p>
            <a:pPr marL="457200" lvl="0" indent="-34290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on 6 teams</a:t>
            </a:r>
            <a:endParaRPr/>
          </a:p>
          <a:p>
            <a:pPr marL="457200" lvl="0" indent="-34290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14 states</a:t>
            </a:r>
            <a:endParaRPr/>
          </a:p>
          <a:p>
            <a:pPr marL="457200" lvl="0" indent="-34290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all 100% remote</a:t>
            </a:r>
            <a:endParaRPr/>
          </a:p>
          <a:p>
            <a:pPr marL="0" lvl="0" indent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8566" t="6916" r="17708"/>
          <a:stretch/>
        </p:blipFill>
        <p:spPr>
          <a:xfrm>
            <a:off x="3040925" y="1262675"/>
            <a:ext cx="5898501" cy="32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92024" y="1398495"/>
            <a:ext cx="8759952" cy="234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7315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Employee Initiatives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to Employee Engagement: Listen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654" y="1238250"/>
            <a:ext cx="6719896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7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8032" cy="10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Financial Services Employee Initiatives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76843" y="1238250"/>
            <a:ext cx="8637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 b="1"/>
              <a:t>How the initiatives were identified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u="sng"/>
              <a:t>Annual Employee Survey</a:t>
            </a:r>
            <a:endParaRPr u="sng"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focused on areas with a score on the heat map of</a:t>
            </a:r>
            <a:endParaRPr/>
          </a:p>
          <a:p>
            <a: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Needs Improvement</a:t>
            </a:r>
            <a:endParaRPr sz="1400"/>
          </a:p>
          <a:p>
            <a: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Monitoring - if an individual question was low overall for a an individual team.</a:t>
            </a:r>
            <a:endParaRPr sz="14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u="sng"/>
              <a:t>Created a Project: Initiative development and implementation </a:t>
            </a:r>
            <a:endParaRPr u="sng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Listening Tour with each of the six teams</a:t>
            </a:r>
            <a:endParaRPr sz="140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Developed initiatives to address issues that resulted in lower score</a:t>
            </a:r>
            <a:endParaRPr sz="140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Leadership reviewed and approved initiatives and timeline</a:t>
            </a:r>
            <a:endParaRPr sz="140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Roll out call to share plans with the full team</a:t>
            </a:r>
            <a:endParaRPr sz="1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Financial Services Employee Initiatives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76843" y="1238250"/>
            <a:ext cx="8637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977" y="1161230"/>
            <a:ext cx="6297249" cy="35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4610100" y="3810000"/>
            <a:ext cx="1066800" cy="590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20"/>
          <p:cNvCxnSpPr>
            <a:endCxn id="114" idx="2"/>
          </p:cNvCxnSpPr>
          <p:nvPr/>
        </p:nvCxnSpPr>
        <p:spPr>
          <a:xfrm>
            <a:off x="885900" y="3190650"/>
            <a:ext cx="3724200" cy="914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Financial Services Employee Initiatives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201168" y="1238250"/>
            <a:ext cx="8637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397" y="1162050"/>
            <a:ext cx="6623149" cy="37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4667250" y="3726175"/>
            <a:ext cx="1276500" cy="752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" name="Google Shape;125;p21"/>
          <p:cNvCxnSpPr>
            <a:endCxn id="124" idx="2"/>
          </p:cNvCxnSpPr>
          <p:nvPr/>
        </p:nvCxnSpPr>
        <p:spPr>
          <a:xfrm>
            <a:off x="723750" y="3192775"/>
            <a:ext cx="3943500" cy="9096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296158" y="4677506"/>
            <a:ext cx="643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201168" y="143932"/>
            <a:ext cx="86379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3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Financial Services Employee Initiatives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176843" y="1238250"/>
            <a:ext cx="8637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-US" sz="1400" b="1"/>
              <a:t>Learning Library</a:t>
            </a:r>
            <a:endParaRPr sz="1400" b="1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2021 implemented, and 2022 expanding the number of moderators </a:t>
            </a:r>
            <a:r>
              <a:rPr lang="en-US" sz="1400" b="1"/>
              <a:t>from 2 to 3 </a:t>
            </a:r>
            <a:r>
              <a:rPr lang="en-US" sz="1400"/>
              <a:t>in order to include all six of the Financial Services teams.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Moderators prepare and survey the 6 teams for topics that would be helpful to have documented in Learning library, and gather that documentation. 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Develop and highlight the documentation on Divisions and Markets with the Global Ledger updates, include facilities, number of beds, specialty units, and physician enterprise footprint in each market with a map. 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-US" sz="1400" b="1"/>
              <a:t>Speakers from other teams: </a:t>
            </a:r>
            <a:endParaRPr sz="1400" b="1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Updates from other Accounting focused groups: CHI and Dignity Health Accounting teams in April 2022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Updates from Markets that have significant changes: Pacific NW on Va Mason planned for July 2022</a:t>
            </a:r>
            <a:endParaRPr sz="14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onSpirit Master">
  <a:themeElements>
    <a:clrScheme name="Custom 48">
      <a:dk1>
        <a:srgbClr val="000000"/>
      </a:dk1>
      <a:lt1>
        <a:srgbClr val="FFFFFF"/>
      </a:lt1>
      <a:dk2>
        <a:srgbClr val="565656"/>
      </a:dk2>
      <a:lt2>
        <a:srgbClr val="B94796"/>
      </a:lt2>
      <a:accent1>
        <a:srgbClr val="00AD8D"/>
      </a:accent1>
      <a:accent2>
        <a:srgbClr val="F4794A"/>
      </a:accent2>
      <a:accent3>
        <a:srgbClr val="6C5EA5"/>
      </a:accent3>
      <a:accent4>
        <a:srgbClr val="F2A900"/>
      </a:accent4>
      <a:accent5>
        <a:srgbClr val="8F3A49"/>
      </a:accent5>
      <a:accent6>
        <a:srgbClr val="477F3B"/>
      </a:accent6>
      <a:hlink>
        <a:srgbClr val="0000FF"/>
      </a:hlink>
      <a:folHlink>
        <a:srgbClr val="00AD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689A03"/>
      </a:dk1>
      <a:lt1>
        <a:srgbClr val="98979A"/>
      </a:lt1>
      <a:dk2>
        <a:srgbClr val="A7A7A7"/>
      </a:dk2>
      <a:lt2>
        <a:srgbClr val="535353"/>
      </a:lt2>
      <a:accent1>
        <a:srgbClr val="CB5799"/>
      </a:accent1>
      <a:accent2>
        <a:srgbClr val="149E8F"/>
      </a:accent2>
      <a:accent3>
        <a:srgbClr val="EF683D"/>
      </a:accent3>
      <a:accent4>
        <a:srgbClr val="7F4997"/>
      </a:accent4>
      <a:accent5>
        <a:srgbClr val="98979A"/>
      </a:accent5>
      <a:accent6>
        <a:srgbClr val="BBBBB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867</Words>
  <Application>Microsoft Office PowerPoint</Application>
  <PresentationFormat>On-screen Show (16:9)</PresentationFormat>
  <Paragraphs>150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Montserrat</vt:lpstr>
      <vt:lpstr>Arial</vt:lpstr>
      <vt:lpstr>Montserrat SemiBold</vt:lpstr>
      <vt:lpstr>Calibri</vt:lpstr>
      <vt:lpstr>Verdana</vt:lpstr>
      <vt:lpstr>CommonSpirit Master</vt:lpstr>
      <vt:lpstr>Leveraging Employee Satisfaction Survey to Increase Staff Participation</vt:lpstr>
      <vt:lpstr>Brian Weber Introduction</vt:lpstr>
      <vt:lpstr>CSH Financial Services Team Map</vt:lpstr>
      <vt:lpstr>Employee Initiatives</vt:lpstr>
      <vt:lpstr>Key to Employee Engagement: Listen</vt:lpstr>
      <vt:lpstr>Financial Services Employee Initiatives</vt:lpstr>
      <vt:lpstr>Financial Services Employee Initiatives</vt:lpstr>
      <vt:lpstr>Financial Services Employee Initiatives</vt:lpstr>
      <vt:lpstr>Financial Services Employee Initiatives</vt:lpstr>
      <vt:lpstr>Financial Services Employee Initiatives</vt:lpstr>
      <vt:lpstr>Virtual Socials</vt:lpstr>
      <vt:lpstr>Virtual Socials - How do they work?</vt:lpstr>
      <vt:lpstr>Virtual Socials: Intentional Inclusion</vt:lpstr>
      <vt:lpstr>Virtual Socials - Themes</vt:lpstr>
      <vt:lpstr>Activities</vt:lpstr>
      <vt:lpstr>Virtual Socials - Activities</vt:lpstr>
      <vt:lpstr>Virtual Socials - Activities- Christmas</vt:lpstr>
      <vt:lpstr>Virtual Socials - Activities- Christmas</vt:lpstr>
      <vt:lpstr>Virtual Socials - Activities- Christmas</vt:lpstr>
      <vt:lpstr>Virtual Socials - Activities- Jimmy Buffett</vt:lpstr>
      <vt:lpstr>Virtual Socials - Activities- Football Tailgate</vt:lpstr>
      <vt:lpstr>Virtual Socials - Activities- Football Tailgate</vt:lpstr>
      <vt:lpstr>Virtual Socials - Activities-Winter holidays </vt:lpstr>
      <vt:lpstr>Virtual Socials - Activities- Winter Holidays</vt:lpstr>
      <vt:lpstr>Virtual Socials - Activities-Spring Training </vt:lpstr>
      <vt:lpstr>Virtual Socials - Activities-Spring Training 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Employee Satisfaction Survey to Increase Staff Participation</dc:title>
  <dc:creator>Iowa HFMA</dc:creator>
  <cp:lastModifiedBy>Iowa</cp:lastModifiedBy>
  <cp:revision>1</cp:revision>
  <dcterms:modified xsi:type="dcterms:W3CDTF">2022-04-05T00:11:04Z</dcterms:modified>
</cp:coreProperties>
</file>