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12" r:id="rId2"/>
    <p:sldId id="384" r:id="rId3"/>
    <p:sldId id="363" r:id="rId4"/>
    <p:sldId id="379" r:id="rId5"/>
    <p:sldId id="380" r:id="rId6"/>
    <p:sldId id="381" r:id="rId7"/>
    <p:sldId id="385" r:id="rId8"/>
    <p:sldId id="383" r:id="rId9"/>
    <p:sldId id="358" r:id="rId10"/>
    <p:sldId id="365" r:id="rId11"/>
    <p:sldId id="366" r:id="rId12"/>
    <p:sldId id="374" r:id="rId13"/>
    <p:sldId id="387" r:id="rId14"/>
    <p:sldId id="376" r:id="rId15"/>
    <p:sldId id="378" r:id="rId16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69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norland" initials="" lastIdx="34" clrIdx="0"/>
  <p:cmAuthor id="1" name="snorland" initials="s" lastIdx="23" clrIdx="1"/>
  <p:cmAuthor id="2" name="Kathleen Vega" initials="KV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9B4D8"/>
    <a:srgbClr val="94B8DC"/>
    <a:srgbClr val="F42A4D"/>
    <a:srgbClr val="6699FF"/>
    <a:srgbClr val="0F0F59"/>
    <a:srgbClr val="D9EDEF"/>
    <a:srgbClr val="010144"/>
    <a:srgbClr val="FFFFFF"/>
    <a:srgbClr val="CCE9AD"/>
    <a:srgbClr val="2B56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17" autoAdjust="0"/>
    <p:restoredTop sz="94023" autoAdjust="0"/>
  </p:normalViewPr>
  <p:slideViewPr>
    <p:cSldViewPr>
      <p:cViewPr varScale="1">
        <p:scale>
          <a:sx n="51" d="100"/>
          <a:sy n="51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1968" y="90"/>
      </p:cViewPr>
      <p:guideLst>
        <p:guide orient="horz" pos="2909"/>
        <p:guide pos="216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hfma.prv\hfma-dfsroot\Public\Research\PROJECTS\Relay%20Health\Relay+Health+Pulse+Spring+2017_Analysis_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hfma.prv\hfma-dfsroot\Public\Research\PROJECTS\Relay%20Health\Relay+Health+Pulse+Spring+2017_Analysis_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hfma.prv\hfma-dfsroot\Public\Research\PROJECTS\Relay%20Health\Relay+Health+Pulse+Spring+2017_Analysis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69B4D8"/>
                </a:solidFill>
              </a:rPr>
              <a:t>Percent Indicating a Change in the Quantity of Claims Denials Due to Pre-Authorization/Medical Necessity </a:t>
            </a:r>
          </a:p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69B4D8"/>
                </a:solidFill>
              </a:rPr>
              <a:t>(most recent 12 months)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bar"/>
        <c:grouping val="clustered"/>
        <c:ser>
          <c:idx val="0"/>
          <c:order val="0"/>
          <c:tx>
            <c:strRef>
              <c:f>'Q8 Claims denials fluctuation'!$B$11</c:f>
              <c:strCache>
                <c:ptCount val="1"/>
                <c:pt idx="0">
                  <c:v>Inpatient/ Observation Status Claims</c:v>
                </c:pt>
              </c:strCache>
            </c:strRef>
          </c:tx>
          <c:spPr>
            <a:solidFill>
              <a:srgbClr val="0F0F59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0F59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 Claims denials fluctuation'!$A$12:$A$14</c:f>
              <c:strCache>
                <c:ptCount val="3"/>
                <c:pt idx="0">
                  <c:v>Decreased</c:v>
                </c:pt>
                <c:pt idx="1">
                  <c:v>No Change</c:v>
                </c:pt>
                <c:pt idx="2">
                  <c:v>Increased</c:v>
                </c:pt>
              </c:strCache>
            </c:strRef>
          </c:cat>
          <c:val>
            <c:numRef>
              <c:f>'Q8 Claims denials fluctuation'!$B$12:$B$14</c:f>
              <c:numCache>
                <c:formatCode>0%</c:formatCode>
                <c:ptCount val="3"/>
                <c:pt idx="0">
                  <c:v>0.1714285714285714</c:v>
                </c:pt>
                <c:pt idx="1">
                  <c:v>0.29285714285714287</c:v>
                </c:pt>
                <c:pt idx="2">
                  <c:v>0.53571428571428559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88-499D-8814-5DC62B974D53}"/>
            </c:ext>
          </c:extLst>
        </c:ser>
        <c:ser>
          <c:idx val="1"/>
          <c:order val="1"/>
          <c:tx>
            <c:strRef>
              <c:f>'Q8 Claims denials fluctuation'!$C$11</c:f>
              <c:strCache>
                <c:ptCount val="1"/>
                <c:pt idx="0">
                  <c:v>Outpatient Claims</c:v>
                </c:pt>
              </c:strCache>
            </c:strRef>
          </c:tx>
          <c:spPr>
            <a:solidFill>
              <a:srgbClr val="69B4D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69B4D8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 Claims denials fluctuation'!$A$12:$A$14</c:f>
              <c:strCache>
                <c:ptCount val="3"/>
                <c:pt idx="0">
                  <c:v>Decreased</c:v>
                </c:pt>
                <c:pt idx="1">
                  <c:v>No Change</c:v>
                </c:pt>
                <c:pt idx="2">
                  <c:v>Increased</c:v>
                </c:pt>
              </c:strCache>
            </c:strRef>
          </c:cat>
          <c:val>
            <c:numRef>
              <c:f>'Q8 Claims denials fluctuation'!$C$12:$C$14</c:f>
              <c:numCache>
                <c:formatCode>0%</c:formatCode>
                <c:ptCount val="3"/>
                <c:pt idx="0">
                  <c:v>0.16428571428571428</c:v>
                </c:pt>
                <c:pt idx="1">
                  <c:v>0.32857142857142857</c:v>
                </c:pt>
                <c:pt idx="2">
                  <c:v>0.50714285714285712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88-499D-8814-5DC62B974D53}"/>
            </c:ext>
          </c:extLst>
        </c:ser>
        <c:dLbls/>
        <c:gapWidth val="91"/>
        <c:axId val="57759616"/>
        <c:axId val="57761152"/>
      </c:barChart>
      <c:catAx>
        <c:axId val="5775961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761152"/>
        <c:crosses val="autoZero"/>
        <c:auto val="1"/>
        <c:lblAlgn val="ctr"/>
        <c:lblOffset val="100"/>
      </c:catAx>
      <c:valAx>
        <c:axId val="57761152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7759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527384076990363"/>
          <c:y val="0.59780037911927675"/>
          <c:w val="0.29472615923009632"/>
          <c:h val="0.27719962088072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u="none" dirty="0">
                <a:solidFill>
                  <a:srgbClr val="69B4D8"/>
                </a:solidFill>
                <a:latin typeface="+mj-lt"/>
              </a:rPr>
              <a:t>Top Pain Points in </a:t>
            </a:r>
            <a:r>
              <a:rPr lang="en-US" sz="1800" b="1" u="none" dirty="0" smtClean="0">
                <a:solidFill>
                  <a:srgbClr val="69B4D8"/>
                </a:solidFill>
                <a:latin typeface="+mj-lt"/>
              </a:rPr>
              <a:t>Pre-Authorization</a:t>
            </a:r>
            <a:r>
              <a:rPr lang="en-US" sz="1800" b="1" u="none" baseline="0" dirty="0" smtClean="0">
                <a:solidFill>
                  <a:srgbClr val="69B4D8"/>
                </a:solidFill>
                <a:latin typeface="+mj-lt"/>
              </a:rPr>
              <a:t> </a:t>
            </a:r>
            <a:r>
              <a:rPr lang="en-US" sz="1800" b="1" u="none" dirty="0" smtClean="0">
                <a:solidFill>
                  <a:srgbClr val="69B4D8"/>
                </a:solidFill>
                <a:latin typeface="+mj-lt"/>
              </a:rPr>
              <a:t>and </a:t>
            </a:r>
            <a:r>
              <a:rPr lang="en-US" sz="1800" b="1" u="none" dirty="0">
                <a:solidFill>
                  <a:srgbClr val="69B4D8"/>
                </a:solidFill>
                <a:latin typeface="+mj-lt"/>
              </a:rPr>
              <a:t>Medical</a:t>
            </a:r>
            <a:r>
              <a:rPr lang="en-US" sz="1800" b="1" u="none" baseline="0" dirty="0">
                <a:solidFill>
                  <a:srgbClr val="69B4D8"/>
                </a:solidFill>
                <a:latin typeface="+mj-lt"/>
              </a:rPr>
              <a:t> </a:t>
            </a:r>
            <a:r>
              <a:rPr lang="en-US" sz="1800" b="1" u="none" dirty="0">
                <a:solidFill>
                  <a:srgbClr val="69B4D8"/>
                </a:solidFill>
                <a:latin typeface="+mj-lt"/>
              </a:rPr>
              <a:t>Necessity</a:t>
            </a:r>
          </a:p>
        </c:rich>
      </c:tx>
      <c:layout>
        <c:manualLayout>
          <c:xMode val="edge"/>
          <c:yMode val="edge"/>
          <c:x val="0.12625382262996937"/>
          <c:y val="5.5555555555555539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2679777986467293"/>
          <c:y val="0.17146198830409362"/>
          <c:w val="0.57320222013532707"/>
          <c:h val="0.71601280103144993"/>
        </c:manualLayout>
      </c:layout>
      <c:barChart>
        <c:barDir val="bar"/>
        <c:grouping val="stacked"/>
        <c:ser>
          <c:idx val="0"/>
          <c:order val="0"/>
          <c:tx>
            <c:strRef>
              <c:f>'Q1 Top Pain point'!$B$45</c:f>
              <c:strCache>
                <c:ptCount val="1"/>
                <c:pt idx="0">
                  <c:v>Top Pain Point</c:v>
                </c:pt>
              </c:strCache>
            </c:strRef>
          </c:tx>
          <c:spPr>
            <a:solidFill>
              <a:srgbClr val="69B4D8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rgbClr val="0F0F59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Top Pain point'!$A$46:$A$52</c:f>
              <c:strCache>
                <c:ptCount val="7"/>
                <c:pt idx="0">
                  <c:v>Lack of interfacing data from the EHR/HIS</c:v>
                </c:pt>
                <c:pt idx="1">
                  <c:v>Referral inaccuracies</c:v>
                </c:pt>
                <c:pt idx="2">
                  <c:v>Determining medical necessity</c:v>
                </c:pt>
                <c:pt idx="3">
                  <c:v>Lack of automation in monitoring payer authorization</c:v>
                </c:pt>
                <c:pt idx="4">
                  <c:v>Incomplete clinical information</c:v>
                </c:pt>
                <c:pt idx="5">
                  <c:v>Lack of automation in authorization submission/initiation</c:v>
                </c:pt>
                <c:pt idx="6">
                  <c:v>Payer authorization rules/benefits changes</c:v>
                </c:pt>
              </c:strCache>
            </c:strRef>
          </c:cat>
          <c:val>
            <c:numRef>
              <c:f>'Q1 Top Pain point'!$B$46:$B$52</c:f>
              <c:numCache>
                <c:formatCode>0%</c:formatCode>
                <c:ptCount val="7"/>
                <c:pt idx="0">
                  <c:v>1.2987012987012988E-2</c:v>
                </c:pt>
                <c:pt idx="1">
                  <c:v>6.4935064935064929E-2</c:v>
                </c:pt>
                <c:pt idx="2">
                  <c:v>0.10389610389610392</c:v>
                </c:pt>
                <c:pt idx="3">
                  <c:v>0.10389610389610392</c:v>
                </c:pt>
                <c:pt idx="4">
                  <c:v>0.1428571428571429</c:v>
                </c:pt>
                <c:pt idx="5">
                  <c:v>0.20779220779220786</c:v>
                </c:pt>
                <c:pt idx="6">
                  <c:v>0.3636363636363637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AA-4E7E-8627-566501031312}"/>
            </c:ext>
          </c:extLst>
        </c:ser>
        <c:ser>
          <c:idx val="1"/>
          <c:order val="1"/>
          <c:tx>
            <c:strRef>
              <c:f>'Q1 Top Pain point'!$C$45</c:f>
              <c:strCache>
                <c:ptCount val="1"/>
                <c:pt idx="0">
                  <c:v>Second Highest Pain Point</c:v>
                </c:pt>
              </c:strCache>
            </c:strRef>
          </c:tx>
          <c:spPr>
            <a:solidFill>
              <a:srgbClr val="0F0F59"/>
            </a:solidFill>
            <a:ln>
              <a:noFill/>
            </a:ln>
            <a:effectLst/>
          </c:spP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FAA-4E7E-8627-566501031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Montserra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 Top Pain point'!$A$46:$A$52</c:f>
              <c:strCache>
                <c:ptCount val="7"/>
                <c:pt idx="0">
                  <c:v>Lack of interfacing data from the EHR/HIS</c:v>
                </c:pt>
                <c:pt idx="1">
                  <c:v>Referral inaccuracies</c:v>
                </c:pt>
                <c:pt idx="2">
                  <c:v>Determining medical necessity</c:v>
                </c:pt>
                <c:pt idx="3">
                  <c:v>Lack of automation in monitoring payer authorization</c:v>
                </c:pt>
                <c:pt idx="4">
                  <c:v>Incomplete clinical information</c:v>
                </c:pt>
                <c:pt idx="5">
                  <c:v>Lack of automation in authorization submission/initiation</c:v>
                </c:pt>
                <c:pt idx="6">
                  <c:v>Payer authorization rules/benefits changes</c:v>
                </c:pt>
              </c:strCache>
            </c:strRef>
          </c:cat>
          <c:val>
            <c:numRef>
              <c:f>'Q1 Top Pain point'!$C$46:$C$52</c:f>
              <c:numCache>
                <c:formatCode>0%</c:formatCode>
                <c:ptCount val="7"/>
                <c:pt idx="0">
                  <c:v>2.6315789473684213E-2</c:v>
                </c:pt>
                <c:pt idx="1">
                  <c:v>0.13815789473684215</c:v>
                </c:pt>
                <c:pt idx="2">
                  <c:v>0.15131578947368421</c:v>
                </c:pt>
                <c:pt idx="3">
                  <c:v>0.15131578947368421</c:v>
                </c:pt>
                <c:pt idx="4">
                  <c:v>0.125</c:v>
                </c:pt>
                <c:pt idx="5">
                  <c:v>0.21052631578947373</c:v>
                </c:pt>
                <c:pt idx="6">
                  <c:v>0.19736842105263161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FAA-4E7E-8627-566501031312}"/>
            </c:ext>
          </c:extLst>
        </c:ser>
        <c:dLbls/>
        <c:gapWidth val="50"/>
        <c:overlap val="100"/>
        <c:axId val="58071680"/>
        <c:axId val="58102144"/>
      </c:barChart>
      <c:catAx>
        <c:axId val="580716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02144"/>
        <c:crosses val="autoZero"/>
        <c:auto val="1"/>
        <c:lblAlgn val="ctr"/>
        <c:lblOffset val="100"/>
      </c:catAx>
      <c:valAx>
        <c:axId val="58102144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807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794871794871822"/>
          <c:y val="0.47227011097297056"/>
          <c:w val="0.22234432234432236"/>
          <c:h val="0.2119404153428190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46476657431709933"/>
          <c:y val="0.23081640910130388"/>
          <c:w val="0.48260476815398085"/>
          <c:h val="0.72088764946048423"/>
        </c:manualLayout>
      </c:layout>
      <c:barChart>
        <c:barDir val="bar"/>
        <c:grouping val="clustered"/>
        <c:ser>
          <c:idx val="0"/>
          <c:order val="0"/>
          <c:spPr>
            <a:noFill/>
            <a:ln>
              <a:noFill/>
            </a:ln>
            <a:effectLst/>
          </c:spPr>
          <c:cat>
            <c:strRef>
              <c:f>'Q4 UMAlign_revcycle'!$A$14:$A$18</c:f>
              <c:strCache>
                <c:ptCount val="5"/>
                <c:pt idx="0">
                  <c:v>Other</c:v>
                </c:pt>
                <c:pt idx="1">
                  <c:v>All outpatient services requiring authorizations</c:v>
                </c:pt>
                <c:pt idx="2">
                  <c:v>High cost or complex outpatient services requiring authorizations</c:v>
                </c:pt>
                <c:pt idx="3">
                  <c:v>Retroactive or modified authorizations</c:v>
                </c:pt>
                <c:pt idx="4">
                  <c:v>Inpatient admissions &amp; medical necessity decisions (e.g. level and length of stay)</c:v>
                </c:pt>
              </c:strCache>
            </c:strRef>
          </c:cat>
          <c:val>
            <c:numRef>
              <c:f>'Q4 UMAlign_revcycle'!$B$14:$B$18</c:f>
              <c:numCache>
                <c:formatCode>0%</c:formatCode>
                <c:ptCount val="5"/>
                <c:pt idx="0">
                  <c:v>1.3333333333333336E-2</c:v>
                </c:pt>
                <c:pt idx="1">
                  <c:v>0.16</c:v>
                </c:pt>
                <c:pt idx="2">
                  <c:v>0.30666666666666675</c:v>
                </c:pt>
                <c:pt idx="3">
                  <c:v>0.41333333333333333</c:v>
                </c:pt>
                <c:pt idx="4">
                  <c:v>0.96000000000000008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D41-4D97-A197-CA75FCA0E7D8}"/>
            </c:ext>
          </c:extLst>
        </c:ser>
        <c:dLbls/>
        <c:gapWidth val="50"/>
        <c:axId val="58116352"/>
        <c:axId val="58134528"/>
      </c:barChart>
      <c:catAx>
        <c:axId val="58116352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134528"/>
        <c:crosses val="autoZero"/>
        <c:lblAlgn val="ctr"/>
        <c:lblOffset val="100"/>
      </c:catAx>
      <c:valAx>
        <c:axId val="58134528"/>
        <c:scaling>
          <c:orientation val="minMax"/>
        </c:scaling>
        <c:delete val="1"/>
        <c:axPos val="b"/>
        <c:numFmt formatCode="0%" sourceLinked="1"/>
        <c:majorTickMark val="none"/>
        <c:tickLblPos val="none"/>
        <c:crossAx val="58116352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9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DCA2D12-B267-4E79-80CD-B00F3EBAE6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3026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387136"/>
            <a:ext cx="5608320" cy="41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772669"/>
            <a:ext cx="3037840" cy="46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678535-30B3-4107-84BA-90F9437E33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8675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909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78535-30B3-4107-84BA-90F9437E33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597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78535-30B3-4107-84BA-90F9437E33F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596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678535-30B3-4107-84BA-90F9437E33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064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A36F5B-ADCA-4F58-889D-3E47BE8807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0"/>
          <a:stretch/>
        </p:blipFill>
        <p:spPr>
          <a:xfrm>
            <a:off x="-25400" y="1"/>
            <a:ext cx="91694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324600"/>
            <a:ext cx="4419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9288-70AC-4383-BF3A-28646B0DD7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97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975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324600"/>
            <a:ext cx="4343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52EB0-89FF-484D-8E7A-03B9C591BA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5801" y="1447801"/>
            <a:ext cx="7772400" cy="4572000"/>
          </a:xfrm>
        </p:spPr>
        <p:txBody>
          <a:bodyPr>
            <a:noAutofit/>
          </a:bodyPr>
          <a:lstStyle>
            <a:lvl1pPr marL="345544" indent="-345544">
              <a:lnSpc>
                <a:spcPts val="2983"/>
              </a:lnSpc>
              <a:spcBef>
                <a:spcPts val="1194"/>
              </a:spcBef>
              <a:buClr>
                <a:srgbClr val="006699"/>
              </a:buClr>
              <a:buSzPct val="100000"/>
              <a:defRPr sz="2600">
                <a:solidFill>
                  <a:schemeClr val="tx1"/>
                </a:solidFill>
                <a:effectLst/>
                <a:latin typeface="+mn-lt"/>
              </a:defRPr>
            </a:lvl1pPr>
            <a:lvl2pPr marL="681995" indent="-318264">
              <a:lnSpc>
                <a:spcPts val="2785"/>
              </a:lnSpc>
              <a:spcBef>
                <a:spcPts val="1194"/>
              </a:spcBef>
              <a:buClr>
                <a:schemeClr val="bg2"/>
              </a:buClr>
              <a:defRPr sz="2400">
                <a:solidFill>
                  <a:schemeClr val="tx1"/>
                </a:solidFill>
                <a:effectLst/>
                <a:latin typeface="+mn-lt"/>
              </a:defRPr>
            </a:lvl2pPr>
            <a:lvl3pPr marL="1000258" indent="-318264">
              <a:lnSpc>
                <a:spcPts val="2785"/>
              </a:lnSpc>
              <a:spcBef>
                <a:spcPts val="1194"/>
              </a:spcBef>
              <a:buClr>
                <a:schemeClr val="bg2"/>
              </a:buClr>
              <a:defRPr sz="2200">
                <a:solidFill>
                  <a:schemeClr val="tx1"/>
                </a:solidFill>
                <a:effectLst/>
                <a:latin typeface="+mn-lt"/>
              </a:defRPr>
            </a:lvl3pPr>
            <a:lvl4pPr>
              <a:lnSpc>
                <a:spcPts val="2785"/>
              </a:lnSpc>
              <a:buClr>
                <a:schemeClr val="bg2"/>
              </a:buClr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685466" y="6020295"/>
            <a:ext cx="7773068" cy="1434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1" y="2"/>
            <a:ext cx="7772400" cy="1219200"/>
          </a:xfrm>
        </p:spPr>
        <p:txBody>
          <a:bodyPr>
            <a:noAutofit/>
          </a:bodyPr>
          <a:lstStyle>
            <a:lvl1pPr algn="l">
              <a:lnSpc>
                <a:spcPts val="3581"/>
              </a:lnSpc>
              <a:defRPr sz="2900" b="1" i="0" cap="none" spc="0" baseline="0">
                <a:solidFill>
                  <a:schemeClr val="bg2"/>
                </a:solidFill>
                <a:effectLst/>
                <a:latin typeface="+mj-lt"/>
                <a:cs typeface="Verdana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56983" y="6335855"/>
            <a:ext cx="1905062" cy="364345"/>
          </a:xfrm>
        </p:spPr>
        <p:txBody>
          <a:bodyPr/>
          <a:lstStyle>
            <a:lvl1pPr algn="ctr">
              <a:defRPr sz="90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990B574C-DA1C-405F-A6CB-1D85C97B8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14" descr="LOGO_HFMA_COLOR_CMYK_v6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28489" y="6294988"/>
            <a:ext cx="925082" cy="410791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1716920" y="6139574"/>
            <a:ext cx="5689760" cy="685203"/>
          </a:xfrm>
          <a:prstGeom prst="rect">
            <a:avLst/>
          </a:prstGeom>
        </p:spPr>
        <p:txBody>
          <a:bodyPr wrap="square" lIns="84216" tIns="42108" rIns="84216" bIns="42108">
            <a:spAutoFit/>
          </a:bodyPr>
          <a:lstStyle/>
          <a:p>
            <a:pPr algn="ctr"/>
            <a:r>
              <a:rPr lang="en-US" sz="1300" kern="1200" dirty="0">
                <a:solidFill>
                  <a:srgbClr val="006699"/>
                </a:solidFill>
                <a:latin typeface="Arial" charset="0"/>
                <a:ea typeface="+mn-ea"/>
                <a:cs typeface="Arial" charset="0"/>
              </a:rPr>
              <a:t>HFMA's Executive Survey: </a:t>
            </a:r>
            <a:br>
              <a:rPr lang="en-US" sz="1300" kern="1200" dirty="0">
                <a:solidFill>
                  <a:srgbClr val="006699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300" kern="1200" dirty="0">
                <a:solidFill>
                  <a:srgbClr val="006699"/>
                </a:solidFill>
                <a:latin typeface="Arial" charset="0"/>
                <a:ea typeface="+mn-ea"/>
                <a:cs typeface="Arial" charset="0"/>
              </a:rPr>
              <a:t>Clinical Documentation Challenges and Opportunities</a:t>
            </a:r>
            <a:br>
              <a:rPr lang="en-US" sz="1300" kern="1200" dirty="0">
                <a:solidFill>
                  <a:srgbClr val="006699"/>
                </a:solidFill>
                <a:latin typeface="Arial" charset="0"/>
                <a:ea typeface="+mn-ea"/>
                <a:cs typeface="Arial" charset="0"/>
              </a:rPr>
            </a:br>
            <a:r>
              <a:rPr lang="en-US" sz="1300" kern="1200" dirty="0">
                <a:solidFill>
                  <a:srgbClr val="006699"/>
                </a:solidFill>
                <a:latin typeface="Arial" charset="0"/>
                <a:ea typeface="+mn-ea"/>
                <a:cs typeface="Arial" charset="0"/>
              </a:rPr>
              <a:t>Sponsored by Nuance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>
            <a:lvl1pPr marL="342900" indent="-342900">
              <a:buClr>
                <a:srgbClr val="6699FF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indent="-285750">
              <a:buClr>
                <a:srgbClr val="6699FF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6699FF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6699FF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rgbClr val="6699FF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52900" y="6400800"/>
            <a:ext cx="838200" cy="22860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BE93D0-AA45-48B9-B8D7-486759A6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EB78EC7-BFD5-455D-9670-DB6C9AA577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84E9DE-06B0-4F77-B880-37D741036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50AE94B-C046-41DB-9C6B-9D48E2931E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90"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200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17C6C8-006B-4E2F-A910-51AE5D537C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32F38-DB38-47A4-97A3-CB4D6F8D0F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324600"/>
            <a:ext cx="4343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2B228-C34D-429E-9270-C3093BF77E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828800" y="6324600"/>
            <a:ext cx="53340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524E3-3C91-4374-B7D8-2F95131A41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981200" y="6324600"/>
            <a:ext cx="51054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85867-4F77-4DCC-B1B3-AA03B2978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62200" y="6324600"/>
            <a:ext cx="4419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6A271-C8DC-4C6C-A510-886889415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438400" y="6324600"/>
            <a:ext cx="42672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31815-30C1-4811-938D-078C6543B1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18384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F84E9DE-06B0-4F77-B880-37D7410366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1957DCD-C086-404A-B7FA-F5CD1C66C1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652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21" r:id="rId3"/>
    <p:sldLayoutId id="2147483719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  <p:sldLayoutId id="214748372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476250"/>
          </a:xfrm>
          <a:noFill/>
        </p:spPr>
        <p:txBody>
          <a:bodyPr/>
          <a:lstStyle/>
          <a:p>
            <a:fld id="{8F3AB21E-5A43-48D8-BEEF-A12BD0B7660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2895600"/>
            <a:ext cx="6096000" cy="1470025"/>
          </a:xfrm>
        </p:spPr>
        <p:txBody>
          <a:bodyPr/>
          <a:lstStyle/>
          <a:p>
            <a:pPr eaLnBrk="1" hangingPunct="1"/>
            <a:r>
              <a:rPr lang="en-US" altLang="en-US" sz="4500" dirty="0">
                <a:solidFill>
                  <a:schemeClr val="bg1"/>
                </a:solidFill>
              </a:rPr>
              <a:t>Change Healthcare</a:t>
            </a:r>
            <a:r>
              <a:rPr lang="en-US" altLang="en-US" sz="2800" dirty="0">
                <a:solidFill>
                  <a:schemeClr val="bg1"/>
                </a:solidFill>
              </a:rPr>
              <a:t/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en-US" altLang="en-US" sz="1400" dirty="0">
                <a:solidFill>
                  <a:schemeClr val="bg1"/>
                </a:solidFill>
              </a:rPr>
              <a:t/>
            </a:r>
            <a:br>
              <a:rPr lang="en-US" altLang="en-US" sz="14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Pre-Authorization 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Medical Necessity Opportunities</a:t>
            </a:r>
            <a:r>
              <a:rPr lang="en-US" altLang="en-US" dirty="0">
                <a:solidFill>
                  <a:schemeClr val="bg1"/>
                </a:solidFill>
              </a:rPr>
              <a:t/>
            </a:r>
            <a:br>
              <a:rPr lang="en-US" alt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579437"/>
            <a:ext cx="8229600" cy="41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Pre-Authorization and Medical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Necessity Pain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7D500C72-F5FB-4709-8E17-E873A1AF2B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7017865"/>
              </p:ext>
            </p:extLst>
          </p:nvPr>
        </p:nvGraphicFramePr>
        <p:xfrm>
          <a:off x="457200" y="1366976"/>
          <a:ext cx="8305800" cy="4881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771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609600"/>
            <a:ext cx="8229600" cy="41116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Standardization, Full Automation, Preauthorization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Waivers Most Important Innovations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062E4C-3FDE-45F5-A8BC-1452C358BA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2968"/>
          <a:stretch/>
        </p:blipFill>
        <p:spPr>
          <a:xfrm>
            <a:off x="989686" y="1828800"/>
            <a:ext cx="7164628" cy="1894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7957932-6E39-483A-A9FD-0A5BDF5802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4860"/>
          <a:stretch/>
        </p:blipFill>
        <p:spPr>
          <a:xfrm>
            <a:off x="990600" y="4200060"/>
            <a:ext cx="7164628" cy="1818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DBB7CB9-D816-41C0-A454-3CB6A49F724D}"/>
              </a:ext>
            </a:extLst>
          </p:cNvPr>
          <p:cNvSpPr/>
          <p:nvPr/>
        </p:nvSpPr>
        <p:spPr>
          <a:xfrm>
            <a:off x="1524000" y="1371600"/>
            <a:ext cx="60960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69B4D8"/>
                </a:solidFill>
              </a:rPr>
              <a:t>Most Important Innovation For Pre-Authorization </a:t>
            </a:r>
          </a:p>
          <a:p>
            <a:pPr algn="ctr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69B4D8"/>
                </a:solidFill>
              </a:rPr>
              <a:t>and Medical Necessity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62FDE06-9B45-4DD3-9353-CCA58C57EA8B}"/>
              </a:ext>
            </a:extLst>
          </p:cNvPr>
          <p:cNvSpPr txBox="1"/>
          <p:nvPr/>
        </p:nvSpPr>
        <p:spPr>
          <a:xfrm>
            <a:off x="5562600" y="355372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Standardization of </a:t>
            </a:r>
          </a:p>
          <a:p>
            <a:pPr algn="ctr"/>
            <a:r>
              <a:rPr lang="en-US" sz="1200" dirty="0"/>
              <a:t>pre-authorization requirements across health plans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6EE31A3-C728-4667-A885-D1ADCA365434}"/>
              </a:ext>
            </a:extLst>
          </p:cNvPr>
          <p:cNvSpPr txBox="1"/>
          <p:nvPr/>
        </p:nvSpPr>
        <p:spPr>
          <a:xfrm>
            <a:off x="3467100" y="355372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Full automation of </a:t>
            </a:r>
          </a:p>
          <a:p>
            <a:pPr algn="ctr"/>
            <a:r>
              <a:rPr lang="en-US" sz="1200" dirty="0"/>
              <a:t>pre-authorization workflow</a:t>
            </a:r>
          </a:p>
          <a:p>
            <a:pPr algn="ctr"/>
            <a:r>
              <a:rPr lang="en-US" sz="1200" dirty="0"/>
              <a:t> in the hospital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DC00E3-0217-4892-BB64-5951260891AB}"/>
              </a:ext>
            </a:extLst>
          </p:cNvPr>
          <p:cNvSpPr txBox="1"/>
          <p:nvPr/>
        </p:nvSpPr>
        <p:spPr>
          <a:xfrm>
            <a:off x="1295400" y="3560287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Waiver of health plan pre-authorization requirement for certain procedures supported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0FD2026-4638-4B11-ABAD-AB69F9DB703D}"/>
              </a:ext>
            </a:extLst>
          </p:cNvPr>
          <p:cNvSpPr txBox="1"/>
          <p:nvPr/>
        </p:nvSpPr>
        <p:spPr>
          <a:xfrm>
            <a:off x="1221419" y="5830669"/>
            <a:ext cx="2359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Interfacing clinical guidelines software with </a:t>
            </a:r>
            <a:r>
              <a:rPr lang="en-US" sz="1200" dirty="0" smtClean="0"/>
              <a:t>front-end </a:t>
            </a:r>
            <a:r>
              <a:rPr lang="en-US" sz="1200" dirty="0"/>
              <a:t>revenue cycle software for determining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1414E1-5AF8-4120-BA91-FC7E2607DF04}"/>
              </a:ext>
            </a:extLst>
          </p:cNvPr>
          <p:cNvSpPr txBox="1"/>
          <p:nvPr/>
        </p:nvSpPr>
        <p:spPr>
          <a:xfrm>
            <a:off x="5601809" y="5781185"/>
            <a:ext cx="23599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Other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1EADCC1-17ED-4155-9C47-D0E52B406FB3}"/>
              </a:ext>
            </a:extLst>
          </p:cNvPr>
          <p:cNvSpPr txBox="1"/>
          <p:nvPr/>
        </p:nvSpPr>
        <p:spPr>
          <a:xfrm>
            <a:off x="3505200" y="5810060"/>
            <a:ext cx="247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Workflow integrated into EMR workflows rather than </a:t>
            </a:r>
            <a:r>
              <a:rPr lang="en-US" sz="1200" dirty="0" smtClean="0"/>
              <a:t>health-plan-specific </a:t>
            </a:r>
            <a:r>
              <a:rPr lang="en-US" sz="1200" dirty="0"/>
              <a:t>websites/portals</a:t>
            </a:r>
          </a:p>
        </p:txBody>
      </p:sp>
    </p:spTree>
    <p:extLst>
      <p:ext uri="{BB962C8B-B14F-4D97-AF65-F5344CB8AC3E}">
        <p14:creationId xmlns:p14="http://schemas.microsoft.com/office/powerpoint/2010/main" xmlns="" val="425149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B1E33F7-3B89-411C-9851-983B5826C068}"/>
              </a:ext>
            </a:extLst>
          </p:cNvPr>
          <p:cNvSpPr/>
          <p:nvPr/>
        </p:nvSpPr>
        <p:spPr>
          <a:xfrm>
            <a:off x="933666" y="3329969"/>
            <a:ext cx="843893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defTabSz="492090"/>
            <a:r>
              <a:rPr lang="en-US" sz="4500" b="1" dirty="0">
                <a:solidFill>
                  <a:schemeClr val="bg1"/>
                </a:solidFill>
              </a:rPr>
              <a:t>Utilization Management</a:t>
            </a:r>
          </a:p>
        </p:txBody>
      </p:sp>
      <p:sp>
        <p:nvSpPr>
          <p:cNvPr id="6" name="Shape 3673">
            <a:extLst>
              <a:ext uri="{FF2B5EF4-FFF2-40B4-BE49-F238E27FC236}">
                <a16:creationId xmlns:a16="http://schemas.microsoft.com/office/drawing/2014/main" xmlns="" id="{F76EAD3C-1B8A-4B52-8C4E-16B335901919}"/>
              </a:ext>
            </a:extLst>
          </p:cNvPr>
          <p:cNvSpPr/>
          <p:nvPr/>
        </p:nvSpPr>
        <p:spPr>
          <a:xfrm>
            <a:off x="533400" y="3457703"/>
            <a:ext cx="529363" cy="529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30"/>
                  <a:pt x="4909" y="10800"/>
                </a:cubicBezTo>
                <a:cubicBezTo>
                  <a:pt x="4909" y="11071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1"/>
                  <a:pt x="16691" y="10800"/>
                </a:cubicBezTo>
                <a:cubicBezTo>
                  <a:pt x="16691" y="10530"/>
                  <a:pt x="16471" y="10309"/>
                  <a:pt x="16200" y="10309"/>
                </a:cubicBezTo>
              </a:path>
            </a:pathLst>
          </a:custGeom>
          <a:solidFill>
            <a:srgbClr val="F42A4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140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Content Placeholder 4">
            <a:extLst>
              <a:ext uri="{FF2B5EF4-FFF2-40B4-BE49-F238E27FC236}">
                <a16:creationId xmlns:a16="http://schemas.microsoft.com/office/drawing/2014/main" xmlns="" id="{70A0220F-D2E8-451E-99E2-FF93C640F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0614207"/>
              </p:ext>
            </p:extLst>
          </p:nvPr>
        </p:nvGraphicFramePr>
        <p:xfrm>
          <a:off x="457200" y="2052099"/>
          <a:ext cx="8229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579437"/>
            <a:ext cx="8229600" cy="41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Utilization Management Aligns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Revenue Cycle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152900" y="6400800"/>
            <a:ext cx="838200" cy="228600"/>
          </a:xfrm>
        </p:spPr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1800" y="1219200"/>
            <a:ext cx="809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Utilization management has aligned with revenue cycle in inpatient admissions/medical necessity and retroactive or modified authorizations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25E3703-5E11-4E04-A61E-943D500EC6BA}"/>
              </a:ext>
            </a:extLst>
          </p:cNvPr>
          <p:cNvGrpSpPr/>
          <p:nvPr/>
        </p:nvGrpSpPr>
        <p:grpSpPr>
          <a:xfrm>
            <a:off x="4724400" y="2777368"/>
            <a:ext cx="2971800" cy="2921228"/>
            <a:chOff x="2848820" y="2949112"/>
            <a:chExt cx="3461976" cy="3403063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79217EF2-F4C6-4E1D-B4C4-6446F18C5F4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33862" y="1764070"/>
              <a:ext cx="376487" cy="2746571"/>
            </a:xfrm>
            <a:custGeom>
              <a:avLst/>
              <a:gdLst>
                <a:gd name="T0" fmla="*/ 514623 w 134"/>
                <a:gd name="T1" fmla="*/ 4157663 h 976"/>
                <a:gd name="T2" fmla="*/ 55290 w 134"/>
                <a:gd name="T3" fmla="*/ 4157663 h 976"/>
                <a:gd name="T4" fmla="*/ 0 w 134"/>
                <a:gd name="T5" fmla="*/ 4102284 h 976"/>
                <a:gd name="T6" fmla="*/ 0 w 134"/>
                <a:gd name="T7" fmla="*/ 55379 h 976"/>
                <a:gd name="T8" fmla="*/ 55290 w 134"/>
                <a:gd name="T9" fmla="*/ 0 h 976"/>
                <a:gd name="T10" fmla="*/ 514623 w 134"/>
                <a:gd name="T11" fmla="*/ 0 h 976"/>
                <a:gd name="T12" fmla="*/ 569913 w 134"/>
                <a:gd name="T13" fmla="*/ 55379 h 976"/>
                <a:gd name="T14" fmla="*/ 569913 w 134"/>
                <a:gd name="T15" fmla="*/ 4102284 h 976"/>
                <a:gd name="T16" fmla="*/ 514623 w 134"/>
                <a:gd name="T17" fmla="*/ 4157663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76">
                  <a:moveTo>
                    <a:pt x="121" y="976"/>
                  </a:moveTo>
                  <a:cubicBezTo>
                    <a:pt x="13" y="976"/>
                    <a:pt x="13" y="976"/>
                    <a:pt x="13" y="976"/>
                  </a:cubicBezTo>
                  <a:cubicBezTo>
                    <a:pt x="6" y="976"/>
                    <a:pt x="0" y="970"/>
                    <a:pt x="0" y="96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8" y="0"/>
                    <a:pt x="134" y="6"/>
                    <a:pt x="134" y="13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70"/>
                    <a:pt x="128" y="976"/>
                    <a:pt x="121" y="976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9402E706-495B-4CF6-A8ED-D464198361B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33338" y="2520714"/>
              <a:ext cx="377536" cy="2746571"/>
            </a:xfrm>
            <a:custGeom>
              <a:avLst/>
              <a:gdLst>
                <a:gd name="T0" fmla="*/ 516056 w 134"/>
                <a:gd name="T1" fmla="*/ 4157663 h 976"/>
                <a:gd name="T2" fmla="*/ 55444 w 134"/>
                <a:gd name="T3" fmla="*/ 4157663 h 976"/>
                <a:gd name="T4" fmla="*/ 0 w 134"/>
                <a:gd name="T5" fmla="*/ 4102284 h 976"/>
                <a:gd name="T6" fmla="*/ 0 w 134"/>
                <a:gd name="T7" fmla="*/ 55379 h 976"/>
                <a:gd name="T8" fmla="*/ 55444 w 134"/>
                <a:gd name="T9" fmla="*/ 0 h 976"/>
                <a:gd name="T10" fmla="*/ 516056 w 134"/>
                <a:gd name="T11" fmla="*/ 0 h 976"/>
                <a:gd name="T12" fmla="*/ 571500 w 134"/>
                <a:gd name="T13" fmla="*/ 55379 h 976"/>
                <a:gd name="T14" fmla="*/ 571500 w 134"/>
                <a:gd name="T15" fmla="*/ 4102284 h 976"/>
                <a:gd name="T16" fmla="*/ 516056 w 134"/>
                <a:gd name="T17" fmla="*/ 4157663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76">
                  <a:moveTo>
                    <a:pt x="121" y="976"/>
                  </a:moveTo>
                  <a:cubicBezTo>
                    <a:pt x="13" y="976"/>
                    <a:pt x="13" y="976"/>
                    <a:pt x="13" y="976"/>
                  </a:cubicBezTo>
                  <a:cubicBezTo>
                    <a:pt x="6" y="976"/>
                    <a:pt x="0" y="970"/>
                    <a:pt x="0" y="96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8" y="0"/>
                    <a:pt x="134" y="6"/>
                    <a:pt x="134" y="13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70"/>
                    <a:pt x="128" y="976"/>
                    <a:pt x="121" y="976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1A82652F-81EA-4BE1-A30B-D13F33EF83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33862" y="3277358"/>
              <a:ext cx="376487" cy="2746571"/>
            </a:xfrm>
            <a:custGeom>
              <a:avLst/>
              <a:gdLst>
                <a:gd name="T0" fmla="*/ 514623 w 134"/>
                <a:gd name="T1" fmla="*/ 4157663 h 976"/>
                <a:gd name="T2" fmla="*/ 55290 w 134"/>
                <a:gd name="T3" fmla="*/ 4157663 h 976"/>
                <a:gd name="T4" fmla="*/ 0 w 134"/>
                <a:gd name="T5" fmla="*/ 4102284 h 976"/>
                <a:gd name="T6" fmla="*/ 0 w 134"/>
                <a:gd name="T7" fmla="*/ 55379 h 976"/>
                <a:gd name="T8" fmla="*/ 55290 w 134"/>
                <a:gd name="T9" fmla="*/ 0 h 976"/>
                <a:gd name="T10" fmla="*/ 514623 w 134"/>
                <a:gd name="T11" fmla="*/ 0 h 976"/>
                <a:gd name="T12" fmla="*/ 569913 w 134"/>
                <a:gd name="T13" fmla="*/ 55379 h 976"/>
                <a:gd name="T14" fmla="*/ 569913 w 134"/>
                <a:gd name="T15" fmla="*/ 4102284 h 976"/>
                <a:gd name="T16" fmla="*/ 514623 w 134"/>
                <a:gd name="T17" fmla="*/ 4157663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76">
                  <a:moveTo>
                    <a:pt x="121" y="976"/>
                  </a:moveTo>
                  <a:cubicBezTo>
                    <a:pt x="13" y="976"/>
                    <a:pt x="13" y="976"/>
                    <a:pt x="13" y="976"/>
                  </a:cubicBezTo>
                  <a:cubicBezTo>
                    <a:pt x="6" y="976"/>
                    <a:pt x="0" y="970"/>
                    <a:pt x="0" y="96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8" y="0"/>
                    <a:pt x="134" y="6"/>
                    <a:pt x="134" y="13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70"/>
                    <a:pt x="128" y="976"/>
                    <a:pt x="121" y="976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0AAAE173-325E-49D7-A7F0-844F88609EC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33338" y="4034003"/>
              <a:ext cx="377536" cy="2746571"/>
            </a:xfrm>
            <a:custGeom>
              <a:avLst/>
              <a:gdLst>
                <a:gd name="T0" fmla="*/ 516056 w 134"/>
                <a:gd name="T1" fmla="*/ 4157663 h 976"/>
                <a:gd name="T2" fmla="*/ 55444 w 134"/>
                <a:gd name="T3" fmla="*/ 4157663 h 976"/>
                <a:gd name="T4" fmla="*/ 0 w 134"/>
                <a:gd name="T5" fmla="*/ 4102284 h 976"/>
                <a:gd name="T6" fmla="*/ 0 w 134"/>
                <a:gd name="T7" fmla="*/ 55379 h 976"/>
                <a:gd name="T8" fmla="*/ 55444 w 134"/>
                <a:gd name="T9" fmla="*/ 0 h 976"/>
                <a:gd name="T10" fmla="*/ 516056 w 134"/>
                <a:gd name="T11" fmla="*/ 0 h 976"/>
                <a:gd name="T12" fmla="*/ 571500 w 134"/>
                <a:gd name="T13" fmla="*/ 55379 h 976"/>
                <a:gd name="T14" fmla="*/ 571500 w 134"/>
                <a:gd name="T15" fmla="*/ 4102284 h 976"/>
                <a:gd name="T16" fmla="*/ 516056 w 134"/>
                <a:gd name="T17" fmla="*/ 4157663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76">
                  <a:moveTo>
                    <a:pt x="121" y="976"/>
                  </a:moveTo>
                  <a:cubicBezTo>
                    <a:pt x="13" y="976"/>
                    <a:pt x="13" y="976"/>
                    <a:pt x="13" y="976"/>
                  </a:cubicBezTo>
                  <a:cubicBezTo>
                    <a:pt x="6" y="976"/>
                    <a:pt x="0" y="970"/>
                    <a:pt x="0" y="96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8" y="0"/>
                    <a:pt x="134" y="6"/>
                    <a:pt x="134" y="13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70"/>
                    <a:pt x="128" y="976"/>
                    <a:pt x="121" y="976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309BF0A8-E4FC-48C3-B375-DC9906532C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033862" y="4790646"/>
              <a:ext cx="376487" cy="2746571"/>
            </a:xfrm>
            <a:custGeom>
              <a:avLst/>
              <a:gdLst>
                <a:gd name="T0" fmla="*/ 514623 w 134"/>
                <a:gd name="T1" fmla="*/ 4157663 h 976"/>
                <a:gd name="T2" fmla="*/ 55290 w 134"/>
                <a:gd name="T3" fmla="*/ 4157663 h 976"/>
                <a:gd name="T4" fmla="*/ 0 w 134"/>
                <a:gd name="T5" fmla="*/ 4102284 h 976"/>
                <a:gd name="T6" fmla="*/ 0 w 134"/>
                <a:gd name="T7" fmla="*/ 55379 h 976"/>
                <a:gd name="T8" fmla="*/ 55290 w 134"/>
                <a:gd name="T9" fmla="*/ 0 h 976"/>
                <a:gd name="T10" fmla="*/ 514623 w 134"/>
                <a:gd name="T11" fmla="*/ 0 h 976"/>
                <a:gd name="T12" fmla="*/ 569913 w 134"/>
                <a:gd name="T13" fmla="*/ 55379 h 976"/>
                <a:gd name="T14" fmla="*/ 569913 w 134"/>
                <a:gd name="T15" fmla="*/ 4102284 h 976"/>
                <a:gd name="T16" fmla="*/ 514623 w 134"/>
                <a:gd name="T17" fmla="*/ 4157663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976">
                  <a:moveTo>
                    <a:pt x="121" y="976"/>
                  </a:moveTo>
                  <a:cubicBezTo>
                    <a:pt x="13" y="976"/>
                    <a:pt x="13" y="976"/>
                    <a:pt x="13" y="976"/>
                  </a:cubicBezTo>
                  <a:cubicBezTo>
                    <a:pt x="6" y="976"/>
                    <a:pt x="0" y="970"/>
                    <a:pt x="0" y="96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28" y="0"/>
                    <a:pt x="134" y="6"/>
                    <a:pt x="134" y="13"/>
                  </a:cubicBezTo>
                  <a:cubicBezTo>
                    <a:pt x="134" y="963"/>
                    <a:pt x="134" y="963"/>
                    <a:pt x="134" y="963"/>
                  </a:cubicBezTo>
                  <a:cubicBezTo>
                    <a:pt x="134" y="970"/>
                    <a:pt x="128" y="976"/>
                    <a:pt x="121" y="976"/>
                  </a:cubicBezTo>
                  <a:close/>
                </a:path>
              </a:pathLst>
            </a:custGeom>
            <a:solidFill>
              <a:srgbClr val="F3F4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xmlns="" id="{500D5A5F-44BF-4E92-919F-127D623382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857678" y="5974115"/>
              <a:ext cx="376487" cy="379633"/>
            </a:xfrm>
            <a:prstGeom prst="ellipse">
              <a:avLst/>
            </a:prstGeom>
            <a:solidFill>
              <a:srgbClr val="F42A4D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Oval 27">
              <a:extLst>
                <a:ext uri="{FF2B5EF4-FFF2-40B4-BE49-F238E27FC236}">
                  <a16:creationId xmlns:a16="http://schemas.microsoft.com/office/drawing/2014/main" xmlns="" id="{1A054EEA-D9FB-4FF8-B881-6FBA7C77609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919796" y="5226137"/>
              <a:ext cx="377536" cy="377536"/>
            </a:xfrm>
            <a:prstGeom prst="ellipse">
              <a:avLst/>
            </a:prstGeom>
            <a:solidFill>
              <a:srgbClr val="94B8DC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xmlns="" id="{90BD2EEF-E5D4-49D5-831C-8A496840B37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2946130" y="5309979"/>
              <a:ext cx="0" cy="194619"/>
            </a:xfrm>
            <a:prstGeom prst="line">
              <a:avLst/>
            </a:prstGeom>
            <a:noFill/>
            <a:ln w="80963">
              <a:solidFill>
                <a:srgbClr val="94B8D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29">
              <a:extLst>
                <a:ext uri="{FF2B5EF4-FFF2-40B4-BE49-F238E27FC236}">
                  <a16:creationId xmlns:a16="http://schemas.microsoft.com/office/drawing/2014/main" xmlns="" id="{6E238042-244A-4CF2-BF4C-DCBE402C87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346322" y="4460827"/>
              <a:ext cx="376487" cy="379633"/>
            </a:xfrm>
            <a:prstGeom prst="ellipse">
              <a:avLst/>
            </a:prstGeom>
            <a:solidFill>
              <a:srgbClr val="0F0F59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xmlns="" id="{03D0936B-50DB-437F-B721-CA9958ADF58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260080" y="4238859"/>
              <a:ext cx="0" cy="822520"/>
            </a:xfrm>
            <a:prstGeom prst="line">
              <a:avLst/>
            </a:prstGeom>
            <a:noFill/>
            <a:ln w="80963">
              <a:solidFill>
                <a:srgbClr val="0F0F5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31">
              <a:extLst>
                <a:ext uri="{FF2B5EF4-FFF2-40B4-BE49-F238E27FC236}">
                  <a16:creationId xmlns:a16="http://schemas.microsoft.com/office/drawing/2014/main" xmlns="" id="{878BEFE1-0E9E-4F08-9515-0CAE319A11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638773" y="3704183"/>
              <a:ext cx="377536" cy="379633"/>
            </a:xfrm>
            <a:prstGeom prst="ellipse">
              <a:avLst/>
            </a:prstGeom>
            <a:solidFill>
              <a:srgbClr val="F42A4D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Line 32">
              <a:extLst>
                <a:ext uri="{FF2B5EF4-FFF2-40B4-BE49-F238E27FC236}">
                  <a16:creationId xmlns:a16="http://schemas.microsoft.com/office/drawing/2014/main" xmlns="" id="{5A6EC918-E15A-42ED-9A33-CA922E29234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338180" y="3404639"/>
              <a:ext cx="0" cy="978720"/>
            </a:xfrm>
            <a:prstGeom prst="line">
              <a:avLst/>
            </a:prstGeom>
            <a:noFill/>
            <a:ln w="80963">
              <a:solidFill>
                <a:srgbClr val="F42A4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33">
              <a:extLst>
                <a:ext uri="{FF2B5EF4-FFF2-40B4-BE49-F238E27FC236}">
                  <a16:creationId xmlns:a16="http://schemas.microsoft.com/office/drawing/2014/main" xmlns="" id="{D3437524-84ED-4D73-8CDB-ACFEAA5071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5147625" y="2948588"/>
              <a:ext cx="376487" cy="377536"/>
            </a:xfrm>
            <a:prstGeom prst="ellipse">
              <a:avLst/>
            </a:prstGeom>
            <a:solidFill>
              <a:srgbClr val="69B4D8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Line 34">
              <a:extLst>
                <a:ext uri="{FF2B5EF4-FFF2-40B4-BE49-F238E27FC236}">
                  <a16:creationId xmlns:a16="http://schemas.microsoft.com/office/drawing/2014/main" xmlns="" id="{2BC59A2B-BE9D-4510-9B8C-B52449BF6CD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4046944" y="1938708"/>
              <a:ext cx="0" cy="2396247"/>
            </a:xfrm>
            <a:prstGeom prst="line">
              <a:avLst/>
            </a:prstGeom>
            <a:noFill/>
            <a:ln w="80963">
              <a:solidFill>
                <a:srgbClr val="69B4D8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35">
              <a:extLst>
                <a:ext uri="{FF2B5EF4-FFF2-40B4-BE49-F238E27FC236}">
                  <a16:creationId xmlns:a16="http://schemas.microsoft.com/office/drawing/2014/main" xmlns="" id="{0298C717-40F8-4578-9513-7537107E9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80" y="2996779"/>
              <a:ext cx="490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200" b="1" dirty="0">
                  <a:solidFill>
                    <a:srgbClr val="69B4D8"/>
                  </a:solidFill>
                  <a:latin typeface="Montserrat"/>
                </a:rPr>
                <a:t>96%</a:t>
              </a:r>
            </a:p>
          </p:txBody>
        </p:sp>
        <p:sp>
          <p:nvSpPr>
            <p:cNvPr id="26" name="Rectangle 36">
              <a:extLst>
                <a:ext uri="{FF2B5EF4-FFF2-40B4-BE49-F238E27FC236}">
                  <a16:creationId xmlns:a16="http://schemas.microsoft.com/office/drawing/2014/main" xmlns="" id="{61EC5A47-751E-43A3-B462-8E5302CF5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80" y="3752900"/>
              <a:ext cx="490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200" b="1" dirty="0">
                  <a:solidFill>
                    <a:srgbClr val="F42A4D"/>
                  </a:solidFill>
                  <a:latin typeface="Montserrat"/>
                </a:rPr>
                <a:t>41%</a:t>
              </a:r>
            </a:p>
          </p:txBody>
        </p:sp>
        <p:sp>
          <p:nvSpPr>
            <p:cNvPr id="27" name="Rectangle 37">
              <a:extLst>
                <a:ext uri="{FF2B5EF4-FFF2-40B4-BE49-F238E27FC236}">
                  <a16:creationId xmlns:a16="http://schemas.microsoft.com/office/drawing/2014/main" xmlns="" id="{305CA738-70DE-4E2B-816C-92D4FB286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80" y="4506922"/>
              <a:ext cx="662216" cy="394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200" b="1" dirty="0">
                  <a:solidFill>
                    <a:srgbClr val="0F0F59"/>
                  </a:solidFill>
                  <a:latin typeface="Montserrat"/>
                </a:rPr>
                <a:t>31%</a:t>
              </a:r>
            </a:p>
          </p:txBody>
        </p:sp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xmlns="" id="{9F1D353D-E6A9-4B9A-9BDC-B6DADFC40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8580" y="5264090"/>
              <a:ext cx="49051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200" b="1" dirty="0">
                  <a:solidFill>
                    <a:srgbClr val="94B8DC"/>
                  </a:solidFill>
                  <a:latin typeface="Montserrat"/>
                </a:rPr>
                <a:t>16%</a:t>
              </a:r>
            </a:p>
          </p:txBody>
        </p:sp>
        <p:sp>
          <p:nvSpPr>
            <p:cNvPr id="29" name="Rectangle 39">
              <a:extLst>
                <a:ext uri="{FF2B5EF4-FFF2-40B4-BE49-F238E27FC236}">
                  <a16:creationId xmlns:a16="http://schemas.microsoft.com/office/drawing/2014/main" xmlns="" id="{2BD100D5-7BD8-496F-9EB0-FCFD125BF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913" y="5945730"/>
              <a:ext cx="34785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2200" b="1" dirty="0">
                  <a:solidFill>
                    <a:srgbClr val="F42A4D"/>
                  </a:solidFill>
                  <a:latin typeface="Montserrat"/>
                </a:rPr>
                <a:t>1%</a:t>
              </a:r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784F9D4-A812-4FE2-BAAE-A30A580B283B}"/>
              </a:ext>
            </a:extLst>
          </p:cNvPr>
          <p:cNvSpPr/>
          <p:nvPr/>
        </p:nvSpPr>
        <p:spPr>
          <a:xfrm>
            <a:off x="2260600" y="1981402"/>
            <a:ext cx="4572000" cy="6093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rgbClr val="69B4D8"/>
                </a:solidFill>
              </a:rPr>
              <a:t>Utilization Management Has Aligned With Revenue Cycle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749656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1CE5ECB-F543-4051-A4EB-2906E2E9442F}"/>
              </a:ext>
            </a:extLst>
          </p:cNvPr>
          <p:cNvSpPr/>
          <p:nvPr/>
        </p:nvSpPr>
        <p:spPr>
          <a:xfrm>
            <a:off x="853286" y="3329969"/>
            <a:ext cx="448071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defTabSz="492090"/>
            <a:r>
              <a:rPr lang="en-US" sz="4500" b="1" dirty="0">
                <a:solidFill>
                  <a:schemeClr val="bg1"/>
                </a:solidFill>
              </a:rPr>
              <a:t>Demographics</a:t>
            </a:r>
          </a:p>
        </p:txBody>
      </p:sp>
      <p:sp>
        <p:nvSpPr>
          <p:cNvPr id="6" name="Shape 3673">
            <a:extLst>
              <a:ext uri="{FF2B5EF4-FFF2-40B4-BE49-F238E27FC236}">
                <a16:creationId xmlns:a16="http://schemas.microsoft.com/office/drawing/2014/main" xmlns="" id="{A4083116-417D-402D-8A32-655CEE395ED2}"/>
              </a:ext>
            </a:extLst>
          </p:cNvPr>
          <p:cNvSpPr/>
          <p:nvPr/>
        </p:nvSpPr>
        <p:spPr>
          <a:xfrm>
            <a:off x="533400" y="3457703"/>
            <a:ext cx="529363" cy="529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30"/>
                  <a:pt x="4909" y="10800"/>
                </a:cubicBezTo>
                <a:cubicBezTo>
                  <a:pt x="4909" y="11071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1"/>
                  <a:pt x="16691" y="10800"/>
                </a:cubicBezTo>
                <a:cubicBezTo>
                  <a:pt x="16691" y="10530"/>
                  <a:pt x="16471" y="10309"/>
                  <a:pt x="16200" y="10309"/>
                </a:cubicBezTo>
              </a:path>
            </a:pathLst>
          </a:custGeom>
          <a:solidFill>
            <a:srgbClr val="F42A4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689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06E71D4-292C-496B-B0A5-35B1FE1EDAB1}"/>
              </a:ext>
            </a:extLst>
          </p:cNvPr>
          <p:cNvSpPr/>
          <p:nvPr/>
        </p:nvSpPr>
        <p:spPr>
          <a:xfrm>
            <a:off x="6216592" y="1600200"/>
            <a:ext cx="2590800" cy="3124200"/>
          </a:xfrm>
          <a:prstGeom prst="rect">
            <a:avLst/>
          </a:prstGeom>
          <a:solidFill>
            <a:schemeClr val="bg1"/>
          </a:solidFill>
          <a:ln w="34925">
            <a:solidFill>
              <a:srgbClr val="69B4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83D6703-8903-451B-8AE9-2DCD1BFE70A3}"/>
              </a:ext>
            </a:extLst>
          </p:cNvPr>
          <p:cNvSpPr/>
          <p:nvPr/>
        </p:nvSpPr>
        <p:spPr>
          <a:xfrm>
            <a:off x="3200400" y="1600200"/>
            <a:ext cx="2590800" cy="3124200"/>
          </a:xfrm>
          <a:prstGeom prst="rect">
            <a:avLst/>
          </a:prstGeom>
          <a:solidFill>
            <a:schemeClr val="bg1"/>
          </a:solidFill>
          <a:ln w="34925">
            <a:solidFill>
              <a:srgbClr val="69B4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4A96A9A-A576-4A30-8856-EAE4CD6A1338}"/>
              </a:ext>
            </a:extLst>
          </p:cNvPr>
          <p:cNvSpPr/>
          <p:nvPr/>
        </p:nvSpPr>
        <p:spPr>
          <a:xfrm>
            <a:off x="228600" y="1600200"/>
            <a:ext cx="2590800" cy="3124200"/>
          </a:xfrm>
          <a:prstGeom prst="rect">
            <a:avLst/>
          </a:prstGeom>
          <a:solidFill>
            <a:schemeClr val="bg1"/>
          </a:solidFill>
          <a:ln w="34925">
            <a:solidFill>
              <a:srgbClr val="69B4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713037"/>
            <a:ext cx="8229600" cy="4602163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9B4D8"/>
                </a:solidFill>
              </a:rPr>
              <a:t>155 Responses</a:t>
            </a:r>
          </a:p>
          <a:p>
            <a:pPr marL="0" indent="0">
              <a:buNone/>
            </a:pPr>
            <a:r>
              <a:rPr lang="en-US" sz="1800" dirty="0"/>
              <a:t>138 Complete</a:t>
            </a:r>
          </a:p>
          <a:p>
            <a:pPr marL="0" indent="0">
              <a:buNone/>
            </a:pPr>
            <a:r>
              <a:rPr lang="en-US" sz="1800" dirty="0"/>
              <a:t>17 Partial Complete</a:t>
            </a:r>
          </a:p>
          <a:p>
            <a:pPr marL="0" indent="0">
              <a:buNone/>
            </a:pPr>
            <a:r>
              <a:rPr lang="en-US" sz="1800" dirty="0"/>
              <a:t>16% Response Rate</a:t>
            </a:r>
          </a:p>
          <a:p>
            <a:pPr marL="0" indent="0">
              <a:buNone/>
            </a:pPr>
            <a:r>
              <a:rPr lang="en-US" sz="1800" dirty="0"/>
              <a:t>77% Completion Rate</a:t>
            </a:r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Revenue Cycle Leaders in Hospitals and Health Systems; May 2017</a:t>
            </a:r>
          </a:p>
        </p:txBody>
      </p:sp>
      <p:sp>
        <p:nvSpPr>
          <p:cNvPr id="6" name="Shape 3687">
            <a:extLst>
              <a:ext uri="{FF2B5EF4-FFF2-40B4-BE49-F238E27FC236}">
                <a16:creationId xmlns:a16="http://schemas.microsoft.com/office/drawing/2014/main" xmlns="" id="{3AD4CEEC-EC79-4D86-A53A-EAA717CC22A7}"/>
              </a:ext>
            </a:extLst>
          </p:cNvPr>
          <p:cNvSpPr/>
          <p:nvPr/>
        </p:nvSpPr>
        <p:spPr>
          <a:xfrm>
            <a:off x="1066800" y="1828800"/>
            <a:ext cx="762000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5"/>
                  <a:pt x="16242" y="15946"/>
                  <a:pt x="15117" y="15414"/>
                </a:cubicBezTo>
                <a:cubicBezTo>
                  <a:pt x="14189" y="14976"/>
                  <a:pt x="13657" y="14532"/>
                  <a:pt x="13491" y="14057"/>
                </a:cubicBezTo>
                <a:cubicBezTo>
                  <a:pt x="13377" y="13728"/>
                  <a:pt x="13428" y="13351"/>
                  <a:pt x="13649" y="12905"/>
                </a:cubicBezTo>
                <a:cubicBezTo>
                  <a:pt x="13815" y="12567"/>
                  <a:pt x="13972" y="12287"/>
                  <a:pt x="14117" y="12028"/>
                </a:cubicBezTo>
                <a:cubicBezTo>
                  <a:pt x="14730" y="10935"/>
                  <a:pt x="15203" y="10145"/>
                  <a:pt x="15203" y="7348"/>
                </a:cubicBezTo>
                <a:cubicBezTo>
                  <a:pt x="15203" y="3163"/>
                  <a:pt x="12787" y="2951"/>
                  <a:pt x="12309" y="2951"/>
                </a:cubicBezTo>
                <a:cubicBezTo>
                  <a:pt x="11917" y="2951"/>
                  <a:pt x="11672" y="3038"/>
                  <a:pt x="11435" y="3122"/>
                </a:cubicBezTo>
                <a:cubicBezTo>
                  <a:pt x="11175" y="3214"/>
                  <a:pt x="10907" y="3309"/>
                  <a:pt x="10296" y="3319"/>
                </a:cubicBezTo>
                <a:cubicBezTo>
                  <a:pt x="9190" y="3338"/>
                  <a:pt x="6873" y="3376"/>
                  <a:pt x="6873" y="7226"/>
                </a:cubicBezTo>
                <a:cubicBezTo>
                  <a:pt x="6873" y="9920"/>
                  <a:pt x="7574" y="11157"/>
                  <a:pt x="8125" y="12150"/>
                </a:cubicBezTo>
                <a:cubicBezTo>
                  <a:pt x="8266" y="12405"/>
                  <a:pt x="8399" y="12646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1"/>
                  <a:pt x="982" y="134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5"/>
                  <a:pt x="6362" y="16768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3"/>
                  <a:pt x="7855" y="9666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8"/>
                  <a:pt x="11461" y="4155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9"/>
                  <a:pt x="13840" y="10513"/>
                  <a:pt x="13261" y="11549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6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90"/>
                </a:cubicBezTo>
                <a:cubicBezTo>
                  <a:pt x="15525" y="19698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rgbClr val="69B4D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31800" y="579437"/>
            <a:ext cx="8229600" cy="41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Demographics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2636837"/>
            <a:ext cx="240322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9B4D8"/>
                </a:solidFill>
              </a:rPr>
              <a:t>Hospital </a:t>
            </a:r>
          </a:p>
          <a:p>
            <a:pPr algn="ctr"/>
            <a:r>
              <a:rPr lang="en-US" sz="2000" b="1" dirty="0">
                <a:solidFill>
                  <a:srgbClr val="69B4D8"/>
                </a:solidFill>
              </a:rPr>
              <a:t>Location (%)</a:t>
            </a:r>
          </a:p>
          <a:p>
            <a:endParaRPr lang="en-US" sz="600" dirty="0"/>
          </a:p>
          <a:p>
            <a:r>
              <a:rPr lang="en-US" dirty="0"/>
              <a:t>Rural	             21%</a:t>
            </a:r>
          </a:p>
          <a:p>
            <a:r>
              <a:rPr lang="en-US" dirty="0"/>
              <a:t>Urban	             </a:t>
            </a:r>
            <a:r>
              <a:rPr lang="en-US"/>
              <a:t>41</a:t>
            </a:r>
            <a:r>
              <a:rPr lang="en-US" smtClean="0"/>
              <a:t>%</a:t>
            </a:r>
            <a:endParaRPr lang="en-US" dirty="0"/>
          </a:p>
          <a:p>
            <a:r>
              <a:rPr lang="en-US" dirty="0"/>
              <a:t>System	             39%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3778">
            <a:extLst>
              <a:ext uri="{FF2B5EF4-FFF2-40B4-BE49-F238E27FC236}">
                <a16:creationId xmlns:a16="http://schemas.microsoft.com/office/drawing/2014/main" xmlns="" id="{28A713A1-BBB1-446B-B187-00E9425F7C0F}"/>
              </a:ext>
            </a:extLst>
          </p:cNvPr>
          <p:cNvSpPr/>
          <p:nvPr/>
        </p:nvSpPr>
        <p:spPr>
          <a:xfrm>
            <a:off x="7315200" y="1752600"/>
            <a:ext cx="554182" cy="76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2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2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rgbClr val="69B4D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Shape 3957">
            <a:extLst>
              <a:ext uri="{FF2B5EF4-FFF2-40B4-BE49-F238E27FC236}">
                <a16:creationId xmlns:a16="http://schemas.microsoft.com/office/drawing/2014/main" xmlns="" id="{1985958E-03CD-411B-9CA0-A51A0582871E}"/>
              </a:ext>
            </a:extLst>
          </p:cNvPr>
          <p:cNvSpPr/>
          <p:nvPr/>
        </p:nvSpPr>
        <p:spPr>
          <a:xfrm>
            <a:off x="4193100" y="1788253"/>
            <a:ext cx="757799" cy="7577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0"/>
                </a:moveTo>
                <a:lnTo>
                  <a:pt x="16200" y="0"/>
                </a:lnTo>
                <a:cubicBezTo>
                  <a:pt x="15929" y="0"/>
                  <a:pt x="15709" y="220"/>
                  <a:pt x="15709" y="491"/>
                </a:cubicBezTo>
                <a:cubicBezTo>
                  <a:pt x="15709" y="761"/>
                  <a:pt x="15929" y="982"/>
                  <a:pt x="16200" y="982"/>
                </a:cubicBezTo>
                <a:lnTo>
                  <a:pt x="19924" y="982"/>
                </a:lnTo>
                <a:lnTo>
                  <a:pt x="6035" y="14870"/>
                </a:lnTo>
                <a:cubicBezTo>
                  <a:pt x="5946" y="14959"/>
                  <a:pt x="5891" y="15082"/>
                  <a:pt x="5891" y="15218"/>
                </a:cubicBezTo>
                <a:cubicBezTo>
                  <a:pt x="5891" y="15489"/>
                  <a:pt x="6111" y="15708"/>
                  <a:pt x="6382" y="15708"/>
                </a:cubicBezTo>
                <a:cubicBezTo>
                  <a:pt x="6517" y="15708"/>
                  <a:pt x="6640" y="15653"/>
                  <a:pt x="6729" y="15565"/>
                </a:cubicBezTo>
                <a:lnTo>
                  <a:pt x="20618" y="1676"/>
                </a:lnTo>
                <a:lnTo>
                  <a:pt x="20618" y="5400"/>
                </a:lnTo>
                <a:cubicBezTo>
                  <a:pt x="20618" y="5670"/>
                  <a:pt x="20838" y="5890"/>
                  <a:pt x="21109" y="5890"/>
                </a:cubicBezTo>
                <a:cubicBezTo>
                  <a:pt x="21380" y="5890"/>
                  <a:pt x="21600" y="5670"/>
                  <a:pt x="21600" y="5400"/>
                </a:cubicBezTo>
                <a:lnTo>
                  <a:pt x="21600" y="491"/>
                </a:lnTo>
                <a:cubicBezTo>
                  <a:pt x="21600" y="220"/>
                  <a:pt x="21380" y="0"/>
                  <a:pt x="21109" y="0"/>
                </a:cubicBezTo>
                <a:moveTo>
                  <a:pt x="17182" y="6873"/>
                </a:moveTo>
                <a:cubicBezTo>
                  <a:pt x="16911" y="6873"/>
                  <a:pt x="16691" y="7092"/>
                  <a:pt x="16691" y="7364"/>
                </a:cubicBezTo>
                <a:lnTo>
                  <a:pt x="16691" y="20617"/>
                </a:lnTo>
                <a:lnTo>
                  <a:pt x="982" y="20617"/>
                </a:lnTo>
                <a:lnTo>
                  <a:pt x="982" y="4909"/>
                </a:lnTo>
                <a:lnTo>
                  <a:pt x="14236" y="4909"/>
                </a:lnTo>
                <a:cubicBezTo>
                  <a:pt x="14507" y="4909"/>
                  <a:pt x="14727" y="4689"/>
                  <a:pt x="14727" y="4418"/>
                </a:cubicBezTo>
                <a:cubicBezTo>
                  <a:pt x="14727" y="4147"/>
                  <a:pt x="14507" y="3927"/>
                  <a:pt x="14236" y="3927"/>
                </a:cubicBezTo>
                <a:lnTo>
                  <a:pt x="491" y="3927"/>
                </a:lnTo>
                <a:cubicBezTo>
                  <a:pt x="220" y="3927"/>
                  <a:pt x="0" y="4147"/>
                  <a:pt x="0" y="4418"/>
                </a:cubicBezTo>
                <a:lnTo>
                  <a:pt x="0" y="21108"/>
                </a:lnTo>
                <a:cubicBezTo>
                  <a:pt x="0" y="21379"/>
                  <a:pt x="220" y="21600"/>
                  <a:pt x="491" y="21600"/>
                </a:cubicBezTo>
                <a:lnTo>
                  <a:pt x="17182" y="21600"/>
                </a:lnTo>
                <a:cubicBezTo>
                  <a:pt x="17453" y="21600"/>
                  <a:pt x="17673" y="21379"/>
                  <a:pt x="17673" y="21108"/>
                </a:cubicBezTo>
                <a:lnTo>
                  <a:pt x="17673" y="7364"/>
                </a:lnTo>
                <a:cubicBezTo>
                  <a:pt x="17673" y="7092"/>
                  <a:pt x="17453" y="6873"/>
                  <a:pt x="17182" y="6873"/>
                </a:cubicBezTo>
              </a:path>
            </a:pathLst>
          </a:custGeom>
          <a:solidFill>
            <a:srgbClr val="69B4D8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89073D7-F29C-4A86-A583-1B986CE4358C}"/>
              </a:ext>
            </a:extLst>
          </p:cNvPr>
          <p:cNvSpPr/>
          <p:nvPr/>
        </p:nvSpPr>
        <p:spPr>
          <a:xfrm>
            <a:off x="3244792" y="2641367"/>
            <a:ext cx="2470208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69B4D8"/>
                </a:solidFill>
              </a:rPr>
              <a:t>Size of </a:t>
            </a:r>
          </a:p>
          <a:p>
            <a:pPr algn="ctr"/>
            <a:r>
              <a:rPr lang="en-US" sz="2000" b="1" dirty="0">
                <a:solidFill>
                  <a:srgbClr val="69B4D8"/>
                </a:solidFill>
              </a:rPr>
              <a:t>Hospital (%)</a:t>
            </a:r>
          </a:p>
          <a:p>
            <a:pPr algn="ctr"/>
            <a:endParaRPr lang="en-US" sz="600" b="1" dirty="0">
              <a:solidFill>
                <a:srgbClr val="69B4D8"/>
              </a:solidFill>
            </a:endParaRPr>
          </a:p>
          <a:p>
            <a:pPr marL="0" indent="0">
              <a:buNone/>
            </a:pPr>
            <a:r>
              <a:rPr lang="en-US" dirty="0"/>
              <a:t>&lt;100 beds   	34%</a:t>
            </a:r>
          </a:p>
          <a:p>
            <a:pPr marL="0" indent="0">
              <a:buNone/>
            </a:pPr>
            <a:r>
              <a:rPr lang="en-US" dirty="0"/>
              <a:t>100-299	              28%</a:t>
            </a:r>
          </a:p>
          <a:p>
            <a:pPr marL="0" indent="0">
              <a:buNone/>
            </a:pPr>
            <a:r>
              <a:rPr lang="en-US" dirty="0"/>
              <a:t>300-499	              15%</a:t>
            </a:r>
          </a:p>
          <a:p>
            <a:pPr marL="0" indent="0">
              <a:buNone/>
            </a:pPr>
            <a:r>
              <a:rPr lang="en-US" dirty="0"/>
              <a:t>&gt;500 	        	24%</a:t>
            </a:r>
          </a:p>
        </p:txBody>
      </p:sp>
    </p:spTree>
    <p:extLst>
      <p:ext uri="{BB962C8B-B14F-4D97-AF65-F5344CB8AC3E}">
        <p14:creationId xmlns:p14="http://schemas.microsoft.com/office/powerpoint/2010/main" xmlns="" val="62866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119B57-DB6C-4F95-9BCA-162B2274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10144"/>
                </a:solidFill>
              </a:rPr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7474" y="1110367"/>
            <a:ext cx="6855925" cy="6422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defTabSz="492090"/>
            <a:r>
              <a:rPr lang="en-US" sz="2300" b="1" dirty="0">
                <a:solidFill>
                  <a:srgbClr val="010144"/>
                </a:solidFill>
              </a:rPr>
              <a:t>Survey </a:t>
            </a:r>
            <a:r>
              <a:rPr lang="en-US" sz="2300" b="1" dirty="0" smtClean="0">
                <a:solidFill>
                  <a:srgbClr val="010144"/>
                </a:solidFill>
              </a:rPr>
              <a:t>At-a-Glance</a:t>
            </a:r>
            <a:endParaRPr lang="en-US" sz="2300" b="1" dirty="0">
              <a:solidFill>
                <a:srgbClr val="010144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7475" y="2013372"/>
            <a:ext cx="6855925" cy="6422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defTabSz="492090"/>
            <a:r>
              <a:rPr lang="en-US" sz="2300" b="1" dirty="0">
                <a:solidFill>
                  <a:srgbClr val="010144"/>
                </a:solidFill>
              </a:rPr>
              <a:t>Claims Denials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7475" y="3112344"/>
            <a:ext cx="3731725" cy="6422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defTabSz="492090"/>
            <a:r>
              <a:rPr lang="en-US" sz="2300" b="1" dirty="0">
                <a:solidFill>
                  <a:srgbClr val="010144"/>
                </a:solidFill>
              </a:rPr>
              <a:t>Pre-Authorization and Medical Necessity Opportunities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297475" y="4211317"/>
            <a:ext cx="6855925" cy="6422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defTabSz="492090"/>
            <a:r>
              <a:rPr lang="en-US" sz="2300" b="1" dirty="0">
                <a:solidFill>
                  <a:srgbClr val="010144"/>
                </a:solidFill>
              </a:rPr>
              <a:t>Utilization </a:t>
            </a:r>
          </a:p>
          <a:p>
            <a:pPr marL="285750" defTabSz="492090"/>
            <a:r>
              <a:rPr lang="en-US" sz="2300" b="1" dirty="0">
                <a:solidFill>
                  <a:srgbClr val="010144"/>
                </a:solidFill>
              </a:rPr>
              <a:t>Management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97475" y="5310289"/>
            <a:ext cx="6855925" cy="64223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285750" defTabSz="492090"/>
            <a:r>
              <a:rPr lang="en-US" sz="2300" b="1" dirty="0">
                <a:solidFill>
                  <a:srgbClr val="010144"/>
                </a:solidFill>
              </a:rPr>
              <a:t>Demographics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14400" y="890811"/>
            <a:ext cx="737030" cy="508529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51B060F-3777-435A-9CD0-E0A91C7770A0}"/>
              </a:ext>
            </a:extLst>
          </p:cNvPr>
          <p:cNvGrpSpPr/>
          <p:nvPr/>
        </p:nvGrpSpPr>
        <p:grpSpPr>
          <a:xfrm>
            <a:off x="587229" y="1014924"/>
            <a:ext cx="740804" cy="5004876"/>
            <a:chOff x="587229" y="947646"/>
            <a:chExt cx="740804" cy="5004876"/>
          </a:xfrm>
        </p:grpSpPr>
        <p:sp>
          <p:nvSpPr>
            <p:cNvPr id="7" name="Oval 6"/>
            <p:cNvSpPr/>
            <p:nvPr/>
          </p:nvSpPr>
          <p:spPr>
            <a:xfrm>
              <a:off x="638471" y="964810"/>
              <a:ext cx="655307" cy="72051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2090" indent="-3492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85769" indent="-7143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79446" indent="-10794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73124" indent="-14445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500" dirty="0">
                  <a:solidFill>
                    <a:srgbClr val="69B4D8"/>
                  </a:solidFill>
                  <a:latin typeface="Alcubierre" panose="02000000000000000000" pitchFamily="50" charset="0"/>
                </a:rPr>
                <a:t>1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50354" y="1979427"/>
              <a:ext cx="655307" cy="72051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2090" indent="-3492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85769" indent="-7143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79446" indent="-10794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73124" indent="-14445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500" dirty="0">
                  <a:solidFill>
                    <a:srgbClr val="69B4D8"/>
                  </a:solidFill>
                  <a:latin typeface="Alcubierre" panose="02000000000000000000" pitchFamily="50" charset="0"/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38471" y="3053725"/>
              <a:ext cx="655307" cy="72051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2090" indent="-3492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85769" indent="-7143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79446" indent="-10794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73124" indent="-14445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500" dirty="0">
                  <a:solidFill>
                    <a:srgbClr val="69B4D8"/>
                  </a:solidFill>
                  <a:latin typeface="Alcubierre" panose="02000000000000000000" pitchFamily="50" charset="0"/>
                </a:rPr>
                <a:t>3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25155" y="4192461"/>
              <a:ext cx="655307" cy="72051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2090" indent="-3492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85769" indent="-7143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79446" indent="-10794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73124" indent="-14445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500" dirty="0">
                  <a:solidFill>
                    <a:srgbClr val="69B4D8"/>
                  </a:solidFill>
                  <a:latin typeface="Alcubierre" panose="02000000000000000000" pitchFamily="50" charset="0"/>
                </a:rPr>
                <a:t>4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650354" y="5232010"/>
              <a:ext cx="655307" cy="720512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92090" indent="-3492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85769" indent="-71433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479446" indent="-10794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973124" indent="-144452" algn="l" defTabSz="49209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839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007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175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343" algn="l" defTabSz="914335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500" dirty="0">
                  <a:solidFill>
                    <a:srgbClr val="69B4D8"/>
                  </a:solidFill>
                  <a:latin typeface="Alcubierre" panose="02000000000000000000" pitchFamily="50" charset="0"/>
                </a:rPr>
                <a:t>5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028170DC-C795-4776-90D7-5C219096EF82}"/>
                </a:ext>
              </a:extLst>
            </p:cNvPr>
            <p:cNvSpPr/>
            <p:nvPr/>
          </p:nvSpPr>
          <p:spPr>
            <a:xfrm>
              <a:off x="609600" y="947646"/>
              <a:ext cx="718433" cy="718433"/>
            </a:xfrm>
            <a:prstGeom prst="ellipse">
              <a:avLst/>
            </a:prstGeom>
            <a:noFill/>
            <a:ln w="25400">
              <a:solidFill>
                <a:srgbClr val="69B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538AC842-E447-405D-92F7-C659B70B3601}"/>
                </a:ext>
              </a:extLst>
            </p:cNvPr>
            <p:cNvSpPr/>
            <p:nvPr/>
          </p:nvSpPr>
          <p:spPr>
            <a:xfrm>
              <a:off x="609600" y="1975271"/>
              <a:ext cx="718433" cy="718433"/>
            </a:xfrm>
            <a:prstGeom prst="ellipse">
              <a:avLst/>
            </a:prstGeom>
            <a:noFill/>
            <a:ln w="25400">
              <a:solidFill>
                <a:srgbClr val="69B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F455D4FB-4940-43EF-B7CA-E5295BEFACF8}"/>
                </a:ext>
              </a:extLst>
            </p:cNvPr>
            <p:cNvSpPr/>
            <p:nvPr/>
          </p:nvSpPr>
          <p:spPr>
            <a:xfrm>
              <a:off x="587229" y="3047458"/>
              <a:ext cx="718433" cy="718433"/>
            </a:xfrm>
            <a:prstGeom prst="ellipse">
              <a:avLst/>
            </a:prstGeom>
            <a:noFill/>
            <a:ln w="25400">
              <a:solidFill>
                <a:srgbClr val="69B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D9871B39-1BD2-4B0E-99BE-EFABAD04AB21}"/>
                </a:ext>
              </a:extLst>
            </p:cNvPr>
            <p:cNvSpPr/>
            <p:nvPr/>
          </p:nvSpPr>
          <p:spPr>
            <a:xfrm>
              <a:off x="587229" y="4171916"/>
              <a:ext cx="718433" cy="718433"/>
            </a:xfrm>
            <a:prstGeom prst="ellipse">
              <a:avLst/>
            </a:prstGeom>
            <a:noFill/>
            <a:ln w="25400">
              <a:solidFill>
                <a:srgbClr val="69B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7DFF6FB4-016E-4A85-93A3-D89A52F49569}"/>
                </a:ext>
              </a:extLst>
            </p:cNvPr>
            <p:cNvSpPr/>
            <p:nvPr/>
          </p:nvSpPr>
          <p:spPr>
            <a:xfrm>
              <a:off x="609600" y="5188841"/>
              <a:ext cx="718433" cy="718433"/>
            </a:xfrm>
            <a:prstGeom prst="ellipse">
              <a:avLst/>
            </a:prstGeom>
            <a:noFill/>
            <a:ln w="25400">
              <a:solidFill>
                <a:srgbClr val="69B4D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9501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609600"/>
            <a:ext cx="8229600" cy="41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Survey </a:t>
            </a:r>
            <a:r>
              <a:rPr lang="en-US" dirty="0" smtClean="0">
                <a:solidFill>
                  <a:schemeClr val="bg1"/>
                </a:solidFill>
              </a:rPr>
              <a:t>At-a-Glance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Claims denials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61 percent of hospitals indicate greater than 4 percent of first-pass claims result in denials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51 percent note an increase in pre-authorization/medical necessity denials</a:t>
            </a:r>
          </a:p>
          <a:p>
            <a:pPr marL="0" indent="0">
              <a:buNone/>
            </a:pPr>
            <a:r>
              <a:rPr lang="en-US" sz="1800" b="1" dirty="0"/>
              <a:t>Pre-authorization and medical necessity pain points</a:t>
            </a:r>
          </a:p>
          <a:p>
            <a:r>
              <a:rPr lang="en-US" sz="1800" dirty="0"/>
              <a:t>Complex payer rules</a:t>
            </a:r>
          </a:p>
          <a:p>
            <a:r>
              <a:rPr lang="en-US" sz="1800" dirty="0"/>
              <a:t>Lack of authorization automation</a:t>
            </a:r>
          </a:p>
          <a:p>
            <a:pPr marL="0" indent="0">
              <a:buNone/>
            </a:pPr>
            <a:r>
              <a:rPr lang="en-US" sz="1800" b="1" dirty="0"/>
              <a:t>Needed innovations</a:t>
            </a:r>
          </a:p>
          <a:p>
            <a:r>
              <a:rPr lang="en-US" sz="1800" dirty="0"/>
              <a:t>Standardization</a:t>
            </a:r>
          </a:p>
          <a:p>
            <a:r>
              <a:rPr lang="en-US" sz="1800" dirty="0"/>
              <a:t>Full automation</a:t>
            </a:r>
          </a:p>
          <a:p>
            <a:r>
              <a:rPr lang="en-US" sz="1800" dirty="0"/>
              <a:t>Preauthorization waivers </a:t>
            </a:r>
          </a:p>
          <a:p>
            <a:pPr marL="0" indent="0">
              <a:buNone/>
            </a:pPr>
            <a:r>
              <a:rPr lang="en-US" sz="1800" b="1" dirty="0"/>
              <a:t>Utilization management </a:t>
            </a:r>
          </a:p>
          <a:p>
            <a:r>
              <a:rPr lang="en-US" sz="1800" dirty="0"/>
              <a:t>Aligned with revenue cycle in inpatient admissions/medical necessity and retroactive or modified authorizations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944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C4D4890-6DB0-443C-857A-E58F7480067A}"/>
              </a:ext>
            </a:extLst>
          </p:cNvPr>
          <p:cNvSpPr/>
          <p:nvPr/>
        </p:nvSpPr>
        <p:spPr>
          <a:xfrm>
            <a:off x="784987" y="3329970"/>
            <a:ext cx="432041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defTabSz="492090"/>
            <a:r>
              <a:rPr lang="en-US" sz="4500" dirty="0">
                <a:solidFill>
                  <a:schemeClr val="bg1"/>
                </a:solidFill>
              </a:rPr>
              <a:t>Claims Denials</a:t>
            </a:r>
          </a:p>
        </p:txBody>
      </p:sp>
      <p:sp>
        <p:nvSpPr>
          <p:cNvPr id="7" name="Shape 3673">
            <a:extLst>
              <a:ext uri="{FF2B5EF4-FFF2-40B4-BE49-F238E27FC236}">
                <a16:creationId xmlns:a16="http://schemas.microsoft.com/office/drawing/2014/main" xmlns="" id="{11C4E342-35EA-455C-A78E-D6B0C5FB0E3B}"/>
              </a:ext>
            </a:extLst>
          </p:cNvPr>
          <p:cNvSpPr/>
          <p:nvPr/>
        </p:nvSpPr>
        <p:spPr>
          <a:xfrm>
            <a:off x="533400" y="3457703"/>
            <a:ext cx="529363" cy="529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30"/>
                  <a:pt x="4909" y="10800"/>
                </a:cubicBezTo>
                <a:cubicBezTo>
                  <a:pt x="4909" y="11071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1"/>
                  <a:pt x="16691" y="10800"/>
                </a:cubicBezTo>
                <a:cubicBezTo>
                  <a:pt x="16691" y="10530"/>
                  <a:pt x="16471" y="10309"/>
                  <a:pt x="16200" y="10309"/>
                </a:cubicBezTo>
              </a:path>
            </a:pathLst>
          </a:custGeom>
          <a:solidFill>
            <a:srgbClr val="F42A4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46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568997"/>
            <a:ext cx="8229600" cy="4111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Greater Than 4 Percent First-Pass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Claims Result in Denials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229600" cy="50593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What percent of your total first-pass claim submissions to any/all payers result in denials? (individual submission to an individual payer)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xmlns="" id="{9FF9970A-7D75-41A4-A743-3DE3965E07A5}"/>
              </a:ext>
            </a:extLst>
          </p:cNvPr>
          <p:cNvSpPr/>
          <p:nvPr/>
        </p:nvSpPr>
        <p:spPr>
          <a:xfrm>
            <a:off x="2438400" y="5764042"/>
            <a:ext cx="13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/>
              <a:t>FROM 7% TO 9.9%</a:t>
            </a:r>
            <a:r>
              <a:rPr lang="en-US" sz="900" cap="all" dirty="0"/>
              <a:t>	</a:t>
            </a:r>
          </a:p>
        </p:txBody>
      </p:sp>
      <p:grpSp>
        <p:nvGrpSpPr>
          <p:cNvPr id="484" name="Group 483">
            <a:extLst>
              <a:ext uri="{FF2B5EF4-FFF2-40B4-BE49-F238E27FC236}">
                <a16:creationId xmlns:a16="http://schemas.microsoft.com/office/drawing/2014/main" xmlns="" id="{E41ED322-1AAF-4C69-AEED-E348E52B77A9}"/>
              </a:ext>
            </a:extLst>
          </p:cNvPr>
          <p:cNvGrpSpPr/>
          <p:nvPr/>
        </p:nvGrpSpPr>
        <p:grpSpPr>
          <a:xfrm>
            <a:off x="784287" y="2667000"/>
            <a:ext cx="7597713" cy="3459594"/>
            <a:chOff x="398385" y="2281504"/>
            <a:chExt cx="8288415" cy="3774103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xmlns="" id="{E3D99392-6B1C-4330-80E2-95F187A2E49F}"/>
                </a:ext>
              </a:extLst>
            </p:cNvPr>
            <p:cNvSpPr/>
            <p:nvPr/>
          </p:nvSpPr>
          <p:spPr>
            <a:xfrm>
              <a:off x="398385" y="5652699"/>
              <a:ext cx="1804487" cy="4029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900" b="1" cap="all" dirty="0"/>
                <a:t>FROM 10% OR HIGHER</a:t>
              </a:r>
              <a:r>
                <a:rPr lang="en-US" sz="900" cap="all" dirty="0"/>
                <a:t>	</a:t>
              </a:r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xmlns="" id="{F44E40DB-FBE1-45DC-AE81-839640CFAC3B}"/>
                </a:ext>
              </a:extLst>
            </p:cNvPr>
            <p:cNvGrpSpPr/>
            <p:nvPr/>
          </p:nvGrpSpPr>
          <p:grpSpPr>
            <a:xfrm>
              <a:off x="3989454" y="2993621"/>
              <a:ext cx="1220131" cy="2508654"/>
              <a:chOff x="5866469" y="2993621"/>
              <a:chExt cx="1220131" cy="2508654"/>
            </a:xfrm>
          </p:grpSpPr>
          <p:sp>
            <p:nvSpPr>
              <p:cNvPr id="275" name="Freeform 268">
                <a:extLst>
                  <a:ext uri="{FF2B5EF4-FFF2-40B4-BE49-F238E27FC236}">
                    <a16:creationId xmlns:a16="http://schemas.microsoft.com/office/drawing/2014/main" xmlns="" id="{D177F2A2-C595-4356-87C1-0BB345BF8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69">
                <a:extLst>
                  <a:ext uri="{FF2B5EF4-FFF2-40B4-BE49-F238E27FC236}">
                    <a16:creationId xmlns:a16="http://schemas.microsoft.com/office/drawing/2014/main" xmlns="" id="{B47C2A58-8973-4620-8EE4-3A646108C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70">
                <a:extLst>
                  <a:ext uri="{FF2B5EF4-FFF2-40B4-BE49-F238E27FC236}">
                    <a16:creationId xmlns:a16="http://schemas.microsoft.com/office/drawing/2014/main" xmlns="" id="{45C8F44C-2C57-458C-8995-F4ECA3D7F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71">
                <a:extLst>
                  <a:ext uri="{FF2B5EF4-FFF2-40B4-BE49-F238E27FC236}">
                    <a16:creationId xmlns:a16="http://schemas.microsoft.com/office/drawing/2014/main" xmlns="" id="{50C1D0C6-F7A2-48D1-9AF7-C925B691C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72">
                <a:extLst>
                  <a:ext uri="{FF2B5EF4-FFF2-40B4-BE49-F238E27FC236}">
                    <a16:creationId xmlns:a16="http://schemas.microsoft.com/office/drawing/2014/main" xmlns="" id="{D40C8784-61A3-4F1B-B486-6FF18BB9C2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273">
                <a:extLst>
                  <a:ext uri="{FF2B5EF4-FFF2-40B4-BE49-F238E27FC236}">
                    <a16:creationId xmlns:a16="http://schemas.microsoft.com/office/drawing/2014/main" xmlns="" id="{E718B5A7-7435-4277-A67D-AB593F2B5E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274">
                <a:extLst>
                  <a:ext uri="{FF2B5EF4-FFF2-40B4-BE49-F238E27FC236}">
                    <a16:creationId xmlns:a16="http://schemas.microsoft.com/office/drawing/2014/main" xmlns="" id="{BD5BF3AD-42B9-4F1A-9D9B-0FEC5234F5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275">
                <a:extLst>
                  <a:ext uri="{FF2B5EF4-FFF2-40B4-BE49-F238E27FC236}">
                    <a16:creationId xmlns:a16="http://schemas.microsoft.com/office/drawing/2014/main" xmlns="" id="{C73BA581-CEFA-4D27-BAB9-CE37472D2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276">
                <a:extLst>
                  <a:ext uri="{FF2B5EF4-FFF2-40B4-BE49-F238E27FC236}">
                    <a16:creationId xmlns:a16="http://schemas.microsoft.com/office/drawing/2014/main" xmlns="" id="{0AB1B37D-DEC1-407E-AA52-8CAA4192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277">
                <a:extLst>
                  <a:ext uri="{FF2B5EF4-FFF2-40B4-BE49-F238E27FC236}">
                    <a16:creationId xmlns:a16="http://schemas.microsoft.com/office/drawing/2014/main" xmlns="" id="{388C91C5-2E1E-4E01-8922-781F5CF37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278">
                <a:extLst>
                  <a:ext uri="{FF2B5EF4-FFF2-40B4-BE49-F238E27FC236}">
                    <a16:creationId xmlns:a16="http://schemas.microsoft.com/office/drawing/2014/main" xmlns="" id="{FDA5299D-C754-4AC4-BA59-46DD49E2F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279">
                <a:extLst>
                  <a:ext uri="{FF2B5EF4-FFF2-40B4-BE49-F238E27FC236}">
                    <a16:creationId xmlns:a16="http://schemas.microsoft.com/office/drawing/2014/main" xmlns="" id="{C1149D91-0BF9-4A6E-96C4-5195562EB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280">
                <a:extLst>
                  <a:ext uri="{FF2B5EF4-FFF2-40B4-BE49-F238E27FC236}">
                    <a16:creationId xmlns:a16="http://schemas.microsoft.com/office/drawing/2014/main" xmlns="" id="{F40A9A36-3984-436C-90EF-780AF8D65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281">
                <a:extLst>
                  <a:ext uri="{FF2B5EF4-FFF2-40B4-BE49-F238E27FC236}">
                    <a16:creationId xmlns:a16="http://schemas.microsoft.com/office/drawing/2014/main" xmlns="" id="{98C78A1D-7030-4E86-BA0F-07F32F9C4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282">
                <a:extLst>
                  <a:ext uri="{FF2B5EF4-FFF2-40B4-BE49-F238E27FC236}">
                    <a16:creationId xmlns:a16="http://schemas.microsoft.com/office/drawing/2014/main" xmlns="" id="{E13441A2-E686-4D87-8CC0-03E1F6A4D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283">
                <a:extLst>
                  <a:ext uri="{FF2B5EF4-FFF2-40B4-BE49-F238E27FC236}">
                    <a16:creationId xmlns:a16="http://schemas.microsoft.com/office/drawing/2014/main" xmlns="" id="{A60462CE-5108-4278-908B-0B6650518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1" name="Freeform 284">
                <a:extLst>
                  <a:ext uri="{FF2B5EF4-FFF2-40B4-BE49-F238E27FC236}">
                    <a16:creationId xmlns:a16="http://schemas.microsoft.com/office/drawing/2014/main" xmlns="" id="{8837E40D-603A-4C92-AD97-5543D8F9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285">
                <a:extLst>
                  <a:ext uri="{FF2B5EF4-FFF2-40B4-BE49-F238E27FC236}">
                    <a16:creationId xmlns:a16="http://schemas.microsoft.com/office/drawing/2014/main" xmlns="" id="{A7CA18A9-7A75-419B-852E-BEFD13CD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286">
                <a:extLst>
                  <a:ext uri="{FF2B5EF4-FFF2-40B4-BE49-F238E27FC236}">
                    <a16:creationId xmlns:a16="http://schemas.microsoft.com/office/drawing/2014/main" xmlns="" id="{42BFB1B2-D4FE-4E6B-A32A-FC72A5934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287">
                <a:extLst>
                  <a:ext uri="{FF2B5EF4-FFF2-40B4-BE49-F238E27FC236}">
                    <a16:creationId xmlns:a16="http://schemas.microsoft.com/office/drawing/2014/main" xmlns="" id="{12C6B23C-BE8D-4446-8E21-59EAC2051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5" name="Freeform 288">
                <a:extLst>
                  <a:ext uri="{FF2B5EF4-FFF2-40B4-BE49-F238E27FC236}">
                    <a16:creationId xmlns:a16="http://schemas.microsoft.com/office/drawing/2014/main" xmlns="" id="{11E9B56A-B4AD-4647-B826-B8F887579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289">
                <a:extLst>
                  <a:ext uri="{FF2B5EF4-FFF2-40B4-BE49-F238E27FC236}">
                    <a16:creationId xmlns:a16="http://schemas.microsoft.com/office/drawing/2014/main" xmlns="" id="{01EA6AAB-FA7D-48E0-AF89-630598685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290">
                <a:extLst>
                  <a:ext uri="{FF2B5EF4-FFF2-40B4-BE49-F238E27FC236}">
                    <a16:creationId xmlns:a16="http://schemas.microsoft.com/office/drawing/2014/main" xmlns="" id="{777763B1-2051-48A6-82B2-2357AEB7C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291">
                <a:extLst>
                  <a:ext uri="{FF2B5EF4-FFF2-40B4-BE49-F238E27FC236}">
                    <a16:creationId xmlns:a16="http://schemas.microsoft.com/office/drawing/2014/main" xmlns="" id="{4D014296-A89E-4493-816F-B221C196D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292">
                <a:extLst>
                  <a:ext uri="{FF2B5EF4-FFF2-40B4-BE49-F238E27FC236}">
                    <a16:creationId xmlns:a16="http://schemas.microsoft.com/office/drawing/2014/main" xmlns="" id="{6BF0E587-ECA8-4DB3-B1F7-BB5880D12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293">
                <a:extLst>
                  <a:ext uri="{FF2B5EF4-FFF2-40B4-BE49-F238E27FC236}">
                    <a16:creationId xmlns:a16="http://schemas.microsoft.com/office/drawing/2014/main" xmlns="" id="{D132A376-62F8-40EE-87A5-F22F92B8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294">
                <a:extLst>
                  <a:ext uri="{FF2B5EF4-FFF2-40B4-BE49-F238E27FC236}">
                    <a16:creationId xmlns:a16="http://schemas.microsoft.com/office/drawing/2014/main" xmlns="" id="{175582C4-4F6A-4F02-B9E9-0FEFAE511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295">
                <a:extLst>
                  <a:ext uri="{FF2B5EF4-FFF2-40B4-BE49-F238E27FC236}">
                    <a16:creationId xmlns:a16="http://schemas.microsoft.com/office/drawing/2014/main" xmlns="" id="{D19674A3-FCFD-49D4-B98E-A9B7066EF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296">
                <a:extLst>
                  <a:ext uri="{FF2B5EF4-FFF2-40B4-BE49-F238E27FC236}">
                    <a16:creationId xmlns:a16="http://schemas.microsoft.com/office/drawing/2014/main" xmlns="" id="{C6A74D4E-8654-42BC-B7BD-21D3DBC3A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297">
                <a:extLst>
                  <a:ext uri="{FF2B5EF4-FFF2-40B4-BE49-F238E27FC236}">
                    <a16:creationId xmlns:a16="http://schemas.microsoft.com/office/drawing/2014/main" xmlns="" id="{C97B6F77-028A-4D08-87BF-5505AC2F2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298">
                <a:extLst>
                  <a:ext uri="{FF2B5EF4-FFF2-40B4-BE49-F238E27FC236}">
                    <a16:creationId xmlns:a16="http://schemas.microsoft.com/office/drawing/2014/main" xmlns="" id="{53EF54CF-822B-4299-BF37-95615DCD1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299">
                <a:extLst>
                  <a:ext uri="{FF2B5EF4-FFF2-40B4-BE49-F238E27FC236}">
                    <a16:creationId xmlns:a16="http://schemas.microsoft.com/office/drawing/2014/main" xmlns="" id="{A698166A-879B-49D2-88BF-C12BE4F6A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300">
                <a:extLst>
                  <a:ext uri="{FF2B5EF4-FFF2-40B4-BE49-F238E27FC236}">
                    <a16:creationId xmlns:a16="http://schemas.microsoft.com/office/drawing/2014/main" xmlns="" id="{3933A168-4010-4637-9B04-817A9F3F0C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301">
                <a:extLst>
                  <a:ext uri="{FF2B5EF4-FFF2-40B4-BE49-F238E27FC236}">
                    <a16:creationId xmlns:a16="http://schemas.microsoft.com/office/drawing/2014/main" xmlns="" id="{B93AC588-0E77-4112-941B-491C956523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302">
                <a:extLst>
                  <a:ext uri="{FF2B5EF4-FFF2-40B4-BE49-F238E27FC236}">
                    <a16:creationId xmlns:a16="http://schemas.microsoft.com/office/drawing/2014/main" xmlns="" id="{CC4BAF9E-9468-453D-8A65-E39923B6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0" name="Freeform 303">
                <a:extLst>
                  <a:ext uri="{FF2B5EF4-FFF2-40B4-BE49-F238E27FC236}">
                    <a16:creationId xmlns:a16="http://schemas.microsoft.com/office/drawing/2014/main" xmlns="" id="{E71641C1-3CEE-4EE0-90F4-1FDAA043D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304">
                <a:extLst>
                  <a:ext uri="{FF2B5EF4-FFF2-40B4-BE49-F238E27FC236}">
                    <a16:creationId xmlns:a16="http://schemas.microsoft.com/office/drawing/2014/main" xmlns="" id="{13E6942F-FEF3-4E19-90E5-1BD6E2703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305">
                <a:extLst>
                  <a:ext uri="{FF2B5EF4-FFF2-40B4-BE49-F238E27FC236}">
                    <a16:creationId xmlns:a16="http://schemas.microsoft.com/office/drawing/2014/main" xmlns="" id="{A4C9B9A7-54D5-4D2C-9C34-57A1106305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306">
                <a:extLst>
                  <a:ext uri="{FF2B5EF4-FFF2-40B4-BE49-F238E27FC236}">
                    <a16:creationId xmlns:a16="http://schemas.microsoft.com/office/drawing/2014/main" xmlns="" id="{AA9C055F-602B-43A5-A947-7F224EC3C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307">
                <a:extLst>
                  <a:ext uri="{FF2B5EF4-FFF2-40B4-BE49-F238E27FC236}">
                    <a16:creationId xmlns:a16="http://schemas.microsoft.com/office/drawing/2014/main" xmlns="" id="{4CA0957A-F77F-4A38-8C6F-BBA51AF3AF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308">
                <a:extLst>
                  <a:ext uri="{FF2B5EF4-FFF2-40B4-BE49-F238E27FC236}">
                    <a16:creationId xmlns:a16="http://schemas.microsoft.com/office/drawing/2014/main" xmlns="" id="{41C6DF32-1EFD-4752-8368-938968C38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309">
                <a:extLst>
                  <a:ext uri="{FF2B5EF4-FFF2-40B4-BE49-F238E27FC236}">
                    <a16:creationId xmlns:a16="http://schemas.microsoft.com/office/drawing/2014/main" xmlns="" id="{41A7CA8E-0CCC-4773-A75A-460A34D27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310">
                <a:extLst>
                  <a:ext uri="{FF2B5EF4-FFF2-40B4-BE49-F238E27FC236}">
                    <a16:creationId xmlns:a16="http://schemas.microsoft.com/office/drawing/2014/main" xmlns="" id="{4A0BAB7A-EEBD-45E4-9E5B-33CBCD11C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311">
                <a:extLst>
                  <a:ext uri="{FF2B5EF4-FFF2-40B4-BE49-F238E27FC236}">
                    <a16:creationId xmlns:a16="http://schemas.microsoft.com/office/drawing/2014/main" xmlns="" id="{4A0A5D03-03CB-405D-BCF5-7A22717E0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312">
                <a:extLst>
                  <a:ext uri="{FF2B5EF4-FFF2-40B4-BE49-F238E27FC236}">
                    <a16:creationId xmlns:a16="http://schemas.microsoft.com/office/drawing/2014/main" xmlns="" id="{88A147EC-631C-485D-B092-9A9E60FAF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313">
                <a:extLst>
                  <a:ext uri="{FF2B5EF4-FFF2-40B4-BE49-F238E27FC236}">
                    <a16:creationId xmlns:a16="http://schemas.microsoft.com/office/drawing/2014/main" xmlns="" id="{9B548E3B-E8CA-4BB1-B299-6DA65911B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314">
                <a:extLst>
                  <a:ext uri="{FF2B5EF4-FFF2-40B4-BE49-F238E27FC236}">
                    <a16:creationId xmlns:a16="http://schemas.microsoft.com/office/drawing/2014/main" xmlns="" id="{6EC6CD0C-D3E7-4661-B2A3-E40A9EE34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315">
                <a:extLst>
                  <a:ext uri="{FF2B5EF4-FFF2-40B4-BE49-F238E27FC236}">
                    <a16:creationId xmlns:a16="http://schemas.microsoft.com/office/drawing/2014/main" xmlns="" id="{2418B779-1D0A-4595-B164-8647F233B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316">
                <a:extLst>
                  <a:ext uri="{FF2B5EF4-FFF2-40B4-BE49-F238E27FC236}">
                    <a16:creationId xmlns:a16="http://schemas.microsoft.com/office/drawing/2014/main" xmlns="" id="{F199B362-22CC-4905-9E2A-05C4908D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317">
                <a:extLst>
                  <a:ext uri="{FF2B5EF4-FFF2-40B4-BE49-F238E27FC236}">
                    <a16:creationId xmlns:a16="http://schemas.microsoft.com/office/drawing/2014/main" xmlns="" id="{CDAC7103-9719-4C3F-9B02-2D5EEB854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092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0" name="Freeform 318">
              <a:extLst>
                <a:ext uri="{FF2B5EF4-FFF2-40B4-BE49-F238E27FC236}">
                  <a16:creationId xmlns:a16="http://schemas.microsoft.com/office/drawing/2014/main" xmlns="" id="{781E4003-8F4D-4815-B8A6-18396E49E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2993621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319">
              <a:extLst>
                <a:ext uri="{FF2B5EF4-FFF2-40B4-BE49-F238E27FC236}">
                  <a16:creationId xmlns:a16="http://schemas.microsoft.com/office/drawing/2014/main" xmlns="" id="{45A96146-12EC-4604-8658-74B64F9617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2993621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320">
              <a:extLst>
                <a:ext uri="{FF2B5EF4-FFF2-40B4-BE49-F238E27FC236}">
                  <a16:creationId xmlns:a16="http://schemas.microsoft.com/office/drawing/2014/main" xmlns="" id="{30F08BD8-39DB-4CD6-815C-A97310AE0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2993621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321">
              <a:extLst>
                <a:ext uri="{FF2B5EF4-FFF2-40B4-BE49-F238E27FC236}">
                  <a16:creationId xmlns:a16="http://schemas.microsoft.com/office/drawing/2014/main" xmlns="" id="{367A4AC7-3588-4AD7-99D0-9471B31C4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2993621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322">
              <a:extLst>
                <a:ext uri="{FF2B5EF4-FFF2-40B4-BE49-F238E27FC236}">
                  <a16:creationId xmlns:a16="http://schemas.microsoft.com/office/drawing/2014/main" xmlns="" id="{61A44764-876C-4AEC-8853-F211B4B0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2993621"/>
              <a:ext cx="195603" cy="192868"/>
            </a:xfrm>
            <a:custGeom>
              <a:avLst/>
              <a:gdLst>
                <a:gd name="T0" fmla="*/ 202135 w 73"/>
                <a:gd name="T1" fmla="*/ 223838 h 72"/>
                <a:gd name="T2" fmla="*/ 24878 w 73"/>
                <a:gd name="T3" fmla="*/ 223838 h 72"/>
                <a:gd name="T4" fmla="*/ 0 w 73"/>
                <a:gd name="T5" fmla="*/ 202076 h 72"/>
                <a:gd name="T6" fmla="*/ 0 w 73"/>
                <a:gd name="T7" fmla="*/ 21762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762 h 72"/>
                <a:gd name="T14" fmla="*/ 227013 w 73"/>
                <a:gd name="T15" fmla="*/ 202076 h 72"/>
                <a:gd name="T16" fmla="*/ 202135 w 73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323">
              <a:extLst>
                <a:ext uri="{FF2B5EF4-FFF2-40B4-BE49-F238E27FC236}">
                  <a16:creationId xmlns:a16="http://schemas.microsoft.com/office/drawing/2014/main" xmlns="" id="{A4E45AF1-262B-463D-BDEB-8B531E0E1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3250779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324">
              <a:extLst>
                <a:ext uri="{FF2B5EF4-FFF2-40B4-BE49-F238E27FC236}">
                  <a16:creationId xmlns:a16="http://schemas.microsoft.com/office/drawing/2014/main" xmlns="" id="{4E4933E6-2A07-4980-AE80-A8E3828D8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3250779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325">
              <a:extLst>
                <a:ext uri="{FF2B5EF4-FFF2-40B4-BE49-F238E27FC236}">
                  <a16:creationId xmlns:a16="http://schemas.microsoft.com/office/drawing/2014/main" xmlns="" id="{B68E101D-8AF0-462F-8BFF-D778DFD37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3250779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326">
              <a:extLst>
                <a:ext uri="{FF2B5EF4-FFF2-40B4-BE49-F238E27FC236}">
                  <a16:creationId xmlns:a16="http://schemas.microsoft.com/office/drawing/2014/main" xmlns="" id="{EC08F11B-AD3A-4753-8A96-122B92F67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3250779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327">
              <a:extLst>
                <a:ext uri="{FF2B5EF4-FFF2-40B4-BE49-F238E27FC236}">
                  <a16:creationId xmlns:a16="http://schemas.microsoft.com/office/drawing/2014/main" xmlns="" id="{7C222519-32CB-46DE-9F17-70094A353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3250779"/>
              <a:ext cx="195603" cy="191500"/>
            </a:xfrm>
            <a:custGeom>
              <a:avLst/>
              <a:gdLst>
                <a:gd name="T0" fmla="*/ 202135 w 73"/>
                <a:gd name="T1" fmla="*/ 222250 h 72"/>
                <a:gd name="T2" fmla="*/ 24878 w 73"/>
                <a:gd name="T3" fmla="*/ 222250 h 72"/>
                <a:gd name="T4" fmla="*/ 0 w 73"/>
                <a:gd name="T5" fmla="*/ 200642 h 72"/>
                <a:gd name="T6" fmla="*/ 0 w 73"/>
                <a:gd name="T7" fmla="*/ 21608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608 h 72"/>
                <a:gd name="T14" fmla="*/ 227013 w 73"/>
                <a:gd name="T15" fmla="*/ 200642 h 72"/>
                <a:gd name="T16" fmla="*/ 202135 w 73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328">
              <a:extLst>
                <a:ext uri="{FF2B5EF4-FFF2-40B4-BE49-F238E27FC236}">
                  <a16:creationId xmlns:a16="http://schemas.microsoft.com/office/drawing/2014/main" xmlns="" id="{1DB7090E-31BD-457F-AF7E-4CD3DA53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3509304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197556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197556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329">
              <a:extLst>
                <a:ext uri="{FF2B5EF4-FFF2-40B4-BE49-F238E27FC236}">
                  <a16:creationId xmlns:a16="http://schemas.microsoft.com/office/drawing/2014/main" xmlns="" id="{0108D648-F707-43B0-AF4C-FF5DC5EBA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3509304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197556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197556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330">
              <a:extLst>
                <a:ext uri="{FF2B5EF4-FFF2-40B4-BE49-F238E27FC236}">
                  <a16:creationId xmlns:a16="http://schemas.microsoft.com/office/drawing/2014/main" xmlns="" id="{D2617532-F448-4A3C-89F0-5F83B3682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3509304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197556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197556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331">
              <a:extLst>
                <a:ext uri="{FF2B5EF4-FFF2-40B4-BE49-F238E27FC236}">
                  <a16:creationId xmlns:a16="http://schemas.microsoft.com/office/drawing/2014/main" xmlns="" id="{154DAE4F-7C9F-4BCC-A878-D3F2955C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3509304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197556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197556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332">
              <a:extLst>
                <a:ext uri="{FF2B5EF4-FFF2-40B4-BE49-F238E27FC236}">
                  <a16:creationId xmlns:a16="http://schemas.microsoft.com/office/drawing/2014/main" xmlns="" id="{26DFEF4B-F539-4BAA-A80E-5DDF724CE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3509304"/>
              <a:ext cx="195603" cy="191500"/>
            </a:xfrm>
            <a:custGeom>
              <a:avLst/>
              <a:gdLst>
                <a:gd name="T0" fmla="*/ 202135 w 73"/>
                <a:gd name="T1" fmla="*/ 222250 h 72"/>
                <a:gd name="T2" fmla="*/ 24878 w 73"/>
                <a:gd name="T3" fmla="*/ 222250 h 72"/>
                <a:gd name="T4" fmla="*/ 0 w 73"/>
                <a:gd name="T5" fmla="*/ 197556 h 72"/>
                <a:gd name="T6" fmla="*/ 0 w 73"/>
                <a:gd name="T7" fmla="*/ 21608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608 h 72"/>
                <a:gd name="T14" fmla="*/ 227013 w 73"/>
                <a:gd name="T15" fmla="*/ 197556 h 72"/>
                <a:gd name="T16" fmla="*/ 202135 w 73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333">
              <a:extLst>
                <a:ext uri="{FF2B5EF4-FFF2-40B4-BE49-F238E27FC236}">
                  <a16:creationId xmlns:a16="http://schemas.microsoft.com/office/drawing/2014/main" xmlns="" id="{A830DEC8-6AB8-4818-A65B-5EE47A2F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3765094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334">
              <a:extLst>
                <a:ext uri="{FF2B5EF4-FFF2-40B4-BE49-F238E27FC236}">
                  <a16:creationId xmlns:a16="http://schemas.microsoft.com/office/drawing/2014/main" xmlns="" id="{ADD483E6-ADBF-4919-BDCE-E2F6B63C6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3765094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335">
              <a:extLst>
                <a:ext uri="{FF2B5EF4-FFF2-40B4-BE49-F238E27FC236}">
                  <a16:creationId xmlns:a16="http://schemas.microsoft.com/office/drawing/2014/main" xmlns="" id="{7436692F-8E0C-455C-9044-BA9A97B5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3765094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336">
              <a:extLst>
                <a:ext uri="{FF2B5EF4-FFF2-40B4-BE49-F238E27FC236}">
                  <a16:creationId xmlns:a16="http://schemas.microsoft.com/office/drawing/2014/main" xmlns="" id="{12758F18-E144-4070-A105-FB29EF8B8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3765094"/>
              <a:ext cx="191500" cy="192868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337">
              <a:extLst>
                <a:ext uri="{FF2B5EF4-FFF2-40B4-BE49-F238E27FC236}">
                  <a16:creationId xmlns:a16="http://schemas.microsoft.com/office/drawing/2014/main" xmlns="" id="{4C6D8ACA-A1A1-4924-9AF1-587FFF87F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3765094"/>
              <a:ext cx="195603" cy="192868"/>
            </a:xfrm>
            <a:custGeom>
              <a:avLst/>
              <a:gdLst>
                <a:gd name="T0" fmla="*/ 202135 w 73"/>
                <a:gd name="T1" fmla="*/ 223838 h 72"/>
                <a:gd name="T2" fmla="*/ 24878 w 73"/>
                <a:gd name="T3" fmla="*/ 223838 h 72"/>
                <a:gd name="T4" fmla="*/ 0 w 73"/>
                <a:gd name="T5" fmla="*/ 202076 h 72"/>
                <a:gd name="T6" fmla="*/ 0 w 73"/>
                <a:gd name="T7" fmla="*/ 21762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762 h 72"/>
                <a:gd name="T14" fmla="*/ 227013 w 73"/>
                <a:gd name="T15" fmla="*/ 202076 h 72"/>
                <a:gd name="T16" fmla="*/ 202135 w 73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E6E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338">
              <a:extLst>
                <a:ext uri="{FF2B5EF4-FFF2-40B4-BE49-F238E27FC236}">
                  <a16:creationId xmlns:a16="http://schemas.microsoft.com/office/drawing/2014/main" xmlns="" id="{333BC4BE-BDD6-43CF-8086-90B153919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4020883"/>
              <a:ext cx="191500" cy="195604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339">
              <a:extLst>
                <a:ext uri="{FF2B5EF4-FFF2-40B4-BE49-F238E27FC236}">
                  <a16:creationId xmlns:a16="http://schemas.microsoft.com/office/drawing/2014/main" xmlns="" id="{60854380-ED2B-41B7-8FA3-F2A2AB1831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4020883"/>
              <a:ext cx="191500" cy="195604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340">
              <a:extLst>
                <a:ext uri="{FF2B5EF4-FFF2-40B4-BE49-F238E27FC236}">
                  <a16:creationId xmlns:a16="http://schemas.microsoft.com/office/drawing/2014/main" xmlns="" id="{DC174871-7745-4BFC-923F-856BD3CC5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4020883"/>
              <a:ext cx="191500" cy="195604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341">
              <a:extLst>
                <a:ext uri="{FF2B5EF4-FFF2-40B4-BE49-F238E27FC236}">
                  <a16:creationId xmlns:a16="http://schemas.microsoft.com/office/drawing/2014/main" xmlns="" id="{05A48A41-02F0-46DE-AE82-C33E811BC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4020883"/>
              <a:ext cx="191500" cy="195604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342">
              <a:extLst>
                <a:ext uri="{FF2B5EF4-FFF2-40B4-BE49-F238E27FC236}">
                  <a16:creationId xmlns:a16="http://schemas.microsoft.com/office/drawing/2014/main" xmlns="" id="{0CC21A4A-62B4-4D8E-B964-30F72A9E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4020883"/>
              <a:ext cx="195603" cy="195604"/>
            </a:xfrm>
            <a:custGeom>
              <a:avLst/>
              <a:gdLst>
                <a:gd name="T0" fmla="*/ 202135 w 73"/>
                <a:gd name="T1" fmla="*/ 227013 h 73"/>
                <a:gd name="T2" fmla="*/ 24878 w 73"/>
                <a:gd name="T3" fmla="*/ 227013 h 73"/>
                <a:gd name="T4" fmla="*/ 0 w 73"/>
                <a:gd name="T5" fmla="*/ 202135 h 73"/>
                <a:gd name="T6" fmla="*/ 0 w 73"/>
                <a:gd name="T7" fmla="*/ 24878 h 73"/>
                <a:gd name="T8" fmla="*/ 24878 w 73"/>
                <a:gd name="T9" fmla="*/ 0 h 73"/>
                <a:gd name="T10" fmla="*/ 202135 w 73"/>
                <a:gd name="T11" fmla="*/ 0 h 73"/>
                <a:gd name="T12" fmla="*/ 227013 w 73"/>
                <a:gd name="T13" fmla="*/ 24878 h 73"/>
                <a:gd name="T14" fmla="*/ 227013 w 73"/>
                <a:gd name="T15" fmla="*/ 202135 h 73"/>
                <a:gd name="T16" fmla="*/ 202135 w 73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3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343">
              <a:extLst>
                <a:ext uri="{FF2B5EF4-FFF2-40B4-BE49-F238E27FC236}">
                  <a16:creationId xmlns:a16="http://schemas.microsoft.com/office/drawing/2014/main" xmlns="" id="{ED4002F3-C56A-4087-81BC-4ABDA4ADF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4280776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344">
              <a:extLst>
                <a:ext uri="{FF2B5EF4-FFF2-40B4-BE49-F238E27FC236}">
                  <a16:creationId xmlns:a16="http://schemas.microsoft.com/office/drawing/2014/main" xmlns="" id="{13C7BB1C-6068-4B33-9C1A-1EEE00138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4280776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345">
              <a:extLst>
                <a:ext uri="{FF2B5EF4-FFF2-40B4-BE49-F238E27FC236}">
                  <a16:creationId xmlns:a16="http://schemas.microsoft.com/office/drawing/2014/main" xmlns="" id="{A896EC1B-6F22-4F3C-A036-4DBAC7468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4280776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346">
              <a:extLst>
                <a:ext uri="{FF2B5EF4-FFF2-40B4-BE49-F238E27FC236}">
                  <a16:creationId xmlns:a16="http://schemas.microsoft.com/office/drawing/2014/main" xmlns="" id="{80CA3EDE-8D3D-4FFC-89D4-624ECD46C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4280776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347">
              <a:extLst>
                <a:ext uri="{FF2B5EF4-FFF2-40B4-BE49-F238E27FC236}">
                  <a16:creationId xmlns:a16="http://schemas.microsoft.com/office/drawing/2014/main" xmlns="" id="{10259ADF-7839-491F-AF1B-B06B471D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4280776"/>
              <a:ext cx="195603" cy="191500"/>
            </a:xfrm>
            <a:custGeom>
              <a:avLst/>
              <a:gdLst>
                <a:gd name="T0" fmla="*/ 202135 w 73"/>
                <a:gd name="T1" fmla="*/ 222250 h 72"/>
                <a:gd name="T2" fmla="*/ 24878 w 73"/>
                <a:gd name="T3" fmla="*/ 222250 h 72"/>
                <a:gd name="T4" fmla="*/ 0 w 73"/>
                <a:gd name="T5" fmla="*/ 200642 h 72"/>
                <a:gd name="T6" fmla="*/ 0 w 73"/>
                <a:gd name="T7" fmla="*/ 21608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608 h 72"/>
                <a:gd name="T14" fmla="*/ 227013 w 73"/>
                <a:gd name="T15" fmla="*/ 200642 h 72"/>
                <a:gd name="T16" fmla="*/ 202135 w 73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348">
              <a:extLst>
                <a:ext uri="{FF2B5EF4-FFF2-40B4-BE49-F238E27FC236}">
                  <a16:creationId xmlns:a16="http://schemas.microsoft.com/office/drawing/2014/main" xmlns="" id="{D723924C-35D6-4014-B868-5578F18C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4536566"/>
              <a:ext cx="191500" cy="194236"/>
            </a:xfrm>
            <a:custGeom>
              <a:avLst/>
              <a:gdLst>
                <a:gd name="T0" fmla="*/ 200642 w 72"/>
                <a:gd name="T1" fmla="*/ 225425 h 73"/>
                <a:gd name="T2" fmla="*/ 21608 w 72"/>
                <a:gd name="T3" fmla="*/ 225425 h 73"/>
                <a:gd name="T4" fmla="*/ 0 w 72"/>
                <a:gd name="T5" fmla="*/ 200721 h 73"/>
                <a:gd name="T6" fmla="*/ 0 w 72"/>
                <a:gd name="T7" fmla="*/ 24704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704 h 73"/>
                <a:gd name="T14" fmla="*/ 222250 w 72"/>
                <a:gd name="T15" fmla="*/ 200721 h 73"/>
                <a:gd name="T16" fmla="*/ 200642 w 72"/>
                <a:gd name="T17" fmla="*/ 22542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349">
              <a:extLst>
                <a:ext uri="{FF2B5EF4-FFF2-40B4-BE49-F238E27FC236}">
                  <a16:creationId xmlns:a16="http://schemas.microsoft.com/office/drawing/2014/main" xmlns="" id="{6A0DAA0A-FFC6-4EF3-B1B4-E8B7BDEAE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4536566"/>
              <a:ext cx="191500" cy="194236"/>
            </a:xfrm>
            <a:custGeom>
              <a:avLst/>
              <a:gdLst>
                <a:gd name="T0" fmla="*/ 200642 w 72"/>
                <a:gd name="T1" fmla="*/ 225425 h 73"/>
                <a:gd name="T2" fmla="*/ 21608 w 72"/>
                <a:gd name="T3" fmla="*/ 225425 h 73"/>
                <a:gd name="T4" fmla="*/ 0 w 72"/>
                <a:gd name="T5" fmla="*/ 200721 h 73"/>
                <a:gd name="T6" fmla="*/ 0 w 72"/>
                <a:gd name="T7" fmla="*/ 24704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704 h 73"/>
                <a:gd name="T14" fmla="*/ 222250 w 72"/>
                <a:gd name="T15" fmla="*/ 200721 h 73"/>
                <a:gd name="T16" fmla="*/ 200642 w 72"/>
                <a:gd name="T17" fmla="*/ 22542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350">
              <a:extLst>
                <a:ext uri="{FF2B5EF4-FFF2-40B4-BE49-F238E27FC236}">
                  <a16:creationId xmlns:a16="http://schemas.microsoft.com/office/drawing/2014/main" xmlns="" id="{1CE86BA3-479D-435F-885A-12E4DA763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4536566"/>
              <a:ext cx="191500" cy="194236"/>
            </a:xfrm>
            <a:custGeom>
              <a:avLst/>
              <a:gdLst>
                <a:gd name="T0" fmla="*/ 200642 w 72"/>
                <a:gd name="T1" fmla="*/ 225425 h 73"/>
                <a:gd name="T2" fmla="*/ 21608 w 72"/>
                <a:gd name="T3" fmla="*/ 225425 h 73"/>
                <a:gd name="T4" fmla="*/ 0 w 72"/>
                <a:gd name="T5" fmla="*/ 200721 h 73"/>
                <a:gd name="T6" fmla="*/ 0 w 72"/>
                <a:gd name="T7" fmla="*/ 24704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704 h 73"/>
                <a:gd name="T14" fmla="*/ 222250 w 72"/>
                <a:gd name="T15" fmla="*/ 200721 h 73"/>
                <a:gd name="T16" fmla="*/ 200642 w 72"/>
                <a:gd name="T17" fmla="*/ 22542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351">
              <a:extLst>
                <a:ext uri="{FF2B5EF4-FFF2-40B4-BE49-F238E27FC236}">
                  <a16:creationId xmlns:a16="http://schemas.microsoft.com/office/drawing/2014/main" xmlns="" id="{89198ED2-507F-4F90-8E09-21A1C3B74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4536566"/>
              <a:ext cx="191500" cy="194236"/>
            </a:xfrm>
            <a:custGeom>
              <a:avLst/>
              <a:gdLst>
                <a:gd name="T0" fmla="*/ 200642 w 72"/>
                <a:gd name="T1" fmla="*/ 225425 h 73"/>
                <a:gd name="T2" fmla="*/ 21608 w 72"/>
                <a:gd name="T3" fmla="*/ 225425 h 73"/>
                <a:gd name="T4" fmla="*/ 0 w 72"/>
                <a:gd name="T5" fmla="*/ 200721 h 73"/>
                <a:gd name="T6" fmla="*/ 0 w 72"/>
                <a:gd name="T7" fmla="*/ 24704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704 h 73"/>
                <a:gd name="T14" fmla="*/ 222250 w 72"/>
                <a:gd name="T15" fmla="*/ 200721 h 73"/>
                <a:gd name="T16" fmla="*/ 200642 w 72"/>
                <a:gd name="T17" fmla="*/ 22542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352">
              <a:extLst>
                <a:ext uri="{FF2B5EF4-FFF2-40B4-BE49-F238E27FC236}">
                  <a16:creationId xmlns:a16="http://schemas.microsoft.com/office/drawing/2014/main" xmlns="" id="{099943AD-4B01-4506-A264-68E26EDF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4536566"/>
              <a:ext cx="195603" cy="194236"/>
            </a:xfrm>
            <a:custGeom>
              <a:avLst/>
              <a:gdLst>
                <a:gd name="T0" fmla="*/ 202135 w 73"/>
                <a:gd name="T1" fmla="*/ 225425 h 73"/>
                <a:gd name="T2" fmla="*/ 24878 w 73"/>
                <a:gd name="T3" fmla="*/ 225425 h 73"/>
                <a:gd name="T4" fmla="*/ 0 w 73"/>
                <a:gd name="T5" fmla="*/ 200721 h 73"/>
                <a:gd name="T6" fmla="*/ 0 w 73"/>
                <a:gd name="T7" fmla="*/ 24704 h 73"/>
                <a:gd name="T8" fmla="*/ 24878 w 73"/>
                <a:gd name="T9" fmla="*/ 0 h 73"/>
                <a:gd name="T10" fmla="*/ 202135 w 73"/>
                <a:gd name="T11" fmla="*/ 0 h 73"/>
                <a:gd name="T12" fmla="*/ 227013 w 73"/>
                <a:gd name="T13" fmla="*/ 24704 h 73"/>
                <a:gd name="T14" fmla="*/ 227013 w 73"/>
                <a:gd name="T15" fmla="*/ 200721 h 73"/>
                <a:gd name="T16" fmla="*/ 202135 w 73"/>
                <a:gd name="T17" fmla="*/ 225425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3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353">
              <a:extLst>
                <a:ext uri="{FF2B5EF4-FFF2-40B4-BE49-F238E27FC236}">
                  <a16:creationId xmlns:a16="http://schemas.microsoft.com/office/drawing/2014/main" xmlns="" id="{EA7065DC-D7CA-4A1F-9CA0-DF5E441CC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4795091"/>
              <a:ext cx="191500" cy="192869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354">
              <a:extLst>
                <a:ext uri="{FF2B5EF4-FFF2-40B4-BE49-F238E27FC236}">
                  <a16:creationId xmlns:a16="http://schemas.microsoft.com/office/drawing/2014/main" xmlns="" id="{8EC80A78-364E-4679-A624-50DA3A3A3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4795091"/>
              <a:ext cx="191500" cy="192869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355">
              <a:extLst>
                <a:ext uri="{FF2B5EF4-FFF2-40B4-BE49-F238E27FC236}">
                  <a16:creationId xmlns:a16="http://schemas.microsoft.com/office/drawing/2014/main" xmlns="" id="{7A7E23B2-6BBF-4C5A-B0CC-DC5983D9F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4795091"/>
              <a:ext cx="191500" cy="192869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356">
              <a:extLst>
                <a:ext uri="{FF2B5EF4-FFF2-40B4-BE49-F238E27FC236}">
                  <a16:creationId xmlns:a16="http://schemas.microsoft.com/office/drawing/2014/main" xmlns="" id="{F3933CD3-1B55-4041-93D5-5FC2F7817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4795091"/>
              <a:ext cx="191500" cy="192869"/>
            </a:xfrm>
            <a:custGeom>
              <a:avLst/>
              <a:gdLst>
                <a:gd name="T0" fmla="*/ 200642 w 72"/>
                <a:gd name="T1" fmla="*/ 223838 h 72"/>
                <a:gd name="T2" fmla="*/ 21608 w 72"/>
                <a:gd name="T3" fmla="*/ 223838 h 72"/>
                <a:gd name="T4" fmla="*/ 0 w 72"/>
                <a:gd name="T5" fmla="*/ 202076 h 72"/>
                <a:gd name="T6" fmla="*/ 0 w 72"/>
                <a:gd name="T7" fmla="*/ 21762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762 h 72"/>
                <a:gd name="T14" fmla="*/ 222250 w 72"/>
                <a:gd name="T15" fmla="*/ 202076 h 72"/>
                <a:gd name="T16" fmla="*/ 200642 w 72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357">
              <a:extLst>
                <a:ext uri="{FF2B5EF4-FFF2-40B4-BE49-F238E27FC236}">
                  <a16:creationId xmlns:a16="http://schemas.microsoft.com/office/drawing/2014/main" xmlns="" id="{B316D1E1-18F8-44D7-90F3-CE6ED82E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4795091"/>
              <a:ext cx="195603" cy="192869"/>
            </a:xfrm>
            <a:custGeom>
              <a:avLst/>
              <a:gdLst>
                <a:gd name="T0" fmla="*/ 202135 w 73"/>
                <a:gd name="T1" fmla="*/ 223838 h 72"/>
                <a:gd name="T2" fmla="*/ 24878 w 73"/>
                <a:gd name="T3" fmla="*/ 223838 h 72"/>
                <a:gd name="T4" fmla="*/ 0 w 73"/>
                <a:gd name="T5" fmla="*/ 202076 h 72"/>
                <a:gd name="T6" fmla="*/ 0 w 73"/>
                <a:gd name="T7" fmla="*/ 21762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762 h 72"/>
                <a:gd name="T14" fmla="*/ 227013 w 73"/>
                <a:gd name="T15" fmla="*/ 202076 h 72"/>
                <a:gd name="T16" fmla="*/ 202135 w 73"/>
                <a:gd name="T17" fmla="*/ 223838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0" name="Freeform 358">
              <a:extLst>
                <a:ext uri="{FF2B5EF4-FFF2-40B4-BE49-F238E27FC236}">
                  <a16:creationId xmlns:a16="http://schemas.microsoft.com/office/drawing/2014/main" xmlns="" id="{35D9FE5C-B5B1-4705-A18C-56D41DF79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5050881"/>
              <a:ext cx="191500" cy="195603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359">
              <a:extLst>
                <a:ext uri="{FF2B5EF4-FFF2-40B4-BE49-F238E27FC236}">
                  <a16:creationId xmlns:a16="http://schemas.microsoft.com/office/drawing/2014/main" xmlns="" id="{B7B0BCFF-CF1B-439A-9F01-48B72A84D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5050881"/>
              <a:ext cx="191500" cy="195603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360">
              <a:extLst>
                <a:ext uri="{FF2B5EF4-FFF2-40B4-BE49-F238E27FC236}">
                  <a16:creationId xmlns:a16="http://schemas.microsoft.com/office/drawing/2014/main" xmlns="" id="{61F69F05-5015-4B89-ABDF-F42439F1C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5050881"/>
              <a:ext cx="191500" cy="195603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361">
              <a:extLst>
                <a:ext uri="{FF2B5EF4-FFF2-40B4-BE49-F238E27FC236}">
                  <a16:creationId xmlns:a16="http://schemas.microsoft.com/office/drawing/2014/main" xmlns="" id="{69C2523C-8968-4ECF-891F-1172BF336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5050881"/>
              <a:ext cx="191500" cy="195603"/>
            </a:xfrm>
            <a:custGeom>
              <a:avLst/>
              <a:gdLst>
                <a:gd name="T0" fmla="*/ 200642 w 72"/>
                <a:gd name="T1" fmla="*/ 227013 h 73"/>
                <a:gd name="T2" fmla="*/ 21608 w 72"/>
                <a:gd name="T3" fmla="*/ 227013 h 73"/>
                <a:gd name="T4" fmla="*/ 0 w 72"/>
                <a:gd name="T5" fmla="*/ 202135 h 73"/>
                <a:gd name="T6" fmla="*/ 0 w 72"/>
                <a:gd name="T7" fmla="*/ 24878 h 73"/>
                <a:gd name="T8" fmla="*/ 21608 w 72"/>
                <a:gd name="T9" fmla="*/ 0 h 73"/>
                <a:gd name="T10" fmla="*/ 200642 w 72"/>
                <a:gd name="T11" fmla="*/ 0 h 73"/>
                <a:gd name="T12" fmla="*/ 222250 w 72"/>
                <a:gd name="T13" fmla="*/ 24878 h 73"/>
                <a:gd name="T14" fmla="*/ 222250 w 72"/>
                <a:gd name="T15" fmla="*/ 202135 h 73"/>
                <a:gd name="T16" fmla="*/ 200642 w 72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3">
                  <a:moveTo>
                    <a:pt x="65" y="73"/>
                  </a:moveTo>
                  <a:cubicBezTo>
                    <a:pt x="7" y="73"/>
                    <a:pt x="7" y="73"/>
                    <a:pt x="7" y="73"/>
                  </a:cubicBezTo>
                  <a:cubicBezTo>
                    <a:pt x="3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4"/>
                    <a:pt x="72" y="8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362">
              <a:extLst>
                <a:ext uri="{FF2B5EF4-FFF2-40B4-BE49-F238E27FC236}">
                  <a16:creationId xmlns:a16="http://schemas.microsoft.com/office/drawing/2014/main" xmlns="" id="{D0D43A2F-152F-4E0A-908F-168CD794F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5050881"/>
              <a:ext cx="195603" cy="195603"/>
            </a:xfrm>
            <a:custGeom>
              <a:avLst/>
              <a:gdLst>
                <a:gd name="T0" fmla="*/ 202135 w 73"/>
                <a:gd name="T1" fmla="*/ 227013 h 73"/>
                <a:gd name="T2" fmla="*/ 24878 w 73"/>
                <a:gd name="T3" fmla="*/ 227013 h 73"/>
                <a:gd name="T4" fmla="*/ 0 w 73"/>
                <a:gd name="T5" fmla="*/ 202135 h 73"/>
                <a:gd name="T6" fmla="*/ 0 w 73"/>
                <a:gd name="T7" fmla="*/ 24878 h 73"/>
                <a:gd name="T8" fmla="*/ 24878 w 73"/>
                <a:gd name="T9" fmla="*/ 0 h 73"/>
                <a:gd name="T10" fmla="*/ 202135 w 73"/>
                <a:gd name="T11" fmla="*/ 0 h 73"/>
                <a:gd name="T12" fmla="*/ 227013 w 73"/>
                <a:gd name="T13" fmla="*/ 24878 h 73"/>
                <a:gd name="T14" fmla="*/ 227013 w 73"/>
                <a:gd name="T15" fmla="*/ 202135 h 73"/>
                <a:gd name="T16" fmla="*/ 202135 w 73"/>
                <a:gd name="T17" fmla="*/ 227013 h 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3">
                  <a:moveTo>
                    <a:pt x="65" y="73"/>
                  </a:moveTo>
                  <a:cubicBezTo>
                    <a:pt x="8" y="73"/>
                    <a:pt x="8" y="73"/>
                    <a:pt x="8" y="73"/>
                  </a:cubicBezTo>
                  <a:cubicBezTo>
                    <a:pt x="4" y="73"/>
                    <a:pt x="0" y="69"/>
                    <a:pt x="0" y="6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4"/>
                    <a:pt x="73" y="8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3"/>
                    <a:pt x="65" y="73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363">
              <a:extLst>
                <a:ext uri="{FF2B5EF4-FFF2-40B4-BE49-F238E27FC236}">
                  <a16:creationId xmlns:a16="http://schemas.microsoft.com/office/drawing/2014/main" xmlns="" id="{B32A2CFD-55F5-4953-97E8-BE26076F5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144" y="5310775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364">
              <a:extLst>
                <a:ext uri="{FF2B5EF4-FFF2-40B4-BE49-F238E27FC236}">
                  <a16:creationId xmlns:a16="http://schemas.microsoft.com/office/drawing/2014/main" xmlns="" id="{2A27632B-C09B-4925-9836-E2E6C65E7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934" y="5310775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365">
              <a:extLst>
                <a:ext uri="{FF2B5EF4-FFF2-40B4-BE49-F238E27FC236}">
                  <a16:creationId xmlns:a16="http://schemas.microsoft.com/office/drawing/2014/main" xmlns="" id="{A32D64BD-ACE9-4641-9B0F-0C873019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460" y="5310775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366">
              <a:extLst>
                <a:ext uri="{FF2B5EF4-FFF2-40B4-BE49-F238E27FC236}">
                  <a16:creationId xmlns:a16="http://schemas.microsoft.com/office/drawing/2014/main" xmlns="" id="{D877798D-BA82-44BB-B5F5-DF9FDB62A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249" y="5310775"/>
              <a:ext cx="191500" cy="191500"/>
            </a:xfrm>
            <a:custGeom>
              <a:avLst/>
              <a:gdLst>
                <a:gd name="T0" fmla="*/ 200642 w 72"/>
                <a:gd name="T1" fmla="*/ 222250 h 72"/>
                <a:gd name="T2" fmla="*/ 21608 w 72"/>
                <a:gd name="T3" fmla="*/ 222250 h 72"/>
                <a:gd name="T4" fmla="*/ 0 w 72"/>
                <a:gd name="T5" fmla="*/ 200642 h 72"/>
                <a:gd name="T6" fmla="*/ 0 w 72"/>
                <a:gd name="T7" fmla="*/ 21608 h 72"/>
                <a:gd name="T8" fmla="*/ 21608 w 72"/>
                <a:gd name="T9" fmla="*/ 0 h 72"/>
                <a:gd name="T10" fmla="*/ 200642 w 72"/>
                <a:gd name="T11" fmla="*/ 0 h 72"/>
                <a:gd name="T12" fmla="*/ 222250 w 72"/>
                <a:gd name="T13" fmla="*/ 21608 h 72"/>
                <a:gd name="T14" fmla="*/ 222250 w 72"/>
                <a:gd name="T15" fmla="*/ 200642 h 72"/>
                <a:gd name="T16" fmla="*/ 200642 w 72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2">
                  <a:moveTo>
                    <a:pt x="65" y="72"/>
                  </a:move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2" y="3"/>
                    <a:pt x="72" y="7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367">
              <a:extLst>
                <a:ext uri="{FF2B5EF4-FFF2-40B4-BE49-F238E27FC236}">
                  <a16:creationId xmlns:a16="http://schemas.microsoft.com/office/drawing/2014/main" xmlns="" id="{9747707E-3C96-4687-8E62-D0C8E886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6039" y="5310775"/>
              <a:ext cx="195603" cy="191500"/>
            </a:xfrm>
            <a:custGeom>
              <a:avLst/>
              <a:gdLst>
                <a:gd name="T0" fmla="*/ 202135 w 73"/>
                <a:gd name="T1" fmla="*/ 222250 h 72"/>
                <a:gd name="T2" fmla="*/ 24878 w 73"/>
                <a:gd name="T3" fmla="*/ 222250 h 72"/>
                <a:gd name="T4" fmla="*/ 0 w 73"/>
                <a:gd name="T5" fmla="*/ 200642 h 72"/>
                <a:gd name="T6" fmla="*/ 0 w 73"/>
                <a:gd name="T7" fmla="*/ 21608 h 72"/>
                <a:gd name="T8" fmla="*/ 24878 w 73"/>
                <a:gd name="T9" fmla="*/ 0 h 72"/>
                <a:gd name="T10" fmla="*/ 202135 w 73"/>
                <a:gd name="T11" fmla="*/ 0 h 72"/>
                <a:gd name="T12" fmla="*/ 227013 w 73"/>
                <a:gd name="T13" fmla="*/ 21608 h 72"/>
                <a:gd name="T14" fmla="*/ 227013 w 73"/>
                <a:gd name="T15" fmla="*/ 200642 h 72"/>
                <a:gd name="T16" fmla="*/ 202135 w 73"/>
                <a:gd name="T17" fmla="*/ 222250 h 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3" h="72">
                  <a:moveTo>
                    <a:pt x="65" y="72"/>
                  </a:move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9" y="0"/>
                    <a:pt x="73" y="3"/>
                    <a:pt x="73" y="7"/>
                  </a:cubicBezTo>
                  <a:cubicBezTo>
                    <a:pt x="73" y="65"/>
                    <a:pt x="73" y="65"/>
                    <a:pt x="73" y="65"/>
                  </a:cubicBezTo>
                  <a:cubicBezTo>
                    <a:pt x="73" y="69"/>
                    <a:pt x="69" y="72"/>
                    <a:pt x="65" y="72"/>
                  </a:cubicBezTo>
                  <a:close/>
                </a:path>
              </a:pathLst>
            </a:custGeom>
            <a:solidFill>
              <a:srgbClr val="F42A4D"/>
            </a:solidFill>
            <a:ln>
              <a:noFill/>
            </a:ln>
            <a:ex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xmlns="" id="{330A7FB2-284B-41D3-89BF-269D220684C7}"/>
                </a:ext>
              </a:extLst>
            </p:cNvPr>
            <p:cNvGrpSpPr/>
            <p:nvPr/>
          </p:nvGrpSpPr>
          <p:grpSpPr>
            <a:xfrm>
              <a:off x="634355" y="2993621"/>
              <a:ext cx="1221499" cy="2508654"/>
              <a:chOff x="1095375" y="2993621"/>
              <a:chExt cx="1221499" cy="2508654"/>
            </a:xfrm>
          </p:grpSpPr>
          <p:sp>
            <p:nvSpPr>
              <p:cNvPr id="225" name="Freeform 368">
                <a:extLst>
                  <a:ext uri="{FF2B5EF4-FFF2-40B4-BE49-F238E27FC236}">
                    <a16:creationId xmlns:a16="http://schemas.microsoft.com/office/drawing/2014/main" xmlns="" id="{1D6A0B55-132B-4EA1-BAC8-2D564ECB8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369">
                <a:extLst>
                  <a:ext uri="{FF2B5EF4-FFF2-40B4-BE49-F238E27FC236}">
                    <a16:creationId xmlns:a16="http://schemas.microsoft.com/office/drawing/2014/main" xmlns="" id="{EF6DD8F5-2D06-4492-9751-F974DAFA1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370">
                <a:extLst>
                  <a:ext uri="{FF2B5EF4-FFF2-40B4-BE49-F238E27FC236}">
                    <a16:creationId xmlns:a16="http://schemas.microsoft.com/office/drawing/2014/main" xmlns="" id="{05DB1827-7D6B-44E3-9850-464692849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2993621"/>
                <a:ext cx="192869" cy="192868"/>
              </a:xfrm>
              <a:custGeom>
                <a:avLst/>
                <a:gdLst>
                  <a:gd name="T0" fmla="*/ 202076 w 72"/>
                  <a:gd name="T1" fmla="*/ 223838 h 72"/>
                  <a:gd name="T2" fmla="*/ 21762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762 h 72"/>
                  <a:gd name="T14" fmla="*/ 223838 w 72"/>
                  <a:gd name="T15" fmla="*/ 202076 h 72"/>
                  <a:gd name="T16" fmla="*/ 202076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371">
                <a:extLst>
                  <a:ext uri="{FF2B5EF4-FFF2-40B4-BE49-F238E27FC236}">
                    <a16:creationId xmlns:a16="http://schemas.microsoft.com/office/drawing/2014/main" xmlns="" id="{FC20997F-8C17-48F9-882B-6A594EAEE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2993621"/>
                <a:ext cx="195603" cy="192868"/>
              </a:xfrm>
              <a:custGeom>
                <a:avLst/>
                <a:gdLst>
                  <a:gd name="T0" fmla="*/ 202135 w 73"/>
                  <a:gd name="T1" fmla="*/ 223838 h 72"/>
                  <a:gd name="T2" fmla="*/ 24878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762 h 72"/>
                  <a:gd name="T14" fmla="*/ 227013 w 73"/>
                  <a:gd name="T15" fmla="*/ 202076 h 72"/>
                  <a:gd name="T16" fmla="*/ 202135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372">
                <a:extLst>
                  <a:ext uri="{FF2B5EF4-FFF2-40B4-BE49-F238E27FC236}">
                    <a16:creationId xmlns:a16="http://schemas.microsoft.com/office/drawing/2014/main" xmlns="" id="{182DC989-5D42-491B-BAB1-E7CDF44FB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2993621"/>
                <a:ext cx="192869" cy="192868"/>
              </a:xfrm>
              <a:custGeom>
                <a:avLst/>
                <a:gdLst>
                  <a:gd name="T0" fmla="*/ 202076 w 72"/>
                  <a:gd name="T1" fmla="*/ 223838 h 72"/>
                  <a:gd name="T2" fmla="*/ 21762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762 h 72"/>
                  <a:gd name="T14" fmla="*/ 223838 w 72"/>
                  <a:gd name="T15" fmla="*/ 202076 h 72"/>
                  <a:gd name="T16" fmla="*/ 202076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373">
                <a:extLst>
                  <a:ext uri="{FF2B5EF4-FFF2-40B4-BE49-F238E27FC236}">
                    <a16:creationId xmlns:a16="http://schemas.microsoft.com/office/drawing/2014/main" xmlns="" id="{CEB373DE-3665-4623-9001-36F3B2285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374">
                <a:extLst>
                  <a:ext uri="{FF2B5EF4-FFF2-40B4-BE49-F238E27FC236}">
                    <a16:creationId xmlns:a16="http://schemas.microsoft.com/office/drawing/2014/main" xmlns="" id="{93870678-0EB8-476F-AC56-7D608BAC5A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375">
                <a:extLst>
                  <a:ext uri="{FF2B5EF4-FFF2-40B4-BE49-F238E27FC236}">
                    <a16:creationId xmlns:a16="http://schemas.microsoft.com/office/drawing/2014/main" xmlns="" id="{227F69E0-EC5C-4C49-965D-A9D6B3917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3250779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200642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376">
                <a:extLst>
                  <a:ext uri="{FF2B5EF4-FFF2-40B4-BE49-F238E27FC236}">
                    <a16:creationId xmlns:a16="http://schemas.microsoft.com/office/drawing/2014/main" xmlns="" id="{4A02664F-888A-4257-A5D0-BF1300297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3250779"/>
                <a:ext cx="195603" cy="191500"/>
              </a:xfrm>
              <a:custGeom>
                <a:avLst/>
                <a:gdLst>
                  <a:gd name="T0" fmla="*/ 202135 w 73"/>
                  <a:gd name="T1" fmla="*/ 222250 h 72"/>
                  <a:gd name="T2" fmla="*/ 24878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608 h 72"/>
                  <a:gd name="T14" fmla="*/ 227013 w 73"/>
                  <a:gd name="T15" fmla="*/ 200642 h 72"/>
                  <a:gd name="T16" fmla="*/ 202135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377">
                <a:extLst>
                  <a:ext uri="{FF2B5EF4-FFF2-40B4-BE49-F238E27FC236}">
                    <a16:creationId xmlns:a16="http://schemas.microsoft.com/office/drawing/2014/main" xmlns="" id="{B71597A4-3126-45C0-B662-D70880855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3250779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200642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378">
                <a:extLst>
                  <a:ext uri="{FF2B5EF4-FFF2-40B4-BE49-F238E27FC236}">
                    <a16:creationId xmlns:a16="http://schemas.microsoft.com/office/drawing/2014/main" xmlns="" id="{53DB2239-5E6A-4BC2-A904-4B49E45ED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379">
                <a:extLst>
                  <a:ext uri="{FF2B5EF4-FFF2-40B4-BE49-F238E27FC236}">
                    <a16:creationId xmlns:a16="http://schemas.microsoft.com/office/drawing/2014/main" xmlns="" id="{77BCA5B8-CC73-409C-8AEA-9E2EEBC61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380">
                <a:extLst>
                  <a:ext uri="{FF2B5EF4-FFF2-40B4-BE49-F238E27FC236}">
                    <a16:creationId xmlns:a16="http://schemas.microsoft.com/office/drawing/2014/main" xmlns="" id="{8177B875-C918-42A8-9E8B-8D9E4B3F0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3509304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197556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381">
                <a:extLst>
                  <a:ext uri="{FF2B5EF4-FFF2-40B4-BE49-F238E27FC236}">
                    <a16:creationId xmlns:a16="http://schemas.microsoft.com/office/drawing/2014/main" xmlns="" id="{B4C6CF90-F4B0-4C64-93D6-1A49D1C1F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3509304"/>
                <a:ext cx="195603" cy="191500"/>
              </a:xfrm>
              <a:custGeom>
                <a:avLst/>
                <a:gdLst>
                  <a:gd name="T0" fmla="*/ 202135 w 73"/>
                  <a:gd name="T1" fmla="*/ 222250 h 72"/>
                  <a:gd name="T2" fmla="*/ 24878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608 h 72"/>
                  <a:gd name="T14" fmla="*/ 227013 w 73"/>
                  <a:gd name="T15" fmla="*/ 197556 h 72"/>
                  <a:gd name="T16" fmla="*/ 202135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382">
                <a:extLst>
                  <a:ext uri="{FF2B5EF4-FFF2-40B4-BE49-F238E27FC236}">
                    <a16:creationId xmlns:a16="http://schemas.microsoft.com/office/drawing/2014/main" xmlns="" id="{462A9211-AF1C-46D1-AA0B-CA177A49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3509304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197556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383">
                <a:extLst>
                  <a:ext uri="{FF2B5EF4-FFF2-40B4-BE49-F238E27FC236}">
                    <a16:creationId xmlns:a16="http://schemas.microsoft.com/office/drawing/2014/main" xmlns="" id="{2E686F75-D3F0-48ED-97AF-6651FDD4D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384">
                <a:extLst>
                  <a:ext uri="{FF2B5EF4-FFF2-40B4-BE49-F238E27FC236}">
                    <a16:creationId xmlns:a16="http://schemas.microsoft.com/office/drawing/2014/main" xmlns="" id="{3FC64259-3B3B-4999-9892-CCCEB2DA3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385">
                <a:extLst>
                  <a:ext uri="{FF2B5EF4-FFF2-40B4-BE49-F238E27FC236}">
                    <a16:creationId xmlns:a16="http://schemas.microsoft.com/office/drawing/2014/main" xmlns="" id="{D6C0C32F-7DDC-4EF5-A98B-6669AE253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3765094"/>
                <a:ext cx="192869" cy="192868"/>
              </a:xfrm>
              <a:custGeom>
                <a:avLst/>
                <a:gdLst>
                  <a:gd name="T0" fmla="*/ 202076 w 72"/>
                  <a:gd name="T1" fmla="*/ 223838 h 72"/>
                  <a:gd name="T2" fmla="*/ 21762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762 h 72"/>
                  <a:gd name="T14" fmla="*/ 223838 w 72"/>
                  <a:gd name="T15" fmla="*/ 202076 h 72"/>
                  <a:gd name="T16" fmla="*/ 202076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386">
                <a:extLst>
                  <a:ext uri="{FF2B5EF4-FFF2-40B4-BE49-F238E27FC236}">
                    <a16:creationId xmlns:a16="http://schemas.microsoft.com/office/drawing/2014/main" xmlns="" id="{22ECCFDA-8002-4FE3-BE7B-DDD4BEF9F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3765094"/>
                <a:ext cx="195603" cy="192868"/>
              </a:xfrm>
              <a:custGeom>
                <a:avLst/>
                <a:gdLst>
                  <a:gd name="T0" fmla="*/ 202135 w 73"/>
                  <a:gd name="T1" fmla="*/ 223838 h 72"/>
                  <a:gd name="T2" fmla="*/ 24878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762 h 72"/>
                  <a:gd name="T14" fmla="*/ 227013 w 73"/>
                  <a:gd name="T15" fmla="*/ 202076 h 72"/>
                  <a:gd name="T16" fmla="*/ 202135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87">
                <a:extLst>
                  <a:ext uri="{FF2B5EF4-FFF2-40B4-BE49-F238E27FC236}">
                    <a16:creationId xmlns:a16="http://schemas.microsoft.com/office/drawing/2014/main" xmlns="" id="{19FEA4D1-CD09-4B9B-8D40-20B9E7B3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3765094"/>
                <a:ext cx="192869" cy="192868"/>
              </a:xfrm>
              <a:custGeom>
                <a:avLst/>
                <a:gdLst>
                  <a:gd name="T0" fmla="*/ 202076 w 72"/>
                  <a:gd name="T1" fmla="*/ 223838 h 72"/>
                  <a:gd name="T2" fmla="*/ 21762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762 h 72"/>
                  <a:gd name="T14" fmla="*/ 223838 w 72"/>
                  <a:gd name="T15" fmla="*/ 202076 h 72"/>
                  <a:gd name="T16" fmla="*/ 202076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388">
                <a:extLst>
                  <a:ext uri="{FF2B5EF4-FFF2-40B4-BE49-F238E27FC236}">
                    <a16:creationId xmlns:a16="http://schemas.microsoft.com/office/drawing/2014/main" xmlns="" id="{8433AB17-69D0-4DF0-BCFB-35718273D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389">
                <a:extLst>
                  <a:ext uri="{FF2B5EF4-FFF2-40B4-BE49-F238E27FC236}">
                    <a16:creationId xmlns:a16="http://schemas.microsoft.com/office/drawing/2014/main" xmlns="" id="{3A55BF69-B35C-4BF7-BBD9-08136772B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390">
                <a:extLst>
                  <a:ext uri="{FF2B5EF4-FFF2-40B4-BE49-F238E27FC236}">
                    <a16:creationId xmlns:a16="http://schemas.microsoft.com/office/drawing/2014/main" xmlns="" id="{81D6793D-2B7D-4BE3-BFC4-7BED12059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4020883"/>
                <a:ext cx="192869" cy="195604"/>
              </a:xfrm>
              <a:custGeom>
                <a:avLst/>
                <a:gdLst>
                  <a:gd name="T0" fmla="*/ 202076 w 72"/>
                  <a:gd name="T1" fmla="*/ 227013 h 73"/>
                  <a:gd name="T2" fmla="*/ 21762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762 w 72"/>
                  <a:gd name="T9" fmla="*/ 0 h 73"/>
                  <a:gd name="T10" fmla="*/ 202076 w 72"/>
                  <a:gd name="T11" fmla="*/ 0 h 73"/>
                  <a:gd name="T12" fmla="*/ 223838 w 72"/>
                  <a:gd name="T13" fmla="*/ 24878 h 73"/>
                  <a:gd name="T14" fmla="*/ 223838 w 72"/>
                  <a:gd name="T15" fmla="*/ 202135 h 73"/>
                  <a:gd name="T16" fmla="*/ 202076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391">
                <a:extLst>
                  <a:ext uri="{FF2B5EF4-FFF2-40B4-BE49-F238E27FC236}">
                    <a16:creationId xmlns:a16="http://schemas.microsoft.com/office/drawing/2014/main" xmlns="" id="{C9171120-42A6-438C-9CCE-215730E1A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4020883"/>
                <a:ext cx="195603" cy="195604"/>
              </a:xfrm>
              <a:custGeom>
                <a:avLst/>
                <a:gdLst>
                  <a:gd name="T0" fmla="*/ 202135 w 73"/>
                  <a:gd name="T1" fmla="*/ 227013 h 73"/>
                  <a:gd name="T2" fmla="*/ 24878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878 w 73"/>
                  <a:gd name="T9" fmla="*/ 0 h 73"/>
                  <a:gd name="T10" fmla="*/ 202135 w 73"/>
                  <a:gd name="T11" fmla="*/ 0 h 73"/>
                  <a:gd name="T12" fmla="*/ 227013 w 73"/>
                  <a:gd name="T13" fmla="*/ 24878 h 73"/>
                  <a:gd name="T14" fmla="*/ 227013 w 73"/>
                  <a:gd name="T15" fmla="*/ 202135 h 73"/>
                  <a:gd name="T16" fmla="*/ 202135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92">
                <a:extLst>
                  <a:ext uri="{FF2B5EF4-FFF2-40B4-BE49-F238E27FC236}">
                    <a16:creationId xmlns:a16="http://schemas.microsoft.com/office/drawing/2014/main" xmlns="" id="{7E493151-D709-4FFD-841C-CA504CF45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4020883"/>
                <a:ext cx="192869" cy="195604"/>
              </a:xfrm>
              <a:custGeom>
                <a:avLst/>
                <a:gdLst>
                  <a:gd name="T0" fmla="*/ 202076 w 72"/>
                  <a:gd name="T1" fmla="*/ 227013 h 73"/>
                  <a:gd name="T2" fmla="*/ 21762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762 w 72"/>
                  <a:gd name="T9" fmla="*/ 0 h 73"/>
                  <a:gd name="T10" fmla="*/ 202076 w 72"/>
                  <a:gd name="T11" fmla="*/ 0 h 73"/>
                  <a:gd name="T12" fmla="*/ 223838 w 72"/>
                  <a:gd name="T13" fmla="*/ 24878 h 73"/>
                  <a:gd name="T14" fmla="*/ 223838 w 72"/>
                  <a:gd name="T15" fmla="*/ 202135 h 73"/>
                  <a:gd name="T16" fmla="*/ 202076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393">
                <a:extLst>
                  <a:ext uri="{FF2B5EF4-FFF2-40B4-BE49-F238E27FC236}">
                    <a16:creationId xmlns:a16="http://schemas.microsoft.com/office/drawing/2014/main" xmlns="" id="{DCB9C7CB-B7DF-444C-85F7-B4EA93E02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394">
                <a:extLst>
                  <a:ext uri="{FF2B5EF4-FFF2-40B4-BE49-F238E27FC236}">
                    <a16:creationId xmlns:a16="http://schemas.microsoft.com/office/drawing/2014/main" xmlns="" id="{D532CBC0-DFAD-4351-9F17-C6BB33CF5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395">
                <a:extLst>
                  <a:ext uri="{FF2B5EF4-FFF2-40B4-BE49-F238E27FC236}">
                    <a16:creationId xmlns:a16="http://schemas.microsoft.com/office/drawing/2014/main" xmlns="" id="{D764C009-8F7F-4C5B-974B-24CBA9C0C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4280776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200642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396">
                <a:extLst>
                  <a:ext uri="{FF2B5EF4-FFF2-40B4-BE49-F238E27FC236}">
                    <a16:creationId xmlns:a16="http://schemas.microsoft.com/office/drawing/2014/main" xmlns="" id="{C48F3184-93A6-42E1-9982-C0E8887A3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4280776"/>
                <a:ext cx="195603" cy="191500"/>
              </a:xfrm>
              <a:custGeom>
                <a:avLst/>
                <a:gdLst>
                  <a:gd name="T0" fmla="*/ 202135 w 73"/>
                  <a:gd name="T1" fmla="*/ 222250 h 72"/>
                  <a:gd name="T2" fmla="*/ 24878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608 h 72"/>
                  <a:gd name="T14" fmla="*/ 227013 w 73"/>
                  <a:gd name="T15" fmla="*/ 200642 h 72"/>
                  <a:gd name="T16" fmla="*/ 202135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397">
                <a:extLst>
                  <a:ext uri="{FF2B5EF4-FFF2-40B4-BE49-F238E27FC236}">
                    <a16:creationId xmlns:a16="http://schemas.microsoft.com/office/drawing/2014/main" xmlns="" id="{167C52CE-EEE1-4DDB-87A7-5C69A0417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4280776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200642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398">
                <a:extLst>
                  <a:ext uri="{FF2B5EF4-FFF2-40B4-BE49-F238E27FC236}">
                    <a16:creationId xmlns:a16="http://schemas.microsoft.com/office/drawing/2014/main" xmlns="" id="{26AFBA1E-823A-4B8B-98AC-0F9701F1C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399">
                <a:extLst>
                  <a:ext uri="{FF2B5EF4-FFF2-40B4-BE49-F238E27FC236}">
                    <a16:creationId xmlns:a16="http://schemas.microsoft.com/office/drawing/2014/main" xmlns="" id="{10743D6F-8276-4994-A2C9-491B1E14B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400">
                <a:extLst>
                  <a:ext uri="{FF2B5EF4-FFF2-40B4-BE49-F238E27FC236}">
                    <a16:creationId xmlns:a16="http://schemas.microsoft.com/office/drawing/2014/main" xmlns="" id="{5C28AABE-1FD7-4D4E-A34F-A7C19CD45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4536566"/>
                <a:ext cx="192869" cy="194236"/>
              </a:xfrm>
              <a:custGeom>
                <a:avLst/>
                <a:gdLst>
                  <a:gd name="T0" fmla="*/ 202076 w 72"/>
                  <a:gd name="T1" fmla="*/ 225425 h 73"/>
                  <a:gd name="T2" fmla="*/ 21762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762 w 72"/>
                  <a:gd name="T9" fmla="*/ 0 h 73"/>
                  <a:gd name="T10" fmla="*/ 202076 w 72"/>
                  <a:gd name="T11" fmla="*/ 0 h 73"/>
                  <a:gd name="T12" fmla="*/ 223838 w 72"/>
                  <a:gd name="T13" fmla="*/ 24704 h 73"/>
                  <a:gd name="T14" fmla="*/ 223838 w 72"/>
                  <a:gd name="T15" fmla="*/ 200721 h 73"/>
                  <a:gd name="T16" fmla="*/ 202076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401">
                <a:extLst>
                  <a:ext uri="{FF2B5EF4-FFF2-40B4-BE49-F238E27FC236}">
                    <a16:creationId xmlns:a16="http://schemas.microsoft.com/office/drawing/2014/main" xmlns="" id="{163FB424-A9C0-4515-BA00-D6E09DD17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4536566"/>
                <a:ext cx="195603" cy="194236"/>
              </a:xfrm>
              <a:custGeom>
                <a:avLst/>
                <a:gdLst>
                  <a:gd name="T0" fmla="*/ 202135 w 73"/>
                  <a:gd name="T1" fmla="*/ 225425 h 73"/>
                  <a:gd name="T2" fmla="*/ 24878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878 w 73"/>
                  <a:gd name="T9" fmla="*/ 0 h 73"/>
                  <a:gd name="T10" fmla="*/ 202135 w 73"/>
                  <a:gd name="T11" fmla="*/ 0 h 73"/>
                  <a:gd name="T12" fmla="*/ 227013 w 73"/>
                  <a:gd name="T13" fmla="*/ 24704 h 73"/>
                  <a:gd name="T14" fmla="*/ 227013 w 73"/>
                  <a:gd name="T15" fmla="*/ 200721 h 73"/>
                  <a:gd name="T16" fmla="*/ 202135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402">
                <a:extLst>
                  <a:ext uri="{FF2B5EF4-FFF2-40B4-BE49-F238E27FC236}">
                    <a16:creationId xmlns:a16="http://schemas.microsoft.com/office/drawing/2014/main" xmlns="" id="{3BFA7B8C-F317-42B0-A8E2-15DCA3842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4536566"/>
                <a:ext cx="192869" cy="194236"/>
              </a:xfrm>
              <a:custGeom>
                <a:avLst/>
                <a:gdLst>
                  <a:gd name="T0" fmla="*/ 202076 w 72"/>
                  <a:gd name="T1" fmla="*/ 225425 h 73"/>
                  <a:gd name="T2" fmla="*/ 21762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762 w 72"/>
                  <a:gd name="T9" fmla="*/ 0 h 73"/>
                  <a:gd name="T10" fmla="*/ 202076 w 72"/>
                  <a:gd name="T11" fmla="*/ 0 h 73"/>
                  <a:gd name="T12" fmla="*/ 223838 w 72"/>
                  <a:gd name="T13" fmla="*/ 24704 h 73"/>
                  <a:gd name="T14" fmla="*/ 223838 w 72"/>
                  <a:gd name="T15" fmla="*/ 200721 h 73"/>
                  <a:gd name="T16" fmla="*/ 202076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403">
                <a:extLst>
                  <a:ext uri="{FF2B5EF4-FFF2-40B4-BE49-F238E27FC236}">
                    <a16:creationId xmlns:a16="http://schemas.microsoft.com/office/drawing/2014/main" xmlns="" id="{91552534-2FF5-4825-8C73-08672ED39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404">
                <a:extLst>
                  <a:ext uri="{FF2B5EF4-FFF2-40B4-BE49-F238E27FC236}">
                    <a16:creationId xmlns:a16="http://schemas.microsoft.com/office/drawing/2014/main" xmlns="" id="{7DEFFBC8-DC7D-4AB6-97F2-6E37D6A13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405">
                <a:extLst>
                  <a:ext uri="{FF2B5EF4-FFF2-40B4-BE49-F238E27FC236}">
                    <a16:creationId xmlns:a16="http://schemas.microsoft.com/office/drawing/2014/main" xmlns="" id="{7E734340-9821-4D74-8940-F2B849072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4795091"/>
                <a:ext cx="192869" cy="192869"/>
              </a:xfrm>
              <a:custGeom>
                <a:avLst/>
                <a:gdLst>
                  <a:gd name="T0" fmla="*/ 202076 w 72"/>
                  <a:gd name="T1" fmla="*/ 223838 h 72"/>
                  <a:gd name="T2" fmla="*/ 21762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762 h 72"/>
                  <a:gd name="T14" fmla="*/ 223838 w 72"/>
                  <a:gd name="T15" fmla="*/ 202076 h 72"/>
                  <a:gd name="T16" fmla="*/ 202076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406">
                <a:extLst>
                  <a:ext uri="{FF2B5EF4-FFF2-40B4-BE49-F238E27FC236}">
                    <a16:creationId xmlns:a16="http://schemas.microsoft.com/office/drawing/2014/main" xmlns="" id="{89FDCC8A-0E17-4A7B-8B39-BF7C65D2F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4795091"/>
                <a:ext cx="195603" cy="192869"/>
              </a:xfrm>
              <a:custGeom>
                <a:avLst/>
                <a:gdLst>
                  <a:gd name="T0" fmla="*/ 202135 w 73"/>
                  <a:gd name="T1" fmla="*/ 223838 h 72"/>
                  <a:gd name="T2" fmla="*/ 24878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762 h 72"/>
                  <a:gd name="T14" fmla="*/ 227013 w 73"/>
                  <a:gd name="T15" fmla="*/ 202076 h 72"/>
                  <a:gd name="T16" fmla="*/ 202135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407">
                <a:extLst>
                  <a:ext uri="{FF2B5EF4-FFF2-40B4-BE49-F238E27FC236}">
                    <a16:creationId xmlns:a16="http://schemas.microsoft.com/office/drawing/2014/main" xmlns="" id="{26091569-46F7-430A-BF35-2ADDEDE9F5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4795091"/>
                <a:ext cx="192869" cy="192869"/>
              </a:xfrm>
              <a:custGeom>
                <a:avLst/>
                <a:gdLst>
                  <a:gd name="T0" fmla="*/ 202076 w 72"/>
                  <a:gd name="T1" fmla="*/ 223838 h 72"/>
                  <a:gd name="T2" fmla="*/ 21762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762 h 72"/>
                  <a:gd name="T14" fmla="*/ 223838 w 72"/>
                  <a:gd name="T15" fmla="*/ 202076 h 72"/>
                  <a:gd name="T16" fmla="*/ 202076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408">
                <a:extLst>
                  <a:ext uri="{FF2B5EF4-FFF2-40B4-BE49-F238E27FC236}">
                    <a16:creationId xmlns:a16="http://schemas.microsoft.com/office/drawing/2014/main" xmlns="" id="{C39EB202-7E6C-4A09-881C-F673E9583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409">
                <a:extLst>
                  <a:ext uri="{FF2B5EF4-FFF2-40B4-BE49-F238E27FC236}">
                    <a16:creationId xmlns:a16="http://schemas.microsoft.com/office/drawing/2014/main" xmlns="" id="{9DF16FC4-B34C-482E-9437-F4A5A6FFE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410">
                <a:extLst>
                  <a:ext uri="{FF2B5EF4-FFF2-40B4-BE49-F238E27FC236}">
                    <a16:creationId xmlns:a16="http://schemas.microsoft.com/office/drawing/2014/main" xmlns="" id="{937E85D9-02F0-4796-80BA-A8D554212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5050881"/>
                <a:ext cx="192869" cy="195603"/>
              </a:xfrm>
              <a:custGeom>
                <a:avLst/>
                <a:gdLst>
                  <a:gd name="T0" fmla="*/ 202076 w 72"/>
                  <a:gd name="T1" fmla="*/ 227013 h 73"/>
                  <a:gd name="T2" fmla="*/ 21762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762 w 72"/>
                  <a:gd name="T9" fmla="*/ 0 h 73"/>
                  <a:gd name="T10" fmla="*/ 202076 w 72"/>
                  <a:gd name="T11" fmla="*/ 0 h 73"/>
                  <a:gd name="T12" fmla="*/ 223838 w 72"/>
                  <a:gd name="T13" fmla="*/ 24878 h 73"/>
                  <a:gd name="T14" fmla="*/ 223838 w 72"/>
                  <a:gd name="T15" fmla="*/ 202135 h 73"/>
                  <a:gd name="T16" fmla="*/ 202076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411">
                <a:extLst>
                  <a:ext uri="{FF2B5EF4-FFF2-40B4-BE49-F238E27FC236}">
                    <a16:creationId xmlns:a16="http://schemas.microsoft.com/office/drawing/2014/main" xmlns="" id="{FFE0AD7D-95F5-4769-BFFA-8B575563E7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5050881"/>
                <a:ext cx="195603" cy="195603"/>
              </a:xfrm>
              <a:custGeom>
                <a:avLst/>
                <a:gdLst>
                  <a:gd name="T0" fmla="*/ 202135 w 73"/>
                  <a:gd name="T1" fmla="*/ 227013 h 73"/>
                  <a:gd name="T2" fmla="*/ 24878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878 w 73"/>
                  <a:gd name="T9" fmla="*/ 0 h 73"/>
                  <a:gd name="T10" fmla="*/ 202135 w 73"/>
                  <a:gd name="T11" fmla="*/ 0 h 73"/>
                  <a:gd name="T12" fmla="*/ 227013 w 73"/>
                  <a:gd name="T13" fmla="*/ 24878 h 73"/>
                  <a:gd name="T14" fmla="*/ 227013 w 73"/>
                  <a:gd name="T15" fmla="*/ 202135 h 73"/>
                  <a:gd name="T16" fmla="*/ 202135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412">
                <a:extLst>
                  <a:ext uri="{FF2B5EF4-FFF2-40B4-BE49-F238E27FC236}">
                    <a16:creationId xmlns:a16="http://schemas.microsoft.com/office/drawing/2014/main" xmlns="" id="{61FFCDAE-1468-4E5B-92B2-68F36FC2C6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5050881"/>
                <a:ext cx="192869" cy="195603"/>
              </a:xfrm>
              <a:custGeom>
                <a:avLst/>
                <a:gdLst>
                  <a:gd name="T0" fmla="*/ 202076 w 72"/>
                  <a:gd name="T1" fmla="*/ 227013 h 73"/>
                  <a:gd name="T2" fmla="*/ 21762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762 w 72"/>
                  <a:gd name="T9" fmla="*/ 0 h 73"/>
                  <a:gd name="T10" fmla="*/ 202076 w 72"/>
                  <a:gd name="T11" fmla="*/ 0 h 73"/>
                  <a:gd name="T12" fmla="*/ 223838 w 72"/>
                  <a:gd name="T13" fmla="*/ 24878 h 73"/>
                  <a:gd name="T14" fmla="*/ 223838 w 72"/>
                  <a:gd name="T15" fmla="*/ 202135 h 73"/>
                  <a:gd name="T16" fmla="*/ 202076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413">
                <a:extLst>
                  <a:ext uri="{FF2B5EF4-FFF2-40B4-BE49-F238E27FC236}">
                    <a16:creationId xmlns:a16="http://schemas.microsoft.com/office/drawing/2014/main" xmlns="" id="{8A0B33BE-B47D-47E5-8585-6EE8B4478B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375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414">
                <a:extLst>
                  <a:ext uri="{FF2B5EF4-FFF2-40B4-BE49-F238E27FC236}">
                    <a16:creationId xmlns:a16="http://schemas.microsoft.com/office/drawing/2014/main" xmlns="" id="{F6FFA964-156D-4BAC-8C4F-5047983A3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1165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415">
                <a:extLst>
                  <a:ext uri="{FF2B5EF4-FFF2-40B4-BE49-F238E27FC236}">
                    <a16:creationId xmlns:a16="http://schemas.microsoft.com/office/drawing/2014/main" xmlns="" id="{8C3BD0CB-1A5E-4C82-BF78-DEFBB927C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9690" y="5310775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200642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416">
                <a:extLst>
                  <a:ext uri="{FF2B5EF4-FFF2-40B4-BE49-F238E27FC236}">
                    <a16:creationId xmlns:a16="http://schemas.microsoft.com/office/drawing/2014/main" xmlns="" id="{DD9E495B-B30D-4A85-A9F8-CB275F44E5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5480" y="5310775"/>
                <a:ext cx="195603" cy="191500"/>
              </a:xfrm>
              <a:custGeom>
                <a:avLst/>
                <a:gdLst>
                  <a:gd name="T0" fmla="*/ 202135 w 73"/>
                  <a:gd name="T1" fmla="*/ 222250 h 72"/>
                  <a:gd name="T2" fmla="*/ 24878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878 w 73"/>
                  <a:gd name="T9" fmla="*/ 0 h 72"/>
                  <a:gd name="T10" fmla="*/ 202135 w 73"/>
                  <a:gd name="T11" fmla="*/ 0 h 72"/>
                  <a:gd name="T12" fmla="*/ 227013 w 73"/>
                  <a:gd name="T13" fmla="*/ 21608 h 72"/>
                  <a:gd name="T14" fmla="*/ 227013 w 73"/>
                  <a:gd name="T15" fmla="*/ 200642 h 72"/>
                  <a:gd name="T16" fmla="*/ 202135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418">
                <a:extLst>
                  <a:ext uri="{FF2B5EF4-FFF2-40B4-BE49-F238E27FC236}">
                    <a16:creationId xmlns:a16="http://schemas.microsoft.com/office/drawing/2014/main" xmlns="" id="{E360DC1C-A860-4E7F-9D90-1C4B8B8B3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05" y="5310775"/>
                <a:ext cx="192869" cy="191500"/>
              </a:xfrm>
              <a:custGeom>
                <a:avLst/>
                <a:gdLst>
                  <a:gd name="T0" fmla="*/ 202076 w 72"/>
                  <a:gd name="T1" fmla="*/ 222250 h 72"/>
                  <a:gd name="T2" fmla="*/ 21762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762 w 72"/>
                  <a:gd name="T9" fmla="*/ 0 h 72"/>
                  <a:gd name="T10" fmla="*/ 202076 w 72"/>
                  <a:gd name="T11" fmla="*/ 0 h 72"/>
                  <a:gd name="T12" fmla="*/ 223838 w 72"/>
                  <a:gd name="T13" fmla="*/ 21608 h 72"/>
                  <a:gd name="T14" fmla="*/ 223838 w 72"/>
                  <a:gd name="T15" fmla="*/ 200642 h 72"/>
                  <a:gd name="T16" fmla="*/ 202076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0F0F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1" name="Rectangle 44">
              <a:extLst>
                <a:ext uri="{FF2B5EF4-FFF2-40B4-BE49-F238E27FC236}">
                  <a16:creationId xmlns:a16="http://schemas.microsoft.com/office/drawing/2014/main" xmlns="" id="{10C130D6-DF9E-48BB-B332-26C3B1E474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4364" y="2307981"/>
              <a:ext cx="781683" cy="53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092C8"/>
                  </a:solidFill>
                  <a:latin typeface="Montserrat"/>
                </a:rPr>
                <a:t>31%</a:t>
              </a:r>
            </a:p>
          </p:txBody>
        </p:sp>
        <p:sp>
          <p:nvSpPr>
            <p:cNvPr id="222" name="Rectangle 45">
              <a:extLst>
                <a:ext uri="{FF2B5EF4-FFF2-40B4-BE49-F238E27FC236}">
                  <a16:creationId xmlns:a16="http://schemas.microsoft.com/office/drawing/2014/main" xmlns="" id="{34E0EDA7-2B25-45BA-8F62-E4743F490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230" y="2281504"/>
              <a:ext cx="781683" cy="53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F42A4D"/>
                  </a:solidFill>
                  <a:latin typeface="Montserrat"/>
                </a:rPr>
                <a:t>18%</a:t>
              </a:r>
            </a:p>
          </p:txBody>
        </p:sp>
        <p:sp>
          <p:nvSpPr>
            <p:cNvPr id="223" name="Rectangle 46">
              <a:extLst>
                <a:ext uri="{FF2B5EF4-FFF2-40B4-BE49-F238E27FC236}">
                  <a16:creationId xmlns:a16="http://schemas.microsoft.com/office/drawing/2014/main" xmlns="" id="{F8B30E50-26B4-4F10-80AC-C8F3F04D8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854" y="2307981"/>
              <a:ext cx="781683" cy="53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0F0F59"/>
                  </a:solidFill>
                  <a:latin typeface="Montserrat"/>
                </a:rPr>
                <a:t>11%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xmlns="" id="{90540E60-6D4D-4496-BE55-170511D2CB65}"/>
                </a:ext>
              </a:extLst>
            </p:cNvPr>
            <p:cNvSpPr/>
            <p:nvPr/>
          </p:nvSpPr>
          <p:spPr>
            <a:xfrm>
              <a:off x="3831508" y="5652699"/>
              <a:ext cx="152004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900" b="1" cap="all" dirty="0"/>
                <a:t>FROM 4% TO 6.9%</a:t>
              </a:r>
              <a:endParaRPr lang="en-US" sz="900" cap="all" dirty="0"/>
            </a:p>
          </p:txBody>
        </p:sp>
        <p:grpSp>
          <p:nvGrpSpPr>
            <p:cNvPr id="378" name="Group 377">
              <a:extLst>
                <a:ext uri="{FF2B5EF4-FFF2-40B4-BE49-F238E27FC236}">
                  <a16:creationId xmlns:a16="http://schemas.microsoft.com/office/drawing/2014/main" xmlns="" id="{20520156-81DB-425F-9CEB-773D74C51602}"/>
                </a:ext>
              </a:extLst>
            </p:cNvPr>
            <p:cNvGrpSpPr/>
            <p:nvPr/>
          </p:nvGrpSpPr>
          <p:grpSpPr>
            <a:xfrm>
              <a:off x="5671654" y="2993621"/>
              <a:ext cx="1220131" cy="2508654"/>
              <a:chOff x="5866469" y="2993621"/>
              <a:chExt cx="1220131" cy="2508654"/>
            </a:xfrm>
          </p:grpSpPr>
          <p:sp>
            <p:nvSpPr>
              <p:cNvPr id="379" name="Freeform 268">
                <a:extLst>
                  <a:ext uri="{FF2B5EF4-FFF2-40B4-BE49-F238E27FC236}">
                    <a16:creationId xmlns:a16="http://schemas.microsoft.com/office/drawing/2014/main" xmlns="" id="{842E1FE5-6E95-4919-9FFF-59E434975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Freeform 269">
                <a:extLst>
                  <a:ext uri="{FF2B5EF4-FFF2-40B4-BE49-F238E27FC236}">
                    <a16:creationId xmlns:a16="http://schemas.microsoft.com/office/drawing/2014/main" xmlns="" id="{C375F5CB-FC01-4610-8980-E38717F45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Freeform 270">
                <a:extLst>
                  <a:ext uri="{FF2B5EF4-FFF2-40B4-BE49-F238E27FC236}">
                    <a16:creationId xmlns:a16="http://schemas.microsoft.com/office/drawing/2014/main" xmlns="" id="{D0FB455F-A586-4A05-B211-AC36A9061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Freeform 271">
                <a:extLst>
                  <a:ext uri="{FF2B5EF4-FFF2-40B4-BE49-F238E27FC236}">
                    <a16:creationId xmlns:a16="http://schemas.microsoft.com/office/drawing/2014/main" xmlns="" id="{E0FFE76F-2E11-483A-BAD9-C404A0F5D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Freeform 272">
                <a:extLst>
                  <a:ext uri="{FF2B5EF4-FFF2-40B4-BE49-F238E27FC236}">
                    <a16:creationId xmlns:a16="http://schemas.microsoft.com/office/drawing/2014/main" xmlns="" id="{ECAE456E-4C81-4AED-858D-01181991D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Freeform 273">
                <a:extLst>
                  <a:ext uri="{FF2B5EF4-FFF2-40B4-BE49-F238E27FC236}">
                    <a16:creationId xmlns:a16="http://schemas.microsoft.com/office/drawing/2014/main" xmlns="" id="{B2178F8B-3D9C-44B1-9B16-C445E3758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Freeform 274">
                <a:extLst>
                  <a:ext uri="{FF2B5EF4-FFF2-40B4-BE49-F238E27FC236}">
                    <a16:creationId xmlns:a16="http://schemas.microsoft.com/office/drawing/2014/main" xmlns="" id="{E8CBA002-644B-4E5B-8AAA-5087C30905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Freeform 275">
                <a:extLst>
                  <a:ext uri="{FF2B5EF4-FFF2-40B4-BE49-F238E27FC236}">
                    <a16:creationId xmlns:a16="http://schemas.microsoft.com/office/drawing/2014/main" xmlns="" id="{756491C4-077F-4C60-A7C7-846A6A811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Freeform 276">
                <a:extLst>
                  <a:ext uri="{FF2B5EF4-FFF2-40B4-BE49-F238E27FC236}">
                    <a16:creationId xmlns:a16="http://schemas.microsoft.com/office/drawing/2014/main" xmlns="" id="{3549C0AB-069D-4C5D-B99A-87352100D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Freeform 277">
                <a:extLst>
                  <a:ext uri="{FF2B5EF4-FFF2-40B4-BE49-F238E27FC236}">
                    <a16:creationId xmlns:a16="http://schemas.microsoft.com/office/drawing/2014/main" xmlns="" id="{DC485D39-D524-431D-A2D8-F07E27F68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Freeform 278">
                <a:extLst>
                  <a:ext uri="{FF2B5EF4-FFF2-40B4-BE49-F238E27FC236}">
                    <a16:creationId xmlns:a16="http://schemas.microsoft.com/office/drawing/2014/main" xmlns="" id="{A349DACC-EADA-4102-85B4-73A8E77FE0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Freeform 279">
                <a:extLst>
                  <a:ext uri="{FF2B5EF4-FFF2-40B4-BE49-F238E27FC236}">
                    <a16:creationId xmlns:a16="http://schemas.microsoft.com/office/drawing/2014/main" xmlns="" id="{91B92E9B-276D-4C89-9B19-2C2EA5270B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Freeform 280">
                <a:extLst>
                  <a:ext uri="{FF2B5EF4-FFF2-40B4-BE49-F238E27FC236}">
                    <a16:creationId xmlns:a16="http://schemas.microsoft.com/office/drawing/2014/main" xmlns="" id="{C81FD912-C344-443E-96CA-45C606B75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Freeform 281">
                <a:extLst>
                  <a:ext uri="{FF2B5EF4-FFF2-40B4-BE49-F238E27FC236}">
                    <a16:creationId xmlns:a16="http://schemas.microsoft.com/office/drawing/2014/main" xmlns="" id="{9F085866-21BA-42DF-9170-366BBF897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Freeform 282">
                <a:extLst>
                  <a:ext uri="{FF2B5EF4-FFF2-40B4-BE49-F238E27FC236}">
                    <a16:creationId xmlns:a16="http://schemas.microsoft.com/office/drawing/2014/main" xmlns="" id="{7E86022C-0F25-4AE2-8F95-00E9F2A05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Freeform 283">
                <a:extLst>
                  <a:ext uri="{FF2B5EF4-FFF2-40B4-BE49-F238E27FC236}">
                    <a16:creationId xmlns:a16="http://schemas.microsoft.com/office/drawing/2014/main" xmlns="" id="{046BA218-97E1-47E8-BD81-5B3305ED6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5" name="Freeform 284">
                <a:extLst>
                  <a:ext uri="{FF2B5EF4-FFF2-40B4-BE49-F238E27FC236}">
                    <a16:creationId xmlns:a16="http://schemas.microsoft.com/office/drawing/2014/main" xmlns="" id="{19924A8C-6CF2-4E54-88BE-292CB972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Freeform 285">
                <a:extLst>
                  <a:ext uri="{FF2B5EF4-FFF2-40B4-BE49-F238E27FC236}">
                    <a16:creationId xmlns:a16="http://schemas.microsoft.com/office/drawing/2014/main" xmlns="" id="{449E0ED4-CE50-4918-A428-8CCBCB4A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Freeform 286">
                <a:extLst>
                  <a:ext uri="{FF2B5EF4-FFF2-40B4-BE49-F238E27FC236}">
                    <a16:creationId xmlns:a16="http://schemas.microsoft.com/office/drawing/2014/main" xmlns="" id="{F2AA88B3-1214-4165-B953-E79FB2173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Freeform 287">
                <a:extLst>
                  <a:ext uri="{FF2B5EF4-FFF2-40B4-BE49-F238E27FC236}">
                    <a16:creationId xmlns:a16="http://schemas.microsoft.com/office/drawing/2014/main" xmlns="" id="{C1B20600-7B73-4ABC-8F2B-1FF99A83A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9" name="Freeform 288">
                <a:extLst>
                  <a:ext uri="{FF2B5EF4-FFF2-40B4-BE49-F238E27FC236}">
                    <a16:creationId xmlns:a16="http://schemas.microsoft.com/office/drawing/2014/main" xmlns="" id="{D90491DA-AC6D-408B-AC3F-3B20D4BC8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Freeform 289">
                <a:extLst>
                  <a:ext uri="{FF2B5EF4-FFF2-40B4-BE49-F238E27FC236}">
                    <a16:creationId xmlns:a16="http://schemas.microsoft.com/office/drawing/2014/main" xmlns="" id="{617C00AE-6AFC-48B0-B64A-090DE90A4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Freeform 290">
                <a:extLst>
                  <a:ext uri="{FF2B5EF4-FFF2-40B4-BE49-F238E27FC236}">
                    <a16:creationId xmlns:a16="http://schemas.microsoft.com/office/drawing/2014/main" xmlns="" id="{7FF40ED2-4C19-4BD9-8E06-6AAD70EF5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Freeform 291">
                <a:extLst>
                  <a:ext uri="{FF2B5EF4-FFF2-40B4-BE49-F238E27FC236}">
                    <a16:creationId xmlns:a16="http://schemas.microsoft.com/office/drawing/2014/main" xmlns="" id="{57FE4E9B-8432-42B2-9527-18B27FD37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Freeform 292">
                <a:extLst>
                  <a:ext uri="{FF2B5EF4-FFF2-40B4-BE49-F238E27FC236}">
                    <a16:creationId xmlns:a16="http://schemas.microsoft.com/office/drawing/2014/main" xmlns="" id="{C6386DCB-9620-4A65-BE85-9A6A43E3C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Freeform 293">
                <a:extLst>
                  <a:ext uri="{FF2B5EF4-FFF2-40B4-BE49-F238E27FC236}">
                    <a16:creationId xmlns:a16="http://schemas.microsoft.com/office/drawing/2014/main" xmlns="" id="{AC8F0F53-6B0B-498D-84FB-C72A9815A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Freeform 294">
                <a:extLst>
                  <a:ext uri="{FF2B5EF4-FFF2-40B4-BE49-F238E27FC236}">
                    <a16:creationId xmlns:a16="http://schemas.microsoft.com/office/drawing/2014/main" xmlns="" id="{3F838C97-FCBF-4A03-B346-2833DB62F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95">
                <a:extLst>
                  <a:ext uri="{FF2B5EF4-FFF2-40B4-BE49-F238E27FC236}">
                    <a16:creationId xmlns:a16="http://schemas.microsoft.com/office/drawing/2014/main" xmlns="" id="{440A2343-4DD5-4260-9BE0-1933A735C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96">
                <a:extLst>
                  <a:ext uri="{FF2B5EF4-FFF2-40B4-BE49-F238E27FC236}">
                    <a16:creationId xmlns:a16="http://schemas.microsoft.com/office/drawing/2014/main" xmlns="" id="{DEEB6BA8-27B7-4EA7-881D-AFECE3EF3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97">
                <a:extLst>
                  <a:ext uri="{FF2B5EF4-FFF2-40B4-BE49-F238E27FC236}">
                    <a16:creationId xmlns:a16="http://schemas.microsoft.com/office/drawing/2014/main" xmlns="" id="{E4AD3AD3-FC8D-4973-876F-E855AE56B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Freeform 298">
                <a:extLst>
                  <a:ext uri="{FF2B5EF4-FFF2-40B4-BE49-F238E27FC236}">
                    <a16:creationId xmlns:a16="http://schemas.microsoft.com/office/drawing/2014/main" xmlns="" id="{DCE019AD-EAE3-42A6-BEDB-225AABC74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Freeform 299">
                <a:extLst>
                  <a:ext uri="{FF2B5EF4-FFF2-40B4-BE49-F238E27FC236}">
                    <a16:creationId xmlns:a16="http://schemas.microsoft.com/office/drawing/2014/main" xmlns="" id="{996B2B5D-842F-409C-8FD3-047628BA52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Freeform 300">
                <a:extLst>
                  <a:ext uri="{FF2B5EF4-FFF2-40B4-BE49-F238E27FC236}">
                    <a16:creationId xmlns:a16="http://schemas.microsoft.com/office/drawing/2014/main" xmlns="" id="{80009567-CF98-42DF-B456-59F48F0AF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Freeform 301">
                <a:extLst>
                  <a:ext uri="{FF2B5EF4-FFF2-40B4-BE49-F238E27FC236}">
                    <a16:creationId xmlns:a16="http://schemas.microsoft.com/office/drawing/2014/main" xmlns="" id="{761BCFCD-43FF-45F1-9FE7-72BC795F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Freeform 302">
                <a:extLst>
                  <a:ext uri="{FF2B5EF4-FFF2-40B4-BE49-F238E27FC236}">
                    <a16:creationId xmlns:a16="http://schemas.microsoft.com/office/drawing/2014/main" xmlns="" id="{24F82FB7-4488-4308-9F74-B76BC6107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14" name="Freeform 303">
                <a:extLst>
                  <a:ext uri="{FF2B5EF4-FFF2-40B4-BE49-F238E27FC236}">
                    <a16:creationId xmlns:a16="http://schemas.microsoft.com/office/drawing/2014/main" xmlns="" id="{F7AA1B36-0CCE-4735-872A-627F272B9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Freeform 304">
                <a:extLst>
                  <a:ext uri="{FF2B5EF4-FFF2-40B4-BE49-F238E27FC236}">
                    <a16:creationId xmlns:a16="http://schemas.microsoft.com/office/drawing/2014/main" xmlns="" id="{F8D0C0E1-0C88-40C4-9397-BC2DDA998F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Freeform 305">
                <a:extLst>
                  <a:ext uri="{FF2B5EF4-FFF2-40B4-BE49-F238E27FC236}">
                    <a16:creationId xmlns:a16="http://schemas.microsoft.com/office/drawing/2014/main" xmlns="" id="{42DD2F54-4861-4FB6-90FD-02A8D0992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Freeform 306">
                <a:extLst>
                  <a:ext uri="{FF2B5EF4-FFF2-40B4-BE49-F238E27FC236}">
                    <a16:creationId xmlns:a16="http://schemas.microsoft.com/office/drawing/2014/main" xmlns="" id="{76673A87-E6DF-4441-B894-625F1E34F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Freeform 307">
                <a:extLst>
                  <a:ext uri="{FF2B5EF4-FFF2-40B4-BE49-F238E27FC236}">
                    <a16:creationId xmlns:a16="http://schemas.microsoft.com/office/drawing/2014/main" xmlns="" id="{12B435DD-128C-4EC0-A83B-32E4F7AA1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Freeform 308">
                <a:extLst>
                  <a:ext uri="{FF2B5EF4-FFF2-40B4-BE49-F238E27FC236}">
                    <a16:creationId xmlns:a16="http://schemas.microsoft.com/office/drawing/2014/main" xmlns="" id="{2ACABCFD-8360-4700-ADCA-0D4F087AE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Freeform 309">
                <a:extLst>
                  <a:ext uri="{FF2B5EF4-FFF2-40B4-BE49-F238E27FC236}">
                    <a16:creationId xmlns:a16="http://schemas.microsoft.com/office/drawing/2014/main" xmlns="" id="{F571B140-808F-462D-8F98-21FB07932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Freeform 310">
                <a:extLst>
                  <a:ext uri="{FF2B5EF4-FFF2-40B4-BE49-F238E27FC236}">
                    <a16:creationId xmlns:a16="http://schemas.microsoft.com/office/drawing/2014/main" xmlns="" id="{CBDBB898-1C1A-48C9-B32C-F04C2EE0C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Freeform 311">
                <a:extLst>
                  <a:ext uri="{FF2B5EF4-FFF2-40B4-BE49-F238E27FC236}">
                    <a16:creationId xmlns:a16="http://schemas.microsoft.com/office/drawing/2014/main" xmlns="" id="{77F6303D-8C2A-42C8-99E5-67BD28DEF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Freeform 312">
                <a:extLst>
                  <a:ext uri="{FF2B5EF4-FFF2-40B4-BE49-F238E27FC236}">
                    <a16:creationId xmlns:a16="http://schemas.microsoft.com/office/drawing/2014/main" xmlns="" id="{4DE74D19-731F-4E78-9230-248B04668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Freeform 313">
                <a:extLst>
                  <a:ext uri="{FF2B5EF4-FFF2-40B4-BE49-F238E27FC236}">
                    <a16:creationId xmlns:a16="http://schemas.microsoft.com/office/drawing/2014/main" xmlns="" id="{732B91AA-E4A9-4196-BFA2-C787335EE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Freeform 314">
                <a:extLst>
                  <a:ext uri="{FF2B5EF4-FFF2-40B4-BE49-F238E27FC236}">
                    <a16:creationId xmlns:a16="http://schemas.microsoft.com/office/drawing/2014/main" xmlns="" id="{8E83F44E-1E96-4881-9DFA-06862195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Freeform 315">
                <a:extLst>
                  <a:ext uri="{FF2B5EF4-FFF2-40B4-BE49-F238E27FC236}">
                    <a16:creationId xmlns:a16="http://schemas.microsoft.com/office/drawing/2014/main" xmlns="" id="{50DA5A4B-5931-47C9-99ED-E61595C9C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Freeform 316">
                <a:extLst>
                  <a:ext uri="{FF2B5EF4-FFF2-40B4-BE49-F238E27FC236}">
                    <a16:creationId xmlns:a16="http://schemas.microsoft.com/office/drawing/2014/main" xmlns="" id="{C1E352EE-234C-4D4B-A095-85C376E34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Freeform 317">
                <a:extLst>
                  <a:ext uri="{FF2B5EF4-FFF2-40B4-BE49-F238E27FC236}">
                    <a16:creationId xmlns:a16="http://schemas.microsoft.com/office/drawing/2014/main" xmlns="" id="{3202F564-ECAE-4915-B885-B14125A75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69B4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" name="Rectangle 44">
              <a:extLst>
                <a:ext uri="{FF2B5EF4-FFF2-40B4-BE49-F238E27FC236}">
                  <a16:creationId xmlns:a16="http://schemas.microsoft.com/office/drawing/2014/main" xmlns="" id="{D95B9556-0075-460D-A549-1F9FCECC4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6564" y="2307981"/>
              <a:ext cx="781683" cy="53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69B4D8"/>
                  </a:solidFill>
                  <a:latin typeface="Montserrat"/>
                </a:rPr>
                <a:t>34%</a:t>
              </a:r>
            </a:p>
          </p:txBody>
        </p:sp>
        <p:sp>
          <p:nvSpPr>
            <p:cNvPr id="430" name="Rectangle 429">
              <a:extLst>
                <a:ext uri="{FF2B5EF4-FFF2-40B4-BE49-F238E27FC236}">
                  <a16:creationId xmlns:a16="http://schemas.microsoft.com/office/drawing/2014/main" xmlns="" id="{A38A5817-2549-42E9-8204-FBAC22470783}"/>
                </a:ext>
              </a:extLst>
            </p:cNvPr>
            <p:cNvSpPr/>
            <p:nvPr/>
          </p:nvSpPr>
          <p:spPr>
            <a:xfrm>
              <a:off x="5513708" y="5652699"/>
              <a:ext cx="152004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900" b="1" cap="all" dirty="0"/>
                <a:t>FROM .4% TO 3.9%</a:t>
              </a:r>
              <a:endParaRPr lang="en-US" sz="900" cap="all" dirty="0"/>
            </a:p>
          </p:txBody>
        </p:sp>
        <p:grpSp>
          <p:nvGrpSpPr>
            <p:cNvPr id="431" name="Group 430">
              <a:extLst>
                <a:ext uri="{FF2B5EF4-FFF2-40B4-BE49-F238E27FC236}">
                  <a16:creationId xmlns:a16="http://schemas.microsoft.com/office/drawing/2014/main" xmlns="" id="{D201CF63-88F2-4053-AFD0-EA4610C87B72}"/>
                </a:ext>
              </a:extLst>
            </p:cNvPr>
            <p:cNvGrpSpPr/>
            <p:nvPr/>
          </p:nvGrpSpPr>
          <p:grpSpPr>
            <a:xfrm>
              <a:off x="7324703" y="2971640"/>
              <a:ext cx="1220131" cy="2508654"/>
              <a:chOff x="5866469" y="2993621"/>
              <a:chExt cx="1220131" cy="2508654"/>
            </a:xfrm>
          </p:grpSpPr>
          <p:sp>
            <p:nvSpPr>
              <p:cNvPr id="432" name="Freeform 268">
                <a:extLst>
                  <a:ext uri="{FF2B5EF4-FFF2-40B4-BE49-F238E27FC236}">
                    <a16:creationId xmlns:a16="http://schemas.microsoft.com/office/drawing/2014/main" xmlns="" id="{BE376BC7-DD5E-46DD-8DB4-C773A5233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269">
                <a:extLst>
                  <a:ext uri="{FF2B5EF4-FFF2-40B4-BE49-F238E27FC236}">
                    <a16:creationId xmlns:a16="http://schemas.microsoft.com/office/drawing/2014/main" xmlns="" id="{F14A9845-CC77-40A9-8A10-D5F2C3EB3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270">
                <a:extLst>
                  <a:ext uri="{FF2B5EF4-FFF2-40B4-BE49-F238E27FC236}">
                    <a16:creationId xmlns:a16="http://schemas.microsoft.com/office/drawing/2014/main" xmlns="" id="{7FD93825-0B0C-4A55-9711-B8245FCF8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2993621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271">
                <a:extLst>
                  <a:ext uri="{FF2B5EF4-FFF2-40B4-BE49-F238E27FC236}">
                    <a16:creationId xmlns:a16="http://schemas.microsoft.com/office/drawing/2014/main" xmlns="" id="{E0F2470C-F51F-49B1-AB4B-1CC1A008B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272">
                <a:extLst>
                  <a:ext uri="{FF2B5EF4-FFF2-40B4-BE49-F238E27FC236}">
                    <a16:creationId xmlns:a16="http://schemas.microsoft.com/office/drawing/2014/main" xmlns="" id="{5E229CD4-0209-424C-8A31-5B123713D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2993621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273">
                <a:extLst>
                  <a:ext uri="{FF2B5EF4-FFF2-40B4-BE49-F238E27FC236}">
                    <a16:creationId xmlns:a16="http://schemas.microsoft.com/office/drawing/2014/main" xmlns="" id="{6804E1B4-8CE6-41C4-BAAF-72B4B3CDA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274">
                <a:extLst>
                  <a:ext uri="{FF2B5EF4-FFF2-40B4-BE49-F238E27FC236}">
                    <a16:creationId xmlns:a16="http://schemas.microsoft.com/office/drawing/2014/main" xmlns="" id="{2CD0F395-DECD-4EBD-93C8-67BAF5BE0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Freeform 275">
                <a:extLst>
                  <a:ext uri="{FF2B5EF4-FFF2-40B4-BE49-F238E27FC236}">
                    <a16:creationId xmlns:a16="http://schemas.microsoft.com/office/drawing/2014/main" xmlns="" id="{18447465-F501-48D3-84DB-A2B9F147C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250779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Freeform 276">
                <a:extLst>
                  <a:ext uri="{FF2B5EF4-FFF2-40B4-BE49-F238E27FC236}">
                    <a16:creationId xmlns:a16="http://schemas.microsoft.com/office/drawing/2014/main" xmlns="" id="{A5FE0FB3-7B82-4FAF-9D4E-9DDDD1DC0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Freeform 277">
                <a:extLst>
                  <a:ext uri="{FF2B5EF4-FFF2-40B4-BE49-F238E27FC236}">
                    <a16:creationId xmlns:a16="http://schemas.microsoft.com/office/drawing/2014/main" xmlns="" id="{7D734131-FB24-42EC-9A76-8D79E8E9C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250779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Freeform 278">
                <a:extLst>
                  <a:ext uri="{FF2B5EF4-FFF2-40B4-BE49-F238E27FC236}">
                    <a16:creationId xmlns:a16="http://schemas.microsoft.com/office/drawing/2014/main" xmlns="" id="{D59CB3FD-5F6F-4C37-A3CA-29C154679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Freeform 279">
                <a:extLst>
                  <a:ext uri="{FF2B5EF4-FFF2-40B4-BE49-F238E27FC236}">
                    <a16:creationId xmlns:a16="http://schemas.microsoft.com/office/drawing/2014/main" xmlns="" id="{8E2F0C69-5DC4-4A24-BBF3-5C81FCAF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Freeform 280">
                <a:extLst>
                  <a:ext uri="{FF2B5EF4-FFF2-40B4-BE49-F238E27FC236}">
                    <a16:creationId xmlns:a16="http://schemas.microsoft.com/office/drawing/2014/main" xmlns="" id="{0926A243-A77B-4CDA-8DE0-CFD8B92A5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509304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197556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197556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4"/>
                      <a:pt x="73" y="64"/>
                      <a:pt x="73" y="64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Freeform 281">
                <a:extLst>
                  <a:ext uri="{FF2B5EF4-FFF2-40B4-BE49-F238E27FC236}">
                    <a16:creationId xmlns:a16="http://schemas.microsoft.com/office/drawing/2014/main" xmlns="" id="{7795CCBA-F7BB-4F53-BA92-830BA02629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Freeform 282">
                <a:extLst>
                  <a:ext uri="{FF2B5EF4-FFF2-40B4-BE49-F238E27FC236}">
                    <a16:creationId xmlns:a16="http://schemas.microsoft.com/office/drawing/2014/main" xmlns="" id="{A1F31D65-A5C7-4776-A7D1-AA4460DCC3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509304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197556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197556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4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4"/>
                      <a:pt x="72" y="64"/>
                      <a:pt x="72" y="64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Freeform 283">
                <a:extLst>
                  <a:ext uri="{FF2B5EF4-FFF2-40B4-BE49-F238E27FC236}">
                    <a16:creationId xmlns:a16="http://schemas.microsoft.com/office/drawing/2014/main" xmlns="" id="{AB24CEF8-CDEA-4714-A7F4-0425C8165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8" name="Freeform 284">
                <a:extLst>
                  <a:ext uri="{FF2B5EF4-FFF2-40B4-BE49-F238E27FC236}">
                    <a16:creationId xmlns:a16="http://schemas.microsoft.com/office/drawing/2014/main" xmlns="" id="{A4AFAEAC-60F9-4E74-83CB-833A73EDC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285">
                <a:extLst>
                  <a:ext uri="{FF2B5EF4-FFF2-40B4-BE49-F238E27FC236}">
                    <a16:creationId xmlns:a16="http://schemas.microsoft.com/office/drawing/2014/main" xmlns="" id="{49048F95-53D1-487D-A540-7D05E293C5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3765094"/>
                <a:ext cx="194236" cy="192868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286">
                <a:extLst>
                  <a:ext uri="{FF2B5EF4-FFF2-40B4-BE49-F238E27FC236}">
                    <a16:creationId xmlns:a16="http://schemas.microsoft.com/office/drawing/2014/main" xmlns="" id="{00CEABE0-8B05-4F94-9FA7-BB9E88152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8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287">
                <a:extLst>
                  <a:ext uri="{FF2B5EF4-FFF2-40B4-BE49-F238E27FC236}">
                    <a16:creationId xmlns:a16="http://schemas.microsoft.com/office/drawing/2014/main" xmlns="" id="{63838B29-EB09-4C7C-9A31-C4097218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3765094"/>
                <a:ext cx="191500" cy="192868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2" name="Freeform 288">
                <a:extLst>
                  <a:ext uri="{FF2B5EF4-FFF2-40B4-BE49-F238E27FC236}">
                    <a16:creationId xmlns:a16="http://schemas.microsoft.com/office/drawing/2014/main" xmlns="" id="{2AAFCD1B-45D0-42E7-A62A-C96C03CB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289">
                <a:extLst>
                  <a:ext uri="{FF2B5EF4-FFF2-40B4-BE49-F238E27FC236}">
                    <a16:creationId xmlns:a16="http://schemas.microsoft.com/office/drawing/2014/main" xmlns="" id="{64EAC6DB-DBB5-429C-8004-B0715710C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290">
                <a:extLst>
                  <a:ext uri="{FF2B5EF4-FFF2-40B4-BE49-F238E27FC236}">
                    <a16:creationId xmlns:a16="http://schemas.microsoft.com/office/drawing/2014/main" xmlns="" id="{BDB7F0FD-2327-4872-9AA4-40A237AEA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020883"/>
                <a:ext cx="194236" cy="195604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291">
                <a:extLst>
                  <a:ext uri="{FF2B5EF4-FFF2-40B4-BE49-F238E27FC236}">
                    <a16:creationId xmlns:a16="http://schemas.microsoft.com/office/drawing/2014/main" xmlns="" id="{DDCF8374-E18F-43E5-BB94-9A9A800F0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292">
                <a:extLst>
                  <a:ext uri="{FF2B5EF4-FFF2-40B4-BE49-F238E27FC236}">
                    <a16:creationId xmlns:a16="http://schemas.microsoft.com/office/drawing/2014/main" xmlns="" id="{21C672D5-D3D9-4BE7-83EA-75170CE9FD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020883"/>
                <a:ext cx="191500" cy="195604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293">
                <a:extLst>
                  <a:ext uri="{FF2B5EF4-FFF2-40B4-BE49-F238E27FC236}">
                    <a16:creationId xmlns:a16="http://schemas.microsoft.com/office/drawing/2014/main" xmlns="" id="{449DA7E6-C5CD-4020-AAAA-D790BC262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294">
                <a:extLst>
                  <a:ext uri="{FF2B5EF4-FFF2-40B4-BE49-F238E27FC236}">
                    <a16:creationId xmlns:a16="http://schemas.microsoft.com/office/drawing/2014/main" xmlns="" id="{CAAA88F5-BDC6-4BFA-8C15-756BE80D8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295">
                <a:extLst>
                  <a:ext uri="{FF2B5EF4-FFF2-40B4-BE49-F238E27FC236}">
                    <a16:creationId xmlns:a16="http://schemas.microsoft.com/office/drawing/2014/main" xmlns="" id="{C59B5422-2453-4A8C-B3E8-8AB8DCA29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280776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296">
                <a:extLst>
                  <a:ext uri="{FF2B5EF4-FFF2-40B4-BE49-F238E27FC236}">
                    <a16:creationId xmlns:a16="http://schemas.microsoft.com/office/drawing/2014/main" xmlns="" id="{5726408D-638F-4F95-B3D7-4D5ECFCBF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297">
                <a:extLst>
                  <a:ext uri="{FF2B5EF4-FFF2-40B4-BE49-F238E27FC236}">
                    <a16:creationId xmlns:a16="http://schemas.microsoft.com/office/drawing/2014/main" xmlns="" id="{C2179802-644F-4309-8784-6BA5F72F31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280776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298">
                <a:extLst>
                  <a:ext uri="{FF2B5EF4-FFF2-40B4-BE49-F238E27FC236}">
                    <a16:creationId xmlns:a16="http://schemas.microsoft.com/office/drawing/2014/main" xmlns="" id="{400F39CF-6406-42D9-BA3B-638A21976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299">
                <a:extLst>
                  <a:ext uri="{FF2B5EF4-FFF2-40B4-BE49-F238E27FC236}">
                    <a16:creationId xmlns:a16="http://schemas.microsoft.com/office/drawing/2014/main" xmlns="" id="{11098FF7-341B-4576-A44D-3B8789FC0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00">
                <a:extLst>
                  <a:ext uri="{FF2B5EF4-FFF2-40B4-BE49-F238E27FC236}">
                    <a16:creationId xmlns:a16="http://schemas.microsoft.com/office/drawing/2014/main" xmlns="" id="{742176E1-4330-4216-8CFA-9EC6206BD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536566"/>
                <a:ext cx="194236" cy="194236"/>
              </a:xfrm>
              <a:custGeom>
                <a:avLst/>
                <a:gdLst>
                  <a:gd name="T0" fmla="*/ 200721 w 73"/>
                  <a:gd name="T1" fmla="*/ 225425 h 73"/>
                  <a:gd name="T2" fmla="*/ 24704 w 73"/>
                  <a:gd name="T3" fmla="*/ 225425 h 73"/>
                  <a:gd name="T4" fmla="*/ 0 w 73"/>
                  <a:gd name="T5" fmla="*/ 200721 h 73"/>
                  <a:gd name="T6" fmla="*/ 0 w 73"/>
                  <a:gd name="T7" fmla="*/ 24704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704 h 73"/>
                  <a:gd name="T14" fmla="*/ 225425 w 73"/>
                  <a:gd name="T15" fmla="*/ 200721 h 73"/>
                  <a:gd name="T16" fmla="*/ 200721 w 73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01">
                <a:extLst>
                  <a:ext uri="{FF2B5EF4-FFF2-40B4-BE49-F238E27FC236}">
                    <a16:creationId xmlns:a16="http://schemas.microsoft.com/office/drawing/2014/main" xmlns="" id="{80B12554-9717-4C07-959A-5D178880D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02">
                <a:extLst>
                  <a:ext uri="{FF2B5EF4-FFF2-40B4-BE49-F238E27FC236}">
                    <a16:creationId xmlns:a16="http://schemas.microsoft.com/office/drawing/2014/main" xmlns="" id="{BA80BDA2-14F0-4EDE-94E2-4A3C6A00A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536566"/>
                <a:ext cx="191500" cy="194236"/>
              </a:xfrm>
              <a:custGeom>
                <a:avLst/>
                <a:gdLst>
                  <a:gd name="T0" fmla="*/ 200642 w 72"/>
                  <a:gd name="T1" fmla="*/ 225425 h 73"/>
                  <a:gd name="T2" fmla="*/ 21608 w 72"/>
                  <a:gd name="T3" fmla="*/ 225425 h 73"/>
                  <a:gd name="T4" fmla="*/ 0 w 72"/>
                  <a:gd name="T5" fmla="*/ 200721 h 73"/>
                  <a:gd name="T6" fmla="*/ 0 w 72"/>
                  <a:gd name="T7" fmla="*/ 24704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704 h 73"/>
                  <a:gd name="T14" fmla="*/ 222250 w 72"/>
                  <a:gd name="T15" fmla="*/ 200721 h 73"/>
                  <a:gd name="T16" fmla="*/ 200642 w 72"/>
                  <a:gd name="T17" fmla="*/ 225425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67" name="Freeform 303">
                <a:extLst>
                  <a:ext uri="{FF2B5EF4-FFF2-40B4-BE49-F238E27FC236}">
                    <a16:creationId xmlns:a16="http://schemas.microsoft.com/office/drawing/2014/main" xmlns="" id="{4467FD83-0A2E-424A-81AE-BB5E51D55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04">
                <a:extLst>
                  <a:ext uri="{FF2B5EF4-FFF2-40B4-BE49-F238E27FC236}">
                    <a16:creationId xmlns:a16="http://schemas.microsoft.com/office/drawing/2014/main" xmlns="" id="{B91C8ECE-E44A-4428-A946-712488992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05">
                <a:extLst>
                  <a:ext uri="{FF2B5EF4-FFF2-40B4-BE49-F238E27FC236}">
                    <a16:creationId xmlns:a16="http://schemas.microsoft.com/office/drawing/2014/main" xmlns="" id="{2C24B390-9416-4F40-99B0-5CD438224C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4795091"/>
                <a:ext cx="194236" cy="192869"/>
              </a:xfrm>
              <a:custGeom>
                <a:avLst/>
                <a:gdLst>
                  <a:gd name="T0" fmla="*/ 200721 w 73"/>
                  <a:gd name="T1" fmla="*/ 223838 h 72"/>
                  <a:gd name="T2" fmla="*/ 24704 w 73"/>
                  <a:gd name="T3" fmla="*/ 223838 h 72"/>
                  <a:gd name="T4" fmla="*/ 0 w 73"/>
                  <a:gd name="T5" fmla="*/ 202076 h 72"/>
                  <a:gd name="T6" fmla="*/ 0 w 73"/>
                  <a:gd name="T7" fmla="*/ 21762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762 h 72"/>
                  <a:gd name="T14" fmla="*/ 225425 w 73"/>
                  <a:gd name="T15" fmla="*/ 202076 h 72"/>
                  <a:gd name="T16" fmla="*/ 200721 w 73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06">
                <a:extLst>
                  <a:ext uri="{FF2B5EF4-FFF2-40B4-BE49-F238E27FC236}">
                    <a16:creationId xmlns:a16="http://schemas.microsoft.com/office/drawing/2014/main" xmlns="" id="{8EC99498-EBDF-4067-B493-16CA69250F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07">
                <a:extLst>
                  <a:ext uri="{FF2B5EF4-FFF2-40B4-BE49-F238E27FC236}">
                    <a16:creationId xmlns:a16="http://schemas.microsoft.com/office/drawing/2014/main" xmlns="" id="{AACEA835-CFD3-4EE4-9003-82B5689F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4795091"/>
                <a:ext cx="191500" cy="192869"/>
              </a:xfrm>
              <a:custGeom>
                <a:avLst/>
                <a:gdLst>
                  <a:gd name="T0" fmla="*/ 200642 w 72"/>
                  <a:gd name="T1" fmla="*/ 223838 h 72"/>
                  <a:gd name="T2" fmla="*/ 21608 w 72"/>
                  <a:gd name="T3" fmla="*/ 223838 h 72"/>
                  <a:gd name="T4" fmla="*/ 0 w 72"/>
                  <a:gd name="T5" fmla="*/ 202076 h 72"/>
                  <a:gd name="T6" fmla="*/ 0 w 72"/>
                  <a:gd name="T7" fmla="*/ 21762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762 h 72"/>
                  <a:gd name="T14" fmla="*/ 222250 w 72"/>
                  <a:gd name="T15" fmla="*/ 202076 h 72"/>
                  <a:gd name="T16" fmla="*/ 200642 w 72"/>
                  <a:gd name="T17" fmla="*/ 223838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08">
                <a:extLst>
                  <a:ext uri="{FF2B5EF4-FFF2-40B4-BE49-F238E27FC236}">
                    <a16:creationId xmlns:a16="http://schemas.microsoft.com/office/drawing/2014/main" xmlns="" id="{479E62BF-D96F-43DD-A445-B4F6B2AC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rgbClr val="F42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09">
                <a:extLst>
                  <a:ext uri="{FF2B5EF4-FFF2-40B4-BE49-F238E27FC236}">
                    <a16:creationId xmlns:a16="http://schemas.microsoft.com/office/drawing/2014/main" xmlns="" id="{8A710F49-71D9-4456-A267-55D411BBE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10">
                <a:extLst>
                  <a:ext uri="{FF2B5EF4-FFF2-40B4-BE49-F238E27FC236}">
                    <a16:creationId xmlns:a16="http://schemas.microsoft.com/office/drawing/2014/main" xmlns="" id="{18A88AF3-FD88-419A-BF1C-E514166A3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5050881"/>
                <a:ext cx="194236" cy="195603"/>
              </a:xfrm>
              <a:custGeom>
                <a:avLst/>
                <a:gdLst>
                  <a:gd name="T0" fmla="*/ 200721 w 73"/>
                  <a:gd name="T1" fmla="*/ 227013 h 73"/>
                  <a:gd name="T2" fmla="*/ 24704 w 73"/>
                  <a:gd name="T3" fmla="*/ 227013 h 73"/>
                  <a:gd name="T4" fmla="*/ 0 w 73"/>
                  <a:gd name="T5" fmla="*/ 202135 h 73"/>
                  <a:gd name="T6" fmla="*/ 0 w 73"/>
                  <a:gd name="T7" fmla="*/ 24878 h 73"/>
                  <a:gd name="T8" fmla="*/ 24704 w 73"/>
                  <a:gd name="T9" fmla="*/ 0 h 73"/>
                  <a:gd name="T10" fmla="*/ 200721 w 73"/>
                  <a:gd name="T11" fmla="*/ 0 h 73"/>
                  <a:gd name="T12" fmla="*/ 225425 w 73"/>
                  <a:gd name="T13" fmla="*/ 24878 h 73"/>
                  <a:gd name="T14" fmla="*/ 225425 w 73"/>
                  <a:gd name="T15" fmla="*/ 202135 h 73"/>
                  <a:gd name="T16" fmla="*/ 200721 w 73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3">
                    <a:moveTo>
                      <a:pt x="65" y="73"/>
                    </a:moveTo>
                    <a:cubicBezTo>
                      <a:pt x="8" y="73"/>
                      <a:pt x="8" y="73"/>
                      <a:pt x="8" y="73"/>
                    </a:cubicBezTo>
                    <a:cubicBezTo>
                      <a:pt x="4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4"/>
                      <a:pt x="73" y="8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11">
                <a:extLst>
                  <a:ext uri="{FF2B5EF4-FFF2-40B4-BE49-F238E27FC236}">
                    <a16:creationId xmlns:a16="http://schemas.microsoft.com/office/drawing/2014/main" xmlns="" id="{34F8B49D-AA43-455C-9AF3-3B1F461632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12">
                <a:extLst>
                  <a:ext uri="{FF2B5EF4-FFF2-40B4-BE49-F238E27FC236}">
                    <a16:creationId xmlns:a16="http://schemas.microsoft.com/office/drawing/2014/main" xmlns="" id="{517A5DFA-FE41-457C-BC94-0363CA796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5050881"/>
                <a:ext cx="191500" cy="195603"/>
              </a:xfrm>
              <a:custGeom>
                <a:avLst/>
                <a:gdLst>
                  <a:gd name="T0" fmla="*/ 200642 w 72"/>
                  <a:gd name="T1" fmla="*/ 227013 h 73"/>
                  <a:gd name="T2" fmla="*/ 21608 w 72"/>
                  <a:gd name="T3" fmla="*/ 227013 h 73"/>
                  <a:gd name="T4" fmla="*/ 0 w 72"/>
                  <a:gd name="T5" fmla="*/ 202135 h 73"/>
                  <a:gd name="T6" fmla="*/ 0 w 72"/>
                  <a:gd name="T7" fmla="*/ 24878 h 73"/>
                  <a:gd name="T8" fmla="*/ 21608 w 72"/>
                  <a:gd name="T9" fmla="*/ 0 h 73"/>
                  <a:gd name="T10" fmla="*/ 200642 w 72"/>
                  <a:gd name="T11" fmla="*/ 0 h 73"/>
                  <a:gd name="T12" fmla="*/ 222250 w 72"/>
                  <a:gd name="T13" fmla="*/ 24878 h 73"/>
                  <a:gd name="T14" fmla="*/ 222250 w 72"/>
                  <a:gd name="T15" fmla="*/ 202135 h 73"/>
                  <a:gd name="T16" fmla="*/ 200642 w 72"/>
                  <a:gd name="T17" fmla="*/ 227013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3">
                    <a:moveTo>
                      <a:pt x="65" y="73"/>
                    </a:moveTo>
                    <a:cubicBezTo>
                      <a:pt x="7" y="73"/>
                      <a:pt x="7" y="73"/>
                      <a:pt x="7" y="73"/>
                    </a:cubicBezTo>
                    <a:cubicBezTo>
                      <a:pt x="3" y="73"/>
                      <a:pt x="0" y="69"/>
                      <a:pt x="0" y="65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4"/>
                      <a:pt x="72" y="8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3"/>
                      <a:pt x="65" y="73"/>
                    </a:cubicBezTo>
                    <a:close/>
                  </a:path>
                </a:pathLst>
              </a:custGeom>
              <a:solidFill>
                <a:schemeClr val="accent3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13">
                <a:extLst>
                  <a:ext uri="{FF2B5EF4-FFF2-40B4-BE49-F238E27FC236}">
                    <a16:creationId xmlns:a16="http://schemas.microsoft.com/office/drawing/2014/main" xmlns="" id="{C7CE8E83-CF6A-489B-B062-ACD1CCE20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6469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F42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14">
                <a:extLst>
                  <a:ext uri="{FF2B5EF4-FFF2-40B4-BE49-F238E27FC236}">
                    <a16:creationId xmlns:a16="http://schemas.microsoft.com/office/drawing/2014/main" xmlns="" id="{7D07DB4D-0EC6-49C8-B056-FD1FF784F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24995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F42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15">
                <a:extLst>
                  <a:ext uri="{FF2B5EF4-FFF2-40B4-BE49-F238E27FC236}">
                    <a16:creationId xmlns:a16="http://schemas.microsoft.com/office/drawing/2014/main" xmlns="" id="{0556E64B-67C5-43BA-BFDE-33AF7AEA4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0784" y="5310775"/>
                <a:ext cx="194236" cy="191500"/>
              </a:xfrm>
              <a:custGeom>
                <a:avLst/>
                <a:gdLst>
                  <a:gd name="T0" fmla="*/ 200721 w 73"/>
                  <a:gd name="T1" fmla="*/ 222250 h 72"/>
                  <a:gd name="T2" fmla="*/ 24704 w 73"/>
                  <a:gd name="T3" fmla="*/ 222250 h 72"/>
                  <a:gd name="T4" fmla="*/ 0 w 73"/>
                  <a:gd name="T5" fmla="*/ 200642 h 72"/>
                  <a:gd name="T6" fmla="*/ 0 w 73"/>
                  <a:gd name="T7" fmla="*/ 21608 h 72"/>
                  <a:gd name="T8" fmla="*/ 24704 w 73"/>
                  <a:gd name="T9" fmla="*/ 0 h 72"/>
                  <a:gd name="T10" fmla="*/ 200721 w 73"/>
                  <a:gd name="T11" fmla="*/ 0 h 72"/>
                  <a:gd name="T12" fmla="*/ 225425 w 73"/>
                  <a:gd name="T13" fmla="*/ 21608 h 72"/>
                  <a:gd name="T14" fmla="*/ 225425 w 73"/>
                  <a:gd name="T15" fmla="*/ 200642 h 72"/>
                  <a:gd name="T16" fmla="*/ 200721 w 73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3" h="72">
                    <a:moveTo>
                      <a:pt x="65" y="72"/>
                    </a:moveTo>
                    <a:cubicBezTo>
                      <a:pt x="8" y="72"/>
                      <a:pt x="8" y="72"/>
                      <a:pt x="8" y="72"/>
                    </a:cubicBezTo>
                    <a:cubicBezTo>
                      <a:pt x="4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4" y="0"/>
                      <a:pt x="8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3" y="3"/>
                      <a:pt x="73" y="7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F42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16">
                <a:extLst>
                  <a:ext uri="{FF2B5EF4-FFF2-40B4-BE49-F238E27FC236}">
                    <a16:creationId xmlns:a16="http://schemas.microsoft.com/office/drawing/2014/main" xmlns="" id="{473C7DE5-7F8F-4C3B-8FDC-5A1773FE8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9310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F42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17">
                <a:extLst>
                  <a:ext uri="{FF2B5EF4-FFF2-40B4-BE49-F238E27FC236}">
                    <a16:creationId xmlns:a16="http://schemas.microsoft.com/office/drawing/2014/main" xmlns="" id="{7958FCAE-D9F0-4FF5-9224-5D55D150D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5100" y="5310775"/>
                <a:ext cx="191500" cy="191500"/>
              </a:xfrm>
              <a:custGeom>
                <a:avLst/>
                <a:gdLst>
                  <a:gd name="T0" fmla="*/ 200642 w 72"/>
                  <a:gd name="T1" fmla="*/ 222250 h 72"/>
                  <a:gd name="T2" fmla="*/ 21608 w 72"/>
                  <a:gd name="T3" fmla="*/ 222250 h 72"/>
                  <a:gd name="T4" fmla="*/ 0 w 72"/>
                  <a:gd name="T5" fmla="*/ 200642 h 72"/>
                  <a:gd name="T6" fmla="*/ 0 w 72"/>
                  <a:gd name="T7" fmla="*/ 21608 h 72"/>
                  <a:gd name="T8" fmla="*/ 21608 w 72"/>
                  <a:gd name="T9" fmla="*/ 0 h 72"/>
                  <a:gd name="T10" fmla="*/ 200642 w 72"/>
                  <a:gd name="T11" fmla="*/ 0 h 72"/>
                  <a:gd name="T12" fmla="*/ 222250 w 72"/>
                  <a:gd name="T13" fmla="*/ 21608 h 72"/>
                  <a:gd name="T14" fmla="*/ 222250 w 72"/>
                  <a:gd name="T15" fmla="*/ 200642 h 72"/>
                  <a:gd name="T16" fmla="*/ 200642 w 72"/>
                  <a:gd name="T17" fmla="*/ 222250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2" h="72">
                    <a:moveTo>
                      <a:pt x="65" y="72"/>
                    </a:moveTo>
                    <a:cubicBezTo>
                      <a:pt x="7" y="72"/>
                      <a:pt x="7" y="72"/>
                      <a:pt x="7" y="72"/>
                    </a:cubicBezTo>
                    <a:cubicBezTo>
                      <a:pt x="3" y="72"/>
                      <a:pt x="0" y="69"/>
                      <a:pt x="0" y="65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9" y="0"/>
                      <a:pt x="72" y="3"/>
                      <a:pt x="72" y="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9"/>
                      <a:pt x="69" y="72"/>
                      <a:pt x="65" y="72"/>
                    </a:cubicBezTo>
                    <a:close/>
                  </a:path>
                </a:pathLst>
              </a:custGeom>
              <a:solidFill>
                <a:srgbClr val="F42A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2" name="Rectangle 44">
              <a:extLst>
                <a:ext uri="{FF2B5EF4-FFF2-40B4-BE49-F238E27FC236}">
                  <a16:creationId xmlns:a16="http://schemas.microsoft.com/office/drawing/2014/main" xmlns="" id="{261CE75B-2663-41C2-A22A-41469372DA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9613" y="2286000"/>
              <a:ext cx="554348" cy="53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en-US" sz="3200" b="1" dirty="0">
                  <a:solidFill>
                    <a:srgbClr val="F42A4D"/>
                  </a:solidFill>
                  <a:latin typeface="Montserrat"/>
                </a:rPr>
                <a:t>6%</a:t>
              </a:r>
            </a:p>
          </p:txBody>
        </p:sp>
        <p:sp>
          <p:nvSpPr>
            <p:cNvPr id="483" name="Rectangle 482">
              <a:extLst>
                <a:ext uri="{FF2B5EF4-FFF2-40B4-BE49-F238E27FC236}">
                  <a16:creationId xmlns:a16="http://schemas.microsoft.com/office/drawing/2014/main" xmlns="" id="{0B69EE2F-6063-4E4D-9F4B-9B6C2F4F032E}"/>
                </a:ext>
              </a:extLst>
            </p:cNvPr>
            <p:cNvSpPr/>
            <p:nvPr/>
          </p:nvSpPr>
          <p:spPr>
            <a:xfrm>
              <a:off x="7166757" y="5630718"/>
              <a:ext cx="152004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/>
              <a:r>
                <a:rPr lang="en-US" sz="900" b="1" cap="all" dirty="0"/>
                <a:t>LESS THAN .5%</a:t>
              </a:r>
              <a:endParaRPr lang="en-US" sz="900" cap="all" dirty="0"/>
            </a:p>
          </p:txBody>
        </p:sp>
      </p:grpSp>
      <p:sp>
        <p:nvSpPr>
          <p:cNvPr id="485" name="Rectangle 484">
            <a:extLst>
              <a:ext uri="{FF2B5EF4-FFF2-40B4-BE49-F238E27FC236}">
                <a16:creationId xmlns:a16="http://schemas.microsoft.com/office/drawing/2014/main" xmlns="" id="{70A853CD-9C7A-4BBE-A011-0D814FA8685A}"/>
              </a:ext>
            </a:extLst>
          </p:cNvPr>
          <p:cNvSpPr/>
          <p:nvPr/>
        </p:nvSpPr>
        <p:spPr>
          <a:xfrm>
            <a:off x="463146" y="2152300"/>
            <a:ext cx="79950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9B4D8"/>
                </a:solidFill>
              </a:rPr>
              <a:t>Percent of first-pass claim submissions resulting in denials</a:t>
            </a:r>
          </a:p>
        </p:txBody>
      </p:sp>
      <p:sp>
        <p:nvSpPr>
          <p:cNvPr id="486" name="Right Brace 485">
            <a:extLst>
              <a:ext uri="{FF2B5EF4-FFF2-40B4-BE49-F238E27FC236}">
                <a16:creationId xmlns:a16="http://schemas.microsoft.com/office/drawing/2014/main" xmlns="" id="{AF22D812-7F4A-459C-A2EF-A761F86CD8F7}"/>
              </a:ext>
            </a:extLst>
          </p:cNvPr>
          <p:cNvSpPr/>
          <p:nvPr/>
        </p:nvSpPr>
        <p:spPr>
          <a:xfrm rot="5400000">
            <a:off x="2940563" y="4013012"/>
            <a:ext cx="341826" cy="4355402"/>
          </a:xfrm>
          <a:prstGeom prst="rightBrace">
            <a:avLst>
              <a:gd name="adj1" fmla="val 16645"/>
              <a:gd name="adj2" fmla="val 49800"/>
            </a:avLst>
          </a:prstGeom>
          <a:ln w="19050">
            <a:solidFill>
              <a:srgbClr val="69B4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8" name="Rectangle 44">
            <a:extLst>
              <a:ext uri="{FF2B5EF4-FFF2-40B4-BE49-F238E27FC236}">
                <a16:creationId xmlns:a16="http://schemas.microsoft.com/office/drawing/2014/main" xmlns="" id="{8C7F665F-417D-4CFB-80FE-0E58137F4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6336268"/>
            <a:ext cx="5354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69B4D8"/>
                </a:solidFill>
                <a:latin typeface="Montserrat"/>
              </a:rPr>
              <a:t>61%</a:t>
            </a:r>
          </a:p>
        </p:txBody>
      </p:sp>
    </p:spTree>
    <p:extLst>
      <p:ext uri="{BB962C8B-B14F-4D97-AF65-F5344CB8AC3E}">
        <p14:creationId xmlns:p14="http://schemas.microsoft.com/office/powerpoint/2010/main" xmlns="" val="789864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335D370-CBCE-4F61-8B9D-945539EF51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362200"/>
            <a:ext cx="9601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96011"/>
            <a:ext cx="8534400" cy="41116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Percentage of Inpatient/Observation Denials Due 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to Pre-Authorization/Medical Necessity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Of inpatient/observation claims that are denied, what percentage are due to challenges with pre-authorization and/or medical necessity?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2095977-B261-40F3-A7B2-81BBF9A65ECC}"/>
              </a:ext>
            </a:extLst>
          </p:cNvPr>
          <p:cNvSpPr/>
          <p:nvPr/>
        </p:nvSpPr>
        <p:spPr>
          <a:xfrm>
            <a:off x="1700106" y="4267200"/>
            <a:ext cx="13954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OVER 45%</a:t>
            </a:r>
            <a:r>
              <a:rPr lang="en-US" sz="900" cap="all" dirty="0">
                <a:solidFill>
                  <a:srgbClr val="0F0F59"/>
                </a:solidFill>
              </a:rPr>
              <a:t>	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D4099D2-4DD2-41BB-A5C1-ECD40E100D08}"/>
              </a:ext>
            </a:extLst>
          </p:cNvPr>
          <p:cNvSpPr/>
          <p:nvPr/>
        </p:nvSpPr>
        <p:spPr>
          <a:xfrm>
            <a:off x="914401" y="2153582"/>
            <a:ext cx="69341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80" b="0" i="0" u="none" strike="noStrike" kern="1200" spc="0" baseline="0">
                <a:solidFill>
                  <a:srgbClr val="000000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rgbClr val="69B4D8"/>
                </a:solidFill>
              </a:rPr>
              <a:t>Percentage of Inpatient/Observation Claims </a:t>
            </a:r>
            <a:r>
              <a:rPr lang="en-US" b="1" dirty="0">
                <a:solidFill>
                  <a:srgbClr val="69B4D8"/>
                </a:solidFill>
              </a:rPr>
              <a:t>Due to Challenges </a:t>
            </a:r>
            <a:r>
              <a:rPr lang="en-US" b="1" dirty="0" smtClean="0">
                <a:solidFill>
                  <a:srgbClr val="69B4D8"/>
                </a:solidFill>
              </a:rPr>
              <a:t>With </a:t>
            </a:r>
            <a:r>
              <a:rPr lang="en-US" b="1" dirty="0">
                <a:solidFill>
                  <a:srgbClr val="69B4D8"/>
                </a:solidFill>
              </a:rPr>
              <a:t>Pre-Authorization and/or Medical Necessity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F3E712-D188-43FB-ADD1-D1BED4F0B038}"/>
              </a:ext>
            </a:extLst>
          </p:cNvPr>
          <p:cNvSpPr/>
          <p:nvPr/>
        </p:nvSpPr>
        <p:spPr>
          <a:xfrm>
            <a:off x="2359679" y="4507468"/>
            <a:ext cx="13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FROM 36% TO 45%</a:t>
            </a:r>
            <a:r>
              <a:rPr lang="en-US" sz="900" cap="all" dirty="0">
                <a:solidFill>
                  <a:srgbClr val="0F0F59"/>
                </a:solidFill>
              </a:rPr>
              <a:t>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835A694-6097-4B3A-ADC8-0D36D56A62B7}"/>
              </a:ext>
            </a:extLst>
          </p:cNvPr>
          <p:cNvSpPr/>
          <p:nvPr/>
        </p:nvSpPr>
        <p:spPr>
          <a:xfrm>
            <a:off x="3048000" y="4718341"/>
            <a:ext cx="13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FROM 26% </a:t>
            </a:r>
          </a:p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       TO 35%</a:t>
            </a:r>
            <a:r>
              <a:rPr lang="en-US" sz="900" cap="all" dirty="0">
                <a:solidFill>
                  <a:srgbClr val="0F0F59"/>
                </a:solidFill>
              </a:rPr>
              <a:t>	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C26AD11-411D-4EDF-94E5-43D1B85C5683}"/>
              </a:ext>
            </a:extLst>
          </p:cNvPr>
          <p:cNvSpPr/>
          <p:nvPr/>
        </p:nvSpPr>
        <p:spPr>
          <a:xfrm>
            <a:off x="3915544" y="3447788"/>
            <a:ext cx="13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FROM 16% TO 25%</a:t>
            </a:r>
            <a:r>
              <a:rPr lang="en-US" sz="900" cap="all" dirty="0">
                <a:solidFill>
                  <a:srgbClr val="0F0F59"/>
                </a:solidFill>
              </a:rPr>
              <a:t>	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3C9FCA-B444-48EB-BF7E-77EB1B44617F}"/>
              </a:ext>
            </a:extLst>
          </p:cNvPr>
          <p:cNvSpPr/>
          <p:nvPr/>
        </p:nvSpPr>
        <p:spPr>
          <a:xfrm>
            <a:off x="5051986" y="2811715"/>
            <a:ext cx="13954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FROM 6% TO 15%</a:t>
            </a:r>
            <a:r>
              <a:rPr lang="en-US" sz="900" cap="all" dirty="0">
                <a:solidFill>
                  <a:srgbClr val="0F0F59"/>
                </a:solidFill>
              </a:rPr>
              <a:t>	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8361C19-03EE-45E0-B439-2D80985594A8}"/>
              </a:ext>
            </a:extLst>
          </p:cNvPr>
          <p:cNvSpPr/>
          <p:nvPr/>
        </p:nvSpPr>
        <p:spPr>
          <a:xfrm>
            <a:off x="6123349" y="3389083"/>
            <a:ext cx="13954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900" b="1" cap="all" dirty="0">
                <a:solidFill>
                  <a:srgbClr val="0F0F59"/>
                </a:solidFill>
              </a:rPr>
              <a:t>LESS THAN 5%</a:t>
            </a:r>
            <a:r>
              <a:rPr lang="en-US" sz="900" cap="all" dirty="0">
                <a:solidFill>
                  <a:srgbClr val="0F0F59"/>
                </a:solidFill>
              </a:rPr>
              <a:t>	</a:t>
            </a: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xmlns="" id="{A35151CA-04C6-4759-8C67-8063BABAF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310" y="5284113"/>
            <a:ext cx="444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Montserrat"/>
              </a:rPr>
              <a:t>7%</a:t>
            </a: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xmlns="" id="{225A444E-254D-4B5A-96ED-1D5CA1856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0096" y="5195379"/>
            <a:ext cx="4440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Montserrat"/>
              </a:rPr>
              <a:t>8%</a:t>
            </a: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xmlns="" id="{9878E322-834B-4DD1-8CAD-98C8C3772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3381" y="5023068"/>
            <a:ext cx="626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Montserrat"/>
              </a:rPr>
              <a:t>14%</a:t>
            </a:r>
          </a:p>
        </p:txBody>
      </p:sp>
      <p:sp>
        <p:nvSpPr>
          <p:cNvPr id="20" name="Rectangle 44">
            <a:extLst>
              <a:ext uri="{FF2B5EF4-FFF2-40B4-BE49-F238E27FC236}">
                <a16:creationId xmlns:a16="http://schemas.microsoft.com/office/drawing/2014/main" xmlns="" id="{60D0110D-EC7E-49D2-972E-7AF9DE5E0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414" y="4102930"/>
            <a:ext cx="626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Montserrat"/>
              </a:rPr>
              <a:t>16%</a:t>
            </a:r>
          </a:p>
        </p:txBody>
      </p:sp>
      <p:sp>
        <p:nvSpPr>
          <p:cNvPr id="21" name="Rectangle 44">
            <a:extLst>
              <a:ext uri="{FF2B5EF4-FFF2-40B4-BE49-F238E27FC236}">
                <a16:creationId xmlns:a16="http://schemas.microsoft.com/office/drawing/2014/main" xmlns="" id="{1D4E348C-DA3F-48E8-811A-1E1383EEC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896" y="3579138"/>
            <a:ext cx="626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Montserrat"/>
              </a:rPr>
              <a:t>29%</a:t>
            </a:r>
          </a:p>
        </p:txBody>
      </p:sp>
      <p:sp>
        <p:nvSpPr>
          <p:cNvPr id="22" name="Rectangle 44">
            <a:extLst>
              <a:ext uri="{FF2B5EF4-FFF2-40B4-BE49-F238E27FC236}">
                <a16:creationId xmlns:a16="http://schemas.microsoft.com/office/drawing/2014/main" xmlns="" id="{7E7652A9-5276-47D4-A420-991519B21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217313"/>
            <a:ext cx="6267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 dirty="0">
                <a:solidFill>
                  <a:schemeClr val="bg1"/>
                </a:solidFill>
                <a:latin typeface="Montserrat"/>
              </a:rPr>
              <a:t>26%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xmlns="" id="{10ADDB05-28CE-4686-8712-712E8ACE1869}"/>
              </a:ext>
            </a:extLst>
          </p:cNvPr>
          <p:cNvSpPr/>
          <p:nvPr/>
        </p:nvSpPr>
        <p:spPr>
          <a:xfrm rot="5400000">
            <a:off x="2877087" y="4444811"/>
            <a:ext cx="341826" cy="3352800"/>
          </a:xfrm>
          <a:prstGeom prst="rightBrace">
            <a:avLst>
              <a:gd name="adj1" fmla="val 16645"/>
              <a:gd name="adj2" fmla="val 49800"/>
            </a:avLst>
          </a:prstGeom>
          <a:solidFill>
            <a:schemeClr val="bg1"/>
          </a:solidFill>
          <a:ln w="19050">
            <a:solidFill>
              <a:srgbClr val="0F0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44">
            <a:extLst>
              <a:ext uri="{FF2B5EF4-FFF2-40B4-BE49-F238E27FC236}">
                <a16:creationId xmlns:a16="http://schemas.microsoft.com/office/drawing/2014/main" xmlns="" id="{A71E177B-EFD3-413F-9DC1-393C6291B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456" y="6308951"/>
            <a:ext cx="53540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F0F59"/>
                </a:solidFill>
                <a:latin typeface="Montserrat"/>
              </a:rPr>
              <a:t>29%</a:t>
            </a:r>
          </a:p>
        </p:txBody>
      </p:sp>
    </p:spTree>
    <p:extLst>
      <p:ext uri="{BB962C8B-B14F-4D97-AF65-F5344CB8AC3E}">
        <p14:creationId xmlns:p14="http://schemas.microsoft.com/office/powerpoint/2010/main" xmlns="" val="373457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4272"/>
            <a:ext cx="8229600" cy="411163"/>
          </a:xfrm>
        </p:spPr>
        <p:txBody>
          <a:bodyPr/>
          <a:lstStyle/>
          <a:p>
            <a:r>
              <a:rPr lang="en-US" sz="1900" dirty="0">
                <a:solidFill>
                  <a:schemeClr val="bg1"/>
                </a:solidFill>
              </a:rPr>
              <a:t>Almost One-Quarter Indicate &gt;25% of Outpatient </a:t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Denials are Due to Pre-</a:t>
            </a:r>
            <a:r>
              <a:rPr lang="en-US" sz="1900" dirty="0" err="1">
                <a:solidFill>
                  <a:schemeClr val="bg1"/>
                </a:solidFill>
              </a:rPr>
              <a:t>Auth</a:t>
            </a:r>
            <a:r>
              <a:rPr lang="en-US" sz="1900" dirty="0">
                <a:solidFill>
                  <a:schemeClr val="bg1"/>
                </a:solidFill>
              </a:rPr>
              <a:t>/Medical Necessity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8418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Of outpatient claims that are denied, what percentage are due to challenges with pre-authorization and/or medical necessity?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Line 40">
            <a:extLst>
              <a:ext uri="{FF2B5EF4-FFF2-40B4-BE49-F238E27FC236}">
                <a16:creationId xmlns:a16="http://schemas.microsoft.com/office/drawing/2014/main" xmlns="" id="{000FB58C-0298-4FE6-A75A-B3BC47B4ECA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9415" y="4989564"/>
            <a:ext cx="5148866" cy="0"/>
          </a:xfrm>
          <a:prstGeom prst="line">
            <a:avLst/>
          </a:prstGeom>
          <a:noFill/>
          <a:ln w="17463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41">
            <a:extLst>
              <a:ext uri="{FF2B5EF4-FFF2-40B4-BE49-F238E27FC236}">
                <a16:creationId xmlns:a16="http://schemas.microsoft.com/office/drawing/2014/main" xmlns="" id="{1D068816-5963-471A-9C12-DDB427459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9415" y="4321261"/>
            <a:ext cx="5141666" cy="0"/>
          </a:xfrm>
          <a:prstGeom prst="line">
            <a:avLst/>
          </a:prstGeom>
          <a:noFill/>
          <a:ln w="17463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42">
            <a:extLst>
              <a:ext uri="{FF2B5EF4-FFF2-40B4-BE49-F238E27FC236}">
                <a16:creationId xmlns:a16="http://schemas.microsoft.com/office/drawing/2014/main" xmlns="" id="{4AEBACB8-089D-44F7-BEAE-8D4F2F6D3D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49415" y="3652958"/>
            <a:ext cx="5141666" cy="0"/>
          </a:xfrm>
          <a:prstGeom prst="line">
            <a:avLst/>
          </a:prstGeom>
          <a:noFill/>
          <a:ln w="17463">
            <a:solidFill>
              <a:srgbClr val="E8E8E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43">
            <a:extLst>
              <a:ext uri="{FF2B5EF4-FFF2-40B4-BE49-F238E27FC236}">
                <a16:creationId xmlns:a16="http://schemas.microsoft.com/office/drawing/2014/main" xmlns="" id="{22F52B22-93CC-4525-A751-A9FCF5F0BA3C}"/>
              </a:ext>
            </a:extLst>
          </p:cNvPr>
          <p:cNvSpPr>
            <a:spLocks/>
          </p:cNvSpPr>
          <p:nvPr/>
        </p:nvSpPr>
        <p:spPr bwMode="auto">
          <a:xfrm>
            <a:off x="2337532" y="2984655"/>
            <a:ext cx="542928" cy="2673212"/>
          </a:xfrm>
          <a:custGeom>
            <a:avLst/>
            <a:gdLst>
              <a:gd name="T0" fmla="*/ 395288 w 182"/>
              <a:gd name="T1" fmla="*/ 3892550 h 896"/>
              <a:gd name="T2" fmla="*/ 395288 w 182"/>
              <a:gd name="T3" fmla="*/ 3892550 h 896"/>
              <a:gd name="T4" fmla="*/ 0 w 182"/>
              <a:gd name="T5" fmla="*/ 3497213 h 896"/>
              <a:gd name="T6" fmla="*/ 0 w 182"/>
              <a:gd name="T7" fmla="*/ 395337 h 896"/>
              <a:gd name="T8" fmla="*/ 395288 w 182"/>
              <a:gd name="T9" fmla="*/ 0 h 896"/>
              <a:gd name="T10" fmla="*/ 395288 w 182"/>
              <a:gd name="T11" fmla="*/ 0 h 896"/>
              <a:gd name="T12" fmla="*/ 790575 w 182"/>
              <a:gd name="T13" fmla="*/ 395337 h 896"/>
              <a:gd name="T14" fmla="*/ 790575 w 182"/>
              <a:gd name="T15" fmla="*/ 3497213 h 896"/>
              <a:gd name="T16" fmla="*/ 395288 w 182"/>
              <a:gd name="T17" fmla="*/ 3892550 h 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896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1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45">
            <a:extLst>
              <a:ext uri="{FF2B5EF4-FFF2-40B4-BE49-F238E27FC236}">
                <a16:creationId xmlns:a16="http://schemas.microsoft.com/office/drawing/2014/main" xmlns="" id="{7EAB9DDD-E29E-4A00-A939-5C1F757EFFFF}"/>
              </a:ext>
            </a:extLst>
          </p:cNvPr>
          <p:cNvSpPr>
            <a:spLocks/>
          </p:cNvSpPr>
          <p:nvPr/>
        </p:nvSpPr>
        <p:spPr bwMode="auto">
          <a:xfrm>
            <a:off x="3066185" y="2984655"/>
            <a:ext cx="542928" cy="2673212"/>
          </a:xfrm>
          <a:custGeom>
            <a:avLst/>
            <a:gdLst>
              <a:gd name="T0" fmla="*/ 395288 w 182"/>
              <a:gd name="T1" fmla="*/ 3892550 h 896"/>
              <a:gd name="T2" fmla="*/ 395288 w 182"/>
              <a:gd name="T3" fmla="*/ 3892550 h 896"/>
              <a:gd name="T4" fmla="*/ 0 w 182"/>
              <a:gd name="T5" fmla="*/ 3497213 h 896"/>
              <a:gd name="T6" fmla="*/ 0 w 182"/>
              <a:gd name="T7" fmla="*/ 395337 h 896"/>
              <a:gd name="T8" fmla="*/ 395288 w 182"/>
              <a:gd name="T9" fmla="*/ 0 h 896"/>
              <a:gd name="T10" fmla="*/ 395288 w 182"/>
              <a:gd name="T11" fmla="*/ 0 h 896"/>
              <a:gd name="T12" fmla="*/ 790575 w 182"/>
              <a:gd name="T13" fmla="*/ 395337 h 896"/>
              <a:gd name="T14" fmla="*/ 790575 w 182"/>
              <a:gd name="T15" fmla="*/ 3497213 h 896"/>
              <a:gd name="T16" fmla="*/ 395288 w 182"/>
              <a:gd name="T17" fmla="*/ 3892550 h 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896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1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46">
            <a:extLst>
              <a:ext uri="{FF2B5EF4-FFF2-40B4-BE49-F238E27FC236}">
                <a16:creationId xmlns:a16="http://schemas.microsoft.com/office/drawing/2014/main" xmlns="" id="{AC7BA1D9-BFD1-4982-966E-BAC3991B0B71}"/>
              </a:ext>
            </a:extLst>
          </p:cNvPr>
          <p:cNvSpPr>
            <a:spLocks/>
          </p:cNvSpPr>
          <p:nvPr/>
        </p:nvSpPr>
        <p:spPr bwMode="auto">
          <a:xfrm>
            <a:off x="3804203" y="2984655"/>
            <a:ext cx="539658" cy="2673212"/>
          </a:xfrm>
          <a:custGeom>
            <a:avLst/>
            <a:gdLst>
              <a:gd name="T0" fmla="*/ 390736 w 181"/>
              <a:gd name="T1" fmla="*/ 3892550 h 896"/>
              <a:gd name="T2" fmla="*/ 390736 w 181"/>
              <a:gd name="T3" fmla="*/ 3892550 h 896"/>
              <a:gd name="T4" fmla="*/ 0 w 181"/>
              <a:gd name="T5" fmla="*/ 3497213 h 896"/>
              <a:gd name="T6" fmla="*/ 0 w 181"/>
              <a:gd name="T7" fmla="*/ 395337 h 896"/>
              <a:gd name="T8" fmla="*/ 390736 w 181"/>
              <a:gd name="T9" fmla="*/ 0 h 896"/>
              <a:gd name="T10" fmla="*/ 390736 w 181"/>
              <a:gd name="T11" fmla="*/ 0 h 896"/>
              <a:gd name="T12" fmla="*/ 785813 w 181"/>
              <a:gd name="T13" fmla="*/ 395337 h 896"/>
              <a:gd name="T14" fmla="*/ 785813 w 181"/>
              <a:gd name="T15" fmla="*/ 3497213 h 896"/>
              <a:gd name="T16" fmla="*/ 390736 w 181"/>
              <a:gd name="T17" fmla="*/ 3892550 h 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1" h="896">
                <a:moveTo>
                  <a:pt x="90" y="896"/>
                </a:moveTo>
                <a:cubicBezTo>
                  <a:pt x="90" y="896"/>
                  <a:pt x="90" y="896"/>
                  <a:pt x="90" y="896"/>
                </a:cubicBezTo>
                <a:cubicBezTo>
                  <a:pt x="40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0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141" y="0"/>
                  <a:pt x="181" y="41"/>
                  <a:pt x="181" y="91"/>
                </a:cubicBezTo>
                <a:cubicBezTo>
                  <a:pt x="181" y="805"/>
                  <a:pt x="181" y="805"/>
                  <a:pt x="181" y="805"/>
                </a:cubicBezTo>
                <a:cubicBezTo>
                  <a:pt x="181" y="856"/>
                  <a:pt x="141" y="896"/>
                  <a:pt x="90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xmlns="" id="{2864B371-F053-44BC-8675-8FD63694D279}"/>
              </a:ext>
            </a:extLst>
          </p:cNvPr>
          <p:cNvSpPr>
            <a:spLocks/>
          </p:cNvSpPr>
          <p:nvPr/>
        </p:nvSpPr>
        <p:spPr bwMode="auto">
          <a:xfrm>
            <a:off x="4529590" y="2984655"/>
            <a:ext cx="542928" cy="2673212"/>
          </a:xfrm>
          <a:custGeom>
            <a:avLst/>
            <a:gdLst>
              <a:gd name="T0" fmla="*/ 395288 w 182"/>
              <a:gd name="T1" fmla="*/ 3892550 h 896"/>
              <a:gd name="T2" fmla="*/ 395288 w 182"/>
              <a:gd name="T3" fmla="*/ 3892550 h 896"/>
              <a:gd name="T4" fmla="*/ 0 w 182"/>
              <a:gd name="T5" fmla="*/ 3497213 h 896"/>
              <a:gd name="T6" fmla="*/ 0 w 182"/>
              <a:gd name="T7" fmla="*/ 395337 h 896"/>
              <a:gd name="T8" fmla="*/ 395288 w 182"/>
              <a:gd name="T9" fmla="*/ 0 h 896"/>
              <a:gd name="T10" fmla="*/ 395288 w 182"/>
              <a:gd name="T11" fmla="*/ 0 h 896"/>
              <a:gd name="T12" fmla="*/ 790575 w 182"/>
              <a:gd name="T13" fmla="*/ 395337 h 896"/>
              <a:gd name="T14" fmla="*/ 790575 w 182"/>
              <a:gd name="T15" fmla="*/ 3497213 h 896"/>
              <a:gd name="T16" fmla="*/ 395288 w 182"/>
              <a:gd name="T17" fmla="*/ 3892550 h 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896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1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48">
            <a:extLst>
              <a:ext uri="{FF2B5EF4-FFF2-40B4-BE49-F238E27FC236}">
                <a16:creationId xmlns:a16="http://schemas.microsoft.com/office/drawing/2014/main" xmlns="" id="{33F2C6AD-E83F-4C68-B5D3-03DEF64517F3}"/>
              </a:ext>
            </a:extLst>
          </p:cNvPr>
          <p:cNvSpPr>
            <a:spLocks/>
          </p:cNvSpPr>
          <p:nvPr/>
        </p:nvSpPr>
        <p:spPr bwMode="auto">
          <a:xfrm>
            <a:off x="5259350" y="2984655"/>
            <a:ext cx="541838" cy="2673212"/>
          </a:xfrm>
          <a:custGeom>
            <a:avLst/>
            <a:gdLst>
              <a:gd name="T0" fmla="*/ 394494 w 182"/>
              <a:gd name="T1" fmla="*/ 3892550 h 896"/>
              <a:gd name="T2" fmla="*/ 394494 w 182"/>
              <a:gd name="T3" fmla="*/ 3892550 h 896"/>
              <a:gd name="T4" fmla="*/ 0 w 182"/>
              <a:gd name="T5" fmla="*/ 3497213 h 896"/>
              <a:gd name="T6" fmla="*/ 0 w 182"/>
              <a:gd name="T7" fmla="*/ 395337 h 896"/>
              <a:gd name="T8" fmla="*/ 394494 w 182"/>
              <a:gd name="T9" fmla="*/ 0 h 896"/>
              <a:gd name="T10" fmla="*/ 394494 w 182"/>
              <a:gd name="T11" fmla="*/ 0 h 896"/>
              <a:gd name="T12" fmla="*/ 788988 w 182"/>
              <a:gd name="T13" fmla="*/ 395337 h 896"/>
              <a:gd name="T14" fmla="*/ 788988 w 182"/>
              <a:gd name="T15" fmla="*/ 3497213 h 896"/>
              <a:gd name="T16" fmla="*/ 394494 w 182"/>
              <a:gd name="T17" fmla="*/ 3892550 h 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896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0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xmlns="" id="{CA1E3FD8-F5F0-4481-A3BE-B6C64162A0B4}"/>
              </a:ext>
            </a:extLst>
          </p:cNvPr>
          <p:cNvSpPr>
            <a:spLocks/>
          </p:cNvSpPr>
          <p:nvPr/>
        </p:nvSpPr>
        <p:spPr bwMode="auto">
          <a:xfrm>
            <a:off x="3066185" y="5155221"/>
            <a:ext cx="542928" cy="502646"/>
          </a:xfrm>
          <a:custGeom>
            <a:avLst/>
            <a:gdLst>
              <a:gd name="T0" fmla="*/ 395288 w 182"/>
              <a:gd name="T1" fmla="*/ 1633537 h 376"/>
              <a:gd name="T2" fmla="*/ 395288 w 182"/>
              <a:gd name="T3" fmla="*/ 1633537 h 376"/>
              <a:gd name="T4" fmla="*/ 0 w 182"/>
              <a:gd name="T5" fmla="*/ 1238186 h 376"/>
              <a:gd name="T6" fmla="*/ 0 w 182"/>
              <a:gd name="T7" fmla="*/ 395351 h 376"/>
              <a:gd name="T8" fmla="*/ 395288 w 182"/>
              <a:gd name="T9" fmla="*/ 0 h 376"/>
              <a:gd name="T10" fmla="*/ 395288 w 182"/>
              <a:gd name="T11" fmla="*/ 0 h 376"/>
              <a:gd name="T12" fmla="*/ 790575 w 182"/>
              <a:gd name="T13" fmla="*/ 395351 h 376"/>
              <a:gd name="T14" fmla="*/ 790575 w 182"/>
              <a:gd name="T15" fmla="*/ 1238186 h 376"/>
              <a:gd name="T16" fmla="*/ 395288 w 182"/>
              <a:gd name="T17" fmla="*/ 1633537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376">
                <a:moveTo>
                  <a:pt x="91" y="376"/>
                </a:moveTo>
                <a:cubicBezTo>
                  <a:pt x="91" y="376"/>
                  <a:pt x="91" y="376"/>
                  <a:pt x="91" y="376"/>
                </a:cubicBezTo>
                <a:cubicBezTo>
                  <a:pt x="41" y="376"/>
                  <a:pt x="0" y="336"/>
                  <a:pt x="0" y="28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285"/>
                  <a:pt x="182" y="285"/>
                  <a:pt x="182" y="285"/>
                </a:cubicBezTo>
                <a:cubicBezTo>
                  <a:pt x="182" y="336"/>
                  <a:pt x="141" y="376"/>
                  <a:pt x="91" y="376"/>
                </a:cubicBezTo>
                <a:close/>
              </a:path>
            </a:pathLst>
          </a:custGeom>
          <a:solidFill>
            <a:srgbClr val="F42A4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" name="Freeform 51">
            <a:extLst>
              <a:ext uri="{FF2B5EF4-FFF2-40B4-BE49-F238E27FC236}">
                <a16:creationId xmlns:a16="http://schemas.microsoft.com/office/drawing/2014/main" xmlns="" id="{2A75DA02-0FEA-49E3-8B59-DA91D8600839}"/>
              </a:ext>
            </a:extLst>
          </p:cNvPr>
          <p:cNvSpPr>
            <a:spLocks/>
          </p:cNvSpPr>
          <p:nvPr/>
        </p:nvSpPr>
        <p:spPr bwMode="auto">
          <a:xfrm>
            <a:off x="4529590" y="4335491"/>
            <a:ext cx="542928" cy="1322377"/>
          </a:xfrm>
          <a:custGeom>
            <a:avLst/>
            <a:gdLst>
              <a:gd name="T0" fmla="*/ 395288 w 182"/>
              <a:gd name="T1" fmla="*/ 2293937 h 528"/>
              <a:gd name="T2" fmla="*/ 395288 w 182"/>
              <a:gd name="T3" fmla="*/ 2293937 h 528"/>
              <a:gd name="T4" fmla="*/ 0 w 182"/>
              <a:gd name="T5" fmla="*/ 1898580 h 528"/>
              <a:gd name="T6" fmla="*/ 0 w 182"/>
              <a:gd name="T7" fmla="*/ 395357 h 528"/>
              <a:gd name="T8" fmla="*/ 395288 w 182"/>
              <a:gd name="T9" fmla="*/ 0 h 528"/>
              <a:gd name="T10" fmla="*/ 395288 w 182"/>
              <a:gd name="T11" fmla="*/ 0 h 528"/>
              <a:gd name="T12" fmla="*/ 790575 w 182"/>
              <a:gd name="T13" fmla="*/ 395357 h 528"/>
              <a:gd name="T14" fmla="*/ 790575 w 182"/>
              <a:gd name="T15" fmla="*/ 1898580 h 528"/>
              <a:gd name="T16" fmla="*/ 395288 w 182"/>
              <a:gd name="T17" fmla="*/ 2293937 h 5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528">
                <a:moveTo>
                  <a:pt x="91" y="528"/>
                </a:moveTo>
                <a:cubicBezTo>
                  <a:pt x="91" y="528"/>
                  <a:pt x="91" y="528"/>
                  <a:pt x="91" y="528"/>
                </a:cubicBezTo>
                <a:cubicBezTo>
                  <a:pt x="41" y="528"/>
                  <a:pt x="0" y="488"/>
                  <a:pt x="0" y="43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437"/>
                  <a:pt x="182" y="437"/>
                  <a:pt x="182" y="437"/>
                </a:cubicBezTo>
                <a:cubicBezTo>
                  <a:pt x="182" y="488"/>
                  <a:pt x="141" y="528"/>
                  <a:pt x="91" y="528"/>
                </a:cubicBezTo>
                <a:close/>
              </a:path>
            </a:pathLst>
          </a:custGeom>
          <a:solidFill>
            <a:srgbClr val="94B8DC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52">
            <a:extLst>
              <a:ext uri="{FF2B5EF4-FFF2-40B4-BE49-F238E27FC236}">
                <a16:creationId xmlns:a16="http://schemas.microsoft.com/office/drawing/2014/main" xmlns="" id="{D47DD402-4B42-4D46-BAF0-5394B6602A41}"/>
              </a:ext>
            </a:extLst>
          </p:cNvPr>
          <p:cNvSpPr>
            <a:spLocks/>
          </p:cNvSpPr>
          <p:nvPr/>
        </p:nvSpPr>
        <p:spPr bwMode="auto">
          <a:xfrm>
            <a:off x="5259350" y="3163338"/>
            <a:ext cx="541838" cy="2494530"/>
          </a:xfrm>
          <a:custGeom>
            <a:avLst/>
            <a:gdLst>
              <a:gd name="T0" fmla="*/ 394494 w 182"/>
              <a:gd name="T1" fmla="*/ 3119437 h 718"/>
              <a:gd name="T2" fmla="*/ 394494 w 182"/>
              <a:gd name="T3" fmla="*/ 3119437 h 718"/>
              <a:gd name="T4" fmla="*/ 0 w 182"/>
              <a:gd name="T5" fmla="*/ 2724077 h 718"/>
              <a:gd name="T6" fmla="*/ 0 w 182"/>
              <a:gd name="T7" fmla="*/ 395360 h 718"/>
              <a:gd name="T8" fmla="*/ 394494 w 182"/>
              <a:gd name="T9" fmla="*/ 0 h 718"/>
              <a:gd name="T10" fmla="*/ 394494 w 182"/>
              <a:gd name="T11" fmla="*/ 0 h 718"/>
              <a:gd name="T12" fmla="*/ 788988 w 182"/>
              <a:gd name="T13" fmla="*/ 395360 h 718"/>
              <a:gd name="T14" fmla="*/ 788988 w 182"/>
              <a:gd name="T15" fmla="*/ 2724077 h 718"/>
              <a:gd name="T16" fmla="*/ 394494 w 182"/>
              <a:gd name="T17" fmla="*/ 3119437 h 7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718">
                <a:moveTo>
                  <a:pt x="91" y="718"/>
                </a:moveTo>
                <a:cubicBezTo>
                  <a:pt x="91" y="718"/>
                  <a:pt x="91" y="718"/>
                  <a:pt x="91" y="718"/>
                </a:cubicBezTo>
                <a:cubicBezTo>
                  <a:pt x="40" y="718"/>
                  <a:pt x="0" y="678"/>
                  <a:pt x="0" y="62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627"/>
                  <a:pt x="182" y="627"/>
                  <a:pt x="182" y="627"/>
                </a:cubicBezTo>
                <a:cubicBezTo>
                  <a:pt x="182" y="678"/>
                  <a:pt x="141" y="718"/>
                  <a:pt x="91" y="718"/>
                </a:cubicBezTo>
                <a:close/>
              </a:path>
            </a:pathLst>
          </a:custGeom>
          <a:solidFill>
            <a:srgbClr val="F42A4D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53">
            <a:extLst>
              <a:ext uri="{FF2B5EF4-FFF2-40B4-BE49-F238E27FC236}">
                <a16:creationId xmlns:a16="http://schemas.microsoft.com/office/drawing/2014/main" xmlns="" id="{D427B357-3AC1-4418-A52F-359CE370EBAC}"/>
              </a:ext>
            </a:extLst>
          </p:cNvPr>
          <p:cNvSpPr>
            <a:spLocks/>
          </p:cNvSpPr>
          <p:nvPr/>
        </p:nvSpPr>
        <p:spPr bwMode="auto">
          <a:xfrm>
            <a:off x="1949416" y="2833115"/>
            <a:ext cx="5148865" cy="3058059"/>
          </a:xfrm>
          <a:custGeom>
            <a:avLst/>
            <a:gdLst>
              <a:gd name="T0" fmla="*/ 0 w 1937"/>
              <a:gd name="T1" fmla="*/ 0 h 1025"/>
              <a:gd name="T2" fmla="*/ 0 w 1937"/>
              <a:gd name="T3" fmla="*/ 4027193 h 1025"/>
              <a:gd name="T4" fmla="*/ 425522 w 1937"/>
              <a:gd name="T5" fmla="*/ 4452937 h 1025"/>
              <a:gd name="T6" fmla="*/ 8410575 w 1937"/>
              <a:gd name="T7" fmla="*/ 4452937 h 102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37" h="1025">
                <a:moveTo>
                  <a:pt x="0" y="0"/>
                </a:moveTo>
                <a:cubicBezTo>
                  <a:pt x="0" y="927"/>
                  <a:pt x="0" y="927"/>
                  <a:pt x="0" y="927"/>
                </a:cubicBezTo>
                <a:cubicBezTo>
                  <a:pt x="0" y="981"/>
                  <a:pt x="44" y="1025"/>
                  <a:pt x="98" y="1025"/>
                </a:cubicBezTo>
                <a:cubicBezTo>
                  <a:pt x="1937" y="1025"/>
                  <a:pt x="1937" y="1025"/>
                  <a:pt x="1937" y="1025"/>
                </a:cubicBezTo>
              </a:path>
            </a:pathLst>
          </a:custGeom>
          <a:noFill/>
          <a:ln w="38100" cap="flat">
            <a:solidFill>
              <a:srgbClr val="A8A8A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61">
            <a:extLst>
              <a:ext uri="{FF2B5EF4-FFF2-40B4-BE49-F238E27FC236}">
                <a16:creationId xmlns:a16="http://schemas.microsoft.com/office/drawing/2014/main" xmlns="" id="{AF8140DF-25A1-47E5-A349-C5E18252F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471" y="4822761"/>
            <a:ext cx="800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A9ABAA"/>
                </a:solidFill>
                <a:latin typeface="Open Sans" panose="020B0606030504020204" pitchFamily="34" charset="0"/>
              </a:rPr>
              <a:t>10%</a:t>
            </a:r>
            <a:endParaRPr lang="en-US" altLang="en-US" sz="2000" dirty="0"/>
          </a:p>
        </p:txBody>
      </p:sp>
      <p:sp>
        <p:nvSpPr>
          <p:cNvPr id="23" name="Rectangle 62">
            <a:extLst>
              <a:ext uri="{FF2B5EF4-FFF2-40B4-BE49-F238E27FC236}">
                <a16:creationId xmlns:a16="http://schemas.microsoft.com/office/drawing/2014/main" xmlns="" id="{A0A4FC2B-8E4D-4C6E-A3FC-BB3BCCC11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471" y="4154458"/>
            <a:ext cx="800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A9ABAA"/>
                </a:solidFill>
                <a:latin typeface="Open Sans" panose="020B0606030504020204" pitchFamily="34" charset="0"/>
              </a:rPr>
              <a:t>20%</a:t>
            </a:r>
            <a:endParaRPr lang="en-US" altLang="en-US" sz="2000" dirty="0"/>
          </a:p>
        </p:txBody>
      </p:sp>
      <p:sp>
        <p:nvSpPr>
          <p:cNvPr id="24" name="Rectangle 63">
            <a:extLst>
              <a:ext uri="{FF2B5EF4-FFF2-40B4-BE49-F238E27FC236}">
                <a16:creationId xmlns:a16="http://schemas.microsoft.com/office/drawing/2014/main" xmlns="" id="{1A036FA7-A210-4F84-8B7F-3EEA9A217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471" y="3474162"/>
            <a:ext cx="8001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A9ABAA"/>
                </a:solidFill>
                <a:latin typeface="Open Sans" panose="020B0606030504020204" pitchFamily="34" charset="0"/>
              </a:rPr>
              <a:t>30%</a:t>
            </a:r>
            <a:endParaRPr lang="en-US" altLang="en-US" sz="2000" dirty="0"/>
          </a:p>
        </p:txBody>
      </p:sp>
      <p:sp>
        <p:nvSpPr>
          <p:cNvPr id="25" name="Rectangle 64">
            <a:extLst>
              <a:ext uri="{FF2B5EF4-FFF2-40B4-BE49-F238E27FC236}">
                <a16:creationId xmlns:a16="http://schemas.microsoft.com/office/drawing/2014/main" xmlns="" id="{C479CC8B-B122-4DA2-AFA9-9FC4E6936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530" y="2362200"/>
            <a:ext cx="10666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69B4D8"/>
                </a:solidFill>
                <a:latin typeface="Montserrat" pitchFamily="2" charset="0"/>
              </a:rPr>
              <a:t>55%</a:t>
            </a:r>
            <a:endParaRPr lang="en-US" altLang="en-US" sz="2400" b="1" dirty="0">
              <a:solidFill>
                <a:srgbClr val="69B4D8"/>
              </a:solidFill>
            </a:endParaRPr>
          </a:p>
        </p:txBody>
      </p:sp>
      <p:sp>
        <p:nvSpPr>
          <p:cNvPr id="26" name="Rectangle 65">
            <a:extLst>
              <a:ext uri="{FF2B5EF4-FFF2-40B4-BE49-F238E27FC236}">
                <a16:creationId xmlns:a16="http://schemas.microsoft.com/office/drawing/2014/main" xmlns="" id="{47ECB478-4062-4A38-93BC-45E7A440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530" y="2362200"/>
            <a:ext cx="106847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42A4D"/>
                </a:solidFill>
                <a:latin typeface="Montserrat" pitchFamily="2" charset="0"/>
              </a:rPr>
              <a:t>39%</a:t>
            </a:r>
            <a:endParaRPr lang="en-US" altLang="en-US" sz="2400" b="1" dirty="0">
              <a:solidFill>
                <a:srgbClr val="F42A4D"/>
              </a:solidFill>
            </a:endParaRPr>
          </a:p>
        </p:txBody>
      </p:sp>
      <p:sp>
        <p:nvSpPr>
          <p:cNvPr id="27" name="Rectangle 66">
            <a:extLst>
              <a:ext uri="{FF2B5EF4-FFF2-40B4-BE49-F238E27FC236}">
                <a16:creationId xmlns:a16="http://schemas.microsoft.com/office/drawing/2014/main" xmlns="" id="{9AC84458-1E0D-43BC-948C-3DEA9D70E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62200"/>
            <a:ext cx="11410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F0F59"/>
                </a:solidFill>
                <a:latin typeface="Montserrat" pitchFamily="2" charset="0"/>
              </a:rPr>
              <a:t>72%</a:t>
            </a:r>
            <a:endParaRPr lang="en-US" altLang="en-US" sz="2400" b="1" dirty="0">
              <a:solidFill>
                <a:srgbClr val="0F0F59"/>
              </a:solidFill>
            </a:endParaRPr>
          </a:p>
        </p:txBody>
      </p:sp>
      <p:sp>
        <p:nvSpPr>
          <p:cNvPr id="28" name="Rectangle 67">
            <a:extLst>
              <a:ext uri="{FF2B5EF4-FFF2-40B4-BE49-F238E27FC236}">
                <a16:creationId xmlns:a16="http://schemas.microsoft.com/office/drawing/2014/main" xmlns="" id="{76937333-CEA4-4E16-AED0-61FB7E489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362200"/>
            <a:ext cx="111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94B8DC"/>
                </a:solidFill>
                <a:latin typeface="Montserrat" pitchFamily="2" charset="0"/>
              </a:rPr>
              <a:t>56%</a:t>
            </a:r>
            <a:endParaRPr lang="en-US" altLang="en-US" sz="2400" b="1" dirty="0">
              <a:solidFill>
                <a:srgbClr val="94B8DC"/>
              </a:solidFill>
            </a:endParaRPr>
          </a:p>
        </p:txBody>
      </p:sp>
      <p:sp>
        <p:nvSpPr>
          <p:cNvPr id="29" name="Rectangle 68">
            <a:extLst>
              <a:ext uri="{FF2B5EF4-FFF2-40B4-BE49-F238E27FC236}">
                <a16:creationId xmlns:a16="http://schemas.microsoft.com/office/drawing/2014/main" xmlns="" id="{1263609F-E693-44E1-9EDB-474A7D769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4363" y="2362200"/>
            <a:ext cx="1090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F42A4D"/>
                </a:solidFill>
                <a:latin typeface="Montserrat" pitchFamily="2" charset="0"/>
              </a:rPr>
              <a:t>78%</a:t>
            </a:r>
            <a:endParaRPr lang="en-US" altLang="en-US" sz="2400" b="1" dirty="0">
              <a:solidFill>
                <a:srgbClr val="F42A4D"/>
              </a:solidFill>
            </a:endParaRPr>
          </a:p>
        </p:txBody>
      </p:sp>
      <p:sp>
        <p:nvSpPr>
          <p:cNvPr id="30" name="Freeform 48">
            <a:extLst>
              <a:ext uri="{FF2B5EF4-FFF2-40B4-BE49-F238E27FC236}">
                <a16:creationId xmlns:a16="http://schemas.microsoft.com/office/drawing/2014/main" xmlns="" id="{264540D1-C2CB-4833-852B-157167232402}"/>
              </a:ext>
            </a:extLst>
          </p:cNvPr>
          <p:cNvSpPr>
            <a:spLocks/>
          </p:cNvSpPr>
          <p:nvPr/>
        </p:nvSpPr>
        <p:spPr bwMode="auto">
          <a:xfrm>
            <a:off x="5983972" y="2970081"/>
            <a:ext cx="541838" cy="2673212"/>
          </a:xfrm>
          <a:custGeom>
            <a:avLst/>
            <a:gdLst>
              <a:gd name="T0" fmla="*/ 394494 w 182"/>
              <a:gd name="T1" fmla="*/ 3892550 h 896"/>
              <a:gd name="T2" fmla="*/ 394494 w 182"/>
              <a:gd name="T3" fmla="*/ 3892550 h 896"/>
              <a:gd name="T4" fmla="*/ 0 w 182"/>
              <a:gd name="T5" fmla="*/ 3497213 h 896"/>
              <a:gd name="T6" fmla="*/ 0 w 182"/>
              <a:gd name="T7" fmla="*/ 395337 h 896"/>
              <a:gd name="T8" fmla="*/ 394494 w 182"/>
              <a:gd name="T9" fmla="*/ 0 h 896"/>
              <a:gd name="T10" fmla="*/ 394494 w 182"/>
              <a:gd name="T11" fmla="*/ 0 h 896"/>
              <a:gd name="T12" fmla="*/ 788988 w 182"/>
              <a:gd name="T13" fmla="*/ 395337 h 896"/>
              <a:gd name="T14" fmla="*/ 788988 w 182"/>
              <a:gd name="T15" fmla="*/ 3497213 h 896"/>
              <a:gd name="T16" fmla="*/ 394494 w 182"/>
              <a:gd name="T17" fmla="*/ 3892550 h 89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896">
                <a:moveTo>
                  <a:pt x="91" y="896"/>
                </a:moveTo>
                <a:cubicBezTo>
                  <a:pt x="91" y="896"/>
                  <a:pt x="91" y="896"/>
                  <a:pt x="91" y="896"/>
                </a:cubicBezTo>
                <a:cubicBezTo>
                  <a:pt x="40" y="896"/>
                  <a:pt x="0" y="856"/>
                  <a:pt x="0" y="80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805"/>
                  <a:pt x="182" y="805"/>
                  <a:pt x="182" y="805"/>
                </a:cubicBezTo>
                <a:cubicBezTo>
                  <a:pt x="182" y="856"/>
                  <a:pt x="141" y="896"/>
                  <a:pt x="91" y="896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52">
            <a:extLst>
              <a:ext uri="{FF2B5EF4-FFF2-40B4-BE49-F238E27FC236}">
                <a16:creationId xmlns:a16="http://schemas.microsoft.com/office/drawing/2014/main" xmlns="" id="{48C7F6CC-7EB7-4FAC-A547-F7364C62C883}"/>
              </a:ext>
            </a:extLst>
          </p:cNvPr>
          <p:cNvSpPr>
            <a:spLocks/>
          </p:cNvSpPr>
          <p:nvPr/>
        </p:nvSpPr>
        <p:spPr bwMode="auto">
          <a:xfrm>
            <a:off x="5983972" y="4218494"/>
            <a:ext cx="541838" cy="1424799"/>
          </a:xfrm>
          <a:custGeom>
            <a:avLst/>
            <a:gdLst>
              <a:gd name="T0" fmla="*/ 394494 w 182"/>
              <a:gd name="T1" fmla="*/ 3119437 h 718"/>
              <a:gd name="T2" fmla="*/ 394494 w 182"/>
              <a:gd name="T3" fmla="*/ 3119437 h 718"/>
              <a:gd name="T4" fmla="*/ 0 w 182"/>
              <a:gd name="T5" fmla="*/ 2724077 h 718"/>
              <a:gd name="T6" fmla="*/ 0 w 182"/>
              <a:gd name="T7" fmla="*/ 395360 h 718"/>
              <a:gd name="T8" fmla="*/ 394494 w 182"/>
              <a:gd name="T9" fmla="*/ 0 h 718"/>
              <a:gd name="T10" fmla="*/ 394494 w 182"/>
              <a:gd name="T11" fmla="*/ 0 h 718"/>
              <a:gd name="T12" fmla="*/ 788988 w 182"/>
              <a:gd name="T13" fmla="*/ 395360 h 718"/>
              <a:gd name="T14" fmla="*/ 788988 w 182"/>
              <a:gd name="T15" fmla="*/ 2724077 h 718"/>
              <a:gd name="T16" fmla="*/ 394494 w 182"/>
              <a:gd name="T17" fmla="*/ 3119437 h 7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718">
                <a:moveTo>
                  <a:pt x="91" y="718"/>
                </a:moveTo>
                <a:cubicBezTo>
                  <a:pt x="91" y="718"/>
                  <a:pt x="91" y="718"/>
                  <a:pt x="91" y="718"/>
                </a:cubicBezTo>
                <a:cubicBezTo>
                  <a:pt x="40" y="718"/>
                  <a:pt x="0" y="678"/>
                  <a:pt x="0" y="627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0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627"/>
                  <a:pt x="182" y="627"/>
                  <a:pt x="182" y="627"/>
                </a:cubicBezTo>
                <a:cubicBezTo>
                  <a:pt x="182" y="678"/>
                  <a:pt x="141" y="718"/>
                  <a:pt x="91" y="718"/>
                </a:cubicBezTo>
                <a:close/>
              </a:path>
            </a:pathLst>
          </a:custGeom>
          <a:solidFill>
            <a:srgbClr val="0F0F5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49">
            <a:extLst>
              <a:ext uri="{FF2B5EF4-FFF2-40B4-BE49-F238E27FC236}">
                <a16:creationId xmlns:a16="http://schemas.microsoft.com/office/drawing/2014/main" xmlns="" id="{25224246-A355-476E-BD1E-467F58506BB5}"/>
              </a:ext>
            </a:extLst>
          </p:cNvPr>
          <p:cNvSpPr>
            <a:spLocks/>
          </p:cNvSpPr>
          <p:nvPr/>
        </p:nvSpPr>
        <p:spPr bwMode="auto">
          <a:xfrm>
            <a:off x="3799831" y="5155221"/>
            <a:ext cx="542928" cy="502646"/>
          </a:xfrm>
          <a:custGeom>
            <a:avLst/>
            <a:gdLst>
              <a:gd name="T0" fmla="*/ 395288 w 182"/>
              <a:gd name="T1" fmla="*/ 1633537 h 376"/>
              <a:gd name="T2" fmla="*/ 395288 w 182"/>
              <a:gd name="T3" fmla="*/ 1633537 h 376"/>
              <a:gd name="T4" fmla="*/ 0 w 182"/>
              <a:gd name="T5" fmla="*/ 1238186 h 376"/>
              <a:gd name="T6" fmla="*/ 0 w 182"/>
              <a:gd name="T7" fmla="*/ 395351 h 376"/>
              <a:gd name="T8" fmla="*/ 395288 w 182"/>
              <a:gd name="T9" fmla="*/ 0 h 376"/>
              <a:gd name="T10" fmla="*/ 395288 w 182"/>
              <a:gd name="T11" fmla="*/ 0 h 376"/>
              <a:gd name="T12" fmla="*/ 790575 w 182"/>
              <a:gd name="T13" fmla="*/ 395351 h 376"/>
              <a:gd name="T14" fmla="*/ 790575 w 182"/>
              <a:gd name="T15" fmla="*/ 1238186 h 376"/>
              <a:gd name="T16" fmla="*/ 395288 w 182"/>
              <a:gd name="T17" fmla="*/ 1633537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376">
                <a:moveTo>
                  <a:pt x="91" y="376"/>
                </a:moveTo>
                <a:cubicBezTo>
                  <a:pt x="91" y="376"/>
                  <a:pt x="91" y="376"/>
                  <a:pt x="91" y="376"/>
                </a:cubicBezTo>
                <a:cubicBezTo>
                  <a:pt x="41" y="376"/>
                  <a:pt x="0" y="336"/>
                  <a:pt x="0" y="28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285"/>
                  <a:pt x="182" y="285"/>
                  <a:pt x="182" y="285"/>
                </a:cubicBezTo>
                <a:cubicBezTo>
                  <a:pt x="182" y="336"/>
                  <a:pt x="141" y="376"/>
                  <a:pt x="91" y="376"/>
                </a:cubicBezTo>
                <a:close/>
              </a:path>
            </a:pathLst>
          </a:custGeom>
          <a:solidFill>
            <a:srgbClr val="0F0F59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49">
            <a:extLst>
              <a:ext uri="{FF2B5EF4-FFF2-40B4-BE49-F238E27FC236}">
                <a16:creationId xmlns:a16="http://schemas.microsoft.com/office/drawing/2014/main" xmlns="" id="{F9D3107C-20D9-4ECC-B5CF-F92B5594C69A}"/>
              </a:ext>
            </a:extLst>
          </p:cNvPr>
          <p:cNvSpPr>
            <a:spLocks/>
          </p:cNvSpPr>
          <p:nvPr/>
        </p:nvSpPr>
        <p:spPr bwMode="auto">
          <a:xfrm>
            <a:off x="2314659" y="5048636"/>
            <a:ext cx="556436" cy="594657"/>
          </a:xfrm>
          <a:custGeom>
            <a:avLst/>
            <a:gdLst>
              <a:gd name="T0" fmla="*/ 395288 w 182"/>
              <a:gd name="T1" fmla="*/ 1633537 h 376"/>
              <a:gd name="T2" fmla="*/ 395288 w 182"/>
              <a:gd name="T3" fmla="*/ 1633537 h 376"/>
              <a:gd name="T4" fmla="*/ 0 w 182"/>
              <a:gd name="T5" fmla="*/ 1238186 h 376"/>
              <a:gd name="T6" fmla="*/ 0 w 182"/>
              <a:gd name="T7" fmla="*/ 395351 h 376"/>
              <a:gd name="T8" fmla="*/ 395288 w 182"/>
              <a:gd name="T9" fmla="*/ 0 h 376"/>
              <a:gd name="T10" fmla="*/ 395288 w 182"/>
              <a:gd name="T11" fmla="*/ 0 h 376"/>
              <a:gd name="T12" fmla="*/ 790575 w 182"/>
              <a:gd name="T13" fmla="*/ 395351 h 376"/>
              <a:gd name="T14" fmla="*/ 790575 w 182"/>
              <a:gd name="T15" fmla="*/ 1238186 h 376"/>
              <a:gd name="T16" fmla="*/ 395288 w 182"/>
              <a:gd name="T17" fmla="*/ 1633537 h 37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" h="376">
                <a:moveTo>
                  <a:pt x="91" y="376"/>
                </a:moveTo>
                <a:cubicBezTo>
                  <a:pt x="91" y="376"/>
                  <a:pt x="91" y="376"/>
                  <a:pt x="91" y="376"/>
                </a:cubicBezTo>
                <a:cubicBezTo>
                  <a:pt x="41" y="376"/>
                  <a:pt x="0" y="336"/>
                  <a:pt x="0" y="285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41"/>
                  <a:pt x="4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41" y="0"/>
                  <a:pt x="182" y="41"/>
                  <a:pt x="182" y="91"/>
                </a:cubicBezTo>
                <a:cubicBezTo>
                  <a:pt x="182" y="285"/>
                  <a:pt x="182" y="285"/>
                  <a:pt x="182" y="285"/>
                </a:cubicBezTo>
                <a:cubicBezTo>
                  <a:pt x="182" y="336"/>
                  <a:pt x="141" y="376"/>
                  <a:pt x="91" y="376"/>
                </a:cubicBezTo>
                <a:close/>
              </a:path>
            </a:pathLst>
          </a:custGeom>
          <a:solidFill>
            <a:srgbClr val="69B4D8"/>
          </a:solidFill>
          <a:ln>
            <a:noFill/>
          </a:ln>
        </p:spPr>
        <p:txBody>
          <a:bodyPr/>
          <a:lstStyle/>
          <a:p>
            <a:endParaRPr lang="en-US">
              <a:solidFill>
                <a:srgbClr val="69B4D8"/>
              </a:solidFill>
            </a:endParaRPr>
          </a:p>
        </p:txBody>
      </p:sp>
      <p:sp>
        <p:nvSpPr>
          <p:cNvPr id="35" name="Rectangle 68">
            <a:extLst>
              <a:ext uri="{FF2B5EF4-FFF2-40B4-BE49-F238E27FC236}">
                <a16:creationId xmlns:a16="http://schemas.microsoft.com/office/drawing/2014/main" xmlns="" id="{83791023-0CF2-4070-95FE-6DF680A0C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844" y="2362200"/>
            <a:ext cx="10902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F0F59"/>
                </a:solidFill>
                <a:latin typeface="Montserrat" pitchFamily="2" charset="0"/>
              </a:rPr>
              <a:t>78%</a:t>
            </a:r>
            <a:endParaRPr lang="en-US" altLang="en-US" sz="2400" b="1" dirty="0">
              <a:solidFill>
                <a:srgbClr val="0F0F59"/>
              </a:solidFill>
            </a:endParaRP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xmlns="" id="{2820E197-B2CD-4A14-A93D-40285276686B}"/>
              </a:ext>
            </a:extLst>
          </p:cNvPr>
          <p:cNvSpPr/>
          <p:nvPr/>
        </p:nvSpPr>
        <p:spPr>
          <a:xfrm rot="5400000">
            <a:off x="3143787" y="4940111"/>
            <a:ext cx="341826" cy="2362200"/>
          </a:xfrm>
          <a:prstGeom prst="rightBrace">
            <a:avLst>
              <a:gd name="adj1" fmla="val 16645"/>
              <a:gd name="adj2" fmla="val 49800"/>
            </a:avLst>
          </a:prstGeom>
          <a:solidFill>
            <a:schemeClr val="bg1"/>
          </a:solidFill>
          <a:ln w="19050">
            <a:solidFill>
              <a:srgbClr val="0F0F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44">
            <a:extLst>
              <a:ext uri="{FF2B5EF4-FFF2-40B4-BE49-F238E27FC236}">
                <a16:creationId xmlns:a16="http://schemas.microsoft.com/office/drawing/2014/main" xmlns="" id="{DC427A47-C138-4737-8BBF-6D84D9BF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2197" y="6312810"/>
            <a:ext cx="53540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400" b="1" dirty="0">
                <a:solidFill>
                  <a:srgbClr val="0F0F59"/>
                </a:solidFill>
                <a:latin typeface="Montserrat"/>
              </a:rPr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xmlns="" val="3168127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579437"/>
            <a:ext cx="8229600" cy="411163"/>
          </a:xfrm>
        </p:spPr>
        <p:txBody>
          <a:bodyPr/>
          <a:lstStyle/>
          <a:p>
            <a:r>
              <a:rPr lang="en-US" sz="1900" dirty="0">
                <a:solidFill>
                  <a:schemeClr val="bg1"/>
                </a:solidFill>
              </a:rPr>
              <a:t>More Than Half Indicate Pre-Authorization/Medical </a:t>
            </a:r>
            <a:br>
              <a:rPr lang="en-US" sz="1900" dirty="0">
                <a:solidFill>
                  <a:schemeClr val="bg1"/>
                </a:solidFill>
              </a:rPr>
            </a:br>
            <a:r>
              <a:rPr lang="en-US" sz="1900" dirty="0">
                <a:solidFill>
                  <a:schemeClr val="bg1"/>
                </a:solidFill>
              </a:rPr>
              <a:t>Necessity Denials are Going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6518"/>
            <a:ext cx="8229600" cy="4602163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Have the quantity of claims denials due to pre-authorization/medical necessity increased or decreased during the last 12 months?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610EE6FE-414B-40B9-96A7-252A30E67E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2483335"/>
              </p:ext>
            </p:extLst>
          </p:nvPr>
        </p:nvGraphicFramePr>
        <p:xfrm>
          <a:off x="762000" y="2286000"/>
          <a:ext cx="76200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7600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B58277-E9D1-40F2-9F5A-718F4D98DEF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52848FD-B2E1-497F-8196-96FEB9816385}"/>
              </a:ext>
            </a:extLst>
          </p:cNvPr>
          <p:cNvSpPr/>
          <p:nvPr/>
        </p:nvSpPr>
        <p:spPr>
          <a:xfrm>
            <a:off x="990600" y="2514600"/>
            <a:ext cx="8077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defTabSz="492090"/>
            <a:r>
              <a:rPr lang="en-US" sz="4500" b="1" dirty="0">
                <a:solidFill>
                  <a:schemeClr val="bg1"/>
                </a:solidFill>
              </a:rPr>
              <a:t>Pre-Authorization and Medical Necessity Opportunities</a:t>
            </a:r>
          </a:p>
        </p:txBody>
      </p:sp>
      <p:sp>
        <p:nvSpPr>
          <p:cNvPr id="6" name="Shape 3673">
            <a:extLst>
              <a:ext uri="{FF2B5EF4-FFF2-40B4-BE49-F238E27FC236}">
                <a16:creationId xmlns:a16="http://schemas.microsoft.com/office/drawing/2014/main" xmlns="" id="{FF9B7DE9-3223-45AB-8D49-3BA6E84E11DA}"/>
              </a:ext>
            </a:extLst>
          </p:cNvPr>
          <p:cNvSpPr/>
          <p:nvPr/>
        </p:nvSpPr>
        <p:spPr>
          <a:xfrm>
            <a:off x="533400" y="3356837"/>
            <a:ext cx="529363" cy="529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30"/>
                  <a:pt x="4909" y="10800"/>
                </a:cubicBezTo>
                <a:cubicBezTo>
                  <a:pt x="4909" y="11071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1"/>
                  <a:pt x="10529" y="16691"/>
                  <a:pt x="10800" y="16691"/>
                </a:cubicBezTo>
                <a:cubicBezTo>
                  <a:pt x="11071" y="16691"/>
                  <a:pt x="11291" y="16471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1"/>
                  <a:pt x="16691" y="10800"/>
                </a:cubicBezTo>
                <a:cubicBezTo>
                  <a:pt x="16691" y="10530"/>
                  <a:pt x="16471" y="10309"/>
                  <a:pt x="16200" y="10309"/>
                </a:cubicBezTo>
              </a:path>
            </a:pathLst>
          </a:custGeom>
          <a:solidFill>
            <a:srgbClr val="F42A4D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9249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FF00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66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28087</TotalTime>
  <Words>508</Words>
  <Application>Microsoft Office PowerPoint</Application>
  <PresentationFormat>On-screen Show (4:3)</PresentationFormat>
  <Paragraphs>142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Design</vt:lpstr>
      <vt:lpstr>Change Healthcare  Pre-Authorization and  Medical Necessity Opportunities </vt:lpstr>
      <vt:lpstr>Overview</vt:lpstr>
      <vt:lpstr>Survey At-a-Glance</vt:lpstr>
      <vt:lpstr>Slide 4</vt:lpstr>
      <vt:lpstr>Greater Than 4 Percent First-Pass  Claims Result in Denials</vt:lpstr>
      <vt:lpstr>Percentage of Inpatient/Observation Denials Due  to Pre-Authorization/Medical Necessity </vt:lpstr>
      <vt:lpstr>Almost One-Quarter Indicate &gt;25% of Outpatient  Denials are Due to Pre-Auth/Medical Necessity </vt:lpstr>
      <vt:lpstr>More Than Half Indicate Pre-Authorization/Medical  Necessity Denials are Going Up</vt:lpstr>
      <vt:lpstr>Slide 9</vt:lpstr>
      <vt:lpstr>Pre-Authorization and Medical  Necessity Pain Points</vt:lpstr>
      <vt:lpstr>Standardization, Full Automation, Preauthorization  Waivers Most Important Innovations</vt:lpstr>
      <vt:lpstr>Slide 12</vt:lpstr>
      <vt:lpstr>Utilization Management Aligns  With Revenue Cycle</vt:lpstr>
      <vt:lpstr>Slide 14</vt:lpstr>
      <vt:lpstr>Demographics</vt:lpstr>
    </vt:vector>
  </TitlesOfParts>
  <Company>hfma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jwiitala;Carla DeFlorio</dc:creator>
  <cp:lastModifiedBy>ltowers</cp:lastModifiedBy>
  <cp:revision>1122</cp:revision>
  <cp:lastPrinted>2017-06-06T19:07:28Z</cp:lastPrinted>
  <dcterms:created xsi:type="dcterms:W3CDTF">2009-10-07T19:57:56Z</dcterms:created>
  <dcterms:modified xsi:type="dcterms:W3CDTF">2017-08-03T01:11:28Z</dcterms:modified>
</cp:coreProperties>
</file>