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69" r:id="rId2"/>
    <p:sldId id="283" r:id="rId3"/>
    <p:sldId id="289" r:id="rId4"/>
    <p:sldId id="284" r:id="rId5"/>
    <p:sldId id="291" r:id="rId6"/>
    <p:sldId id="270" r:id="rId7"/>
    <p:sldId id="288" r:id="rId8"/>
    <p:sldId id="271" r:id="rId9"/>
    <p:sldId id="272" r:id="rId10"/>
    <p:sldId id="273" r:id="rId11"/>
    <p:sldId id="285" r:id="rId12"/>
    <p:sldId id="274" r:id="rId13"/>
    <p:sldId id="287" r:id="rId14"/>
    <p:sldId id="275" r:id="rId15"/>
    <p:sldId id="286" r:id="rId16"/>
    <p:sldId id="276" r:id="rId17"/>
    <p:sldId id="277" r:id="rId18"/>
    <p:sldId id="278" r:id="rId19"/>
    <p:sldId id="279" r:id="rId20"/>
    <p:sldId id="282" r:id="rId21"/>
    <p:sldId id="281" r:id="rId2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hintch"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92" autoAdjust="0"/>
  </p:normalViewPr>
  <p:slideViewPr>
    <p:cSldViewPr snapToObjects="1" showGuides="1">
      <p:cViewPr varScale="1">
        <p:scale>
          <a:sx n="70" d="100"/>
          <a:sy n="70" d="100"/>
        </p:scale>
        <p:origin x="1196" y="68"/>
      </p:cViewPr>
      <p:guideLst>
        <p:guide orient="horz" pos="415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9FF62DD-3E6F-E344-9909-3B4D3B5976CA}" type="datetimeFigureOut">
              <a:rPr lang="en-US" smtClean="0"/>
              <a:pPr/>
              <a:t>4/25/2016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4D7EF22-CF73-D947-8360-F9DA40925FE3}" type="slidenum">
              <a:rPr lang="en-US" smtClean="0"/>
              <a:pPr/>
              <a:t>‹#›</a:t>
            </a:fld>
            <a:endParaRPr lang="en-US"/>
          </a:p>
        </p:txBody>
      </p:sp>
    </p:spTree>
    <p:extLst>
      <p:ext uri="{BB962C8B-B14F-4D97-AF65-F5344CB8AC3E}">
        <p14:creationId xmlns:p14="http://schemas.microsoft.com/office/powerpoint/2010/main" val="2788215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4E9F64-1D83-334E-89A2-4B817D248A21}" type="datetimeFigureOut">
              <a:rPr lang="en-US" smtClean="0"/>
              <a:pPr/>
              <a:t>4/25/2016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425FBC4-EDDB-9748-96F0-0D05920672FF}" type="slidenum">
              <a:rPr lang="en-US" smtClean="0"/>
              <a:pPr/>
              <a:t>‹#›</a:t>
            </a:fld>
            <a:endParaRPr lang="en-US"/>
          </a:p>
        </p:txBody>
      </p:sp>
    </p:spTree>
    <p:extLst>
      <p:ext uri="{BB962C8B-B14F-4D97-AF65-F5344CB8AC3E}">
        <p14:creationId xmlns:p14="http://schemas.microsoft.com/office/powerpoint/2010/main" val="9714209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1FD0A5-E9FF-449F-9E6C-EA6FECB95E81}" type="slidenum">
              <a:rPr lang="en-GB" smtClean="0"/>
              <a:pPr/>
              <a:t>5</a:t>
            </a:fld>
            <a:endParaRPr lang="en-GB"/>
          </a:p>
        </p:txBody>
      </p:sp>
    </p:spTree>
    <p:extLst>
      <p:ext uri="{BB962C8B-B14F-4D97-AF65-F5344CB8AC3E}">
        <p14:creationId xmlns:p14="http://schemas.microsoft.com/office/powerpoint/2010/main" val="70882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dirty="0" smtClean="0"/>
          </a:p>
        </p:txBody>
      </p:sp>
      <p:sp>
        <p:nvSpPr>
          <p:cNvPr id="4" name="Slide Number Placeholder 3"/>
          <p:cNvSpPr>
            <a:spLocks noGrp="1"/>
          </p:cNvSpPr>
          <p:nvPr>
            <p:ph type="sldNum" sz="quarter" idx="5"/>
          </p:nvPr>
        </p:nvSpPr>
        <p:spPr/>
        <p:txBody>
          <a:bodyPr/>
          <a:lstStyle/>
          <a:p>
            <a:pPr>
              <a:defRPr/>
            </a:pPr>
            <a:fld id="{6FF09858-C937-404F-908D-A16A5D160C31}" type="slidenum">
              <a:rPr lang="en-US" smtClean="0"/>
              <a:pPr>
                <a:defRPr/>
              </a:pPr>
              <a:t>21</a:t>
            </a:fld>
            <a:endParaRPr lang="en-US" dirty="0"/>
          </a:p>
        </p:txBody>
      </p:sp>
    </p:spTree>
    <p:extLst>
      <p:ext uri="{BB962C8B-B14F-4D97-AF65-F5344CB8AC3E}">
        <p14:creationId xmlns:p14="http://schemas.microsoft.com/office/powerpoint/2010/main" val="502984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itleSlide_Logo_blue.orange.png"/>
          <p:cNvPicPr>
            <a:picLocks noChangeAspect="1"/>
          </p:cNvPicPr>
          <p:nvPr userDrawn="1"/>
        </p:nvPicPr>
        <p:blipFill>
          <a:blip r:embed="rId2"/>
          <a:stretch>
            <a:fillRect/>
          </a:stretch>
        </p:blipFill>
        <p:spPr bwMode="black">
          <a:xfrm>
            <a:off x="271341" y="5572126"/>
            <a:ext cx="2417883" cy="1066326"/>
          </a:xfrm>
          <a:prstGeom prst="rect">
            <a:avLst/>
          </a:prstGeom>
        </p:spPr>
      </p:pic>
      <p:sp>
        <p:nvSpPr>
          <p:cNvPr id="2" name="Title 1"/>
          <p:cNvSpPr>
            <a:spLocks noGrp="1"/>
          </p:cNvSpPr>
          <p:nvPr>
            <p:ph type="ctrTitle" hasCustomPrompt="1"/>
          </p:nvPr>
        </p:nvSpPr>
        <p:spPr>
          <a:xfrm>
            <a:off x="685800" y="381000"/>
            <a:ext cx="7772400" cy="2244101"/>
          </a:xfrm>
          <a:ln>
            <a:noFill/>
          </a:ln>
        </p:spPr>
        <p:txBody>
          <a:bodyPr bIns="228600" anchor="b" anchorCtr="0">
            <a:noAutofit/>
          </a:bodyPr>
          <a:lstStyle>
            <a:lvl1pPr>
              <a:defRPr sz="3600" b="1" i="0" cap="none" spc="0">
                <a:solidFill>
                  <a:schemeClr val="tx2"/>
                </a:solidFill>
                <a:effectLst/>
              </a:defRPr>
            </a:lvl1pPr>
          </a:lstStyle>
          <a:p>
            <a:r>
              <a:rPr lang="en-US" dirty="0" smtClean="0"/>
              <a:t>Click to Add Title</a:t>
            </a:r>
            <a:endParaRPr lang="en-US" dirty="0"/>
          </a:p>
        </p:txBody>
      </p:sp>
      <p:sp>
        <p:nvSpPr>
          <p:cNvPr id="14" name="Subtitle 2"/>
          <p:cNvSpPr>
            <a:spLocks noGrp="1"/>
          </p:cNvSpPr>
          <p:nvPr>
            <p:ph type="subTitle" idx="10" hasCustomPrompt="1"/>
          </p:nvPr>
        </p:nvSpPr>
        <p:spPr>
          <a:xfrm>
            <a:off x="685800" y="2634439"/>
            <a:ext cx="7772400" cy="718361"/>
          </a:xfrm>
        </p:spPr>
        <p:txBody>
          <a:bodyPr tIns="228600">
            <a:noAutofit/>
          </a:bodyPr>
          <a:lstStyle>
            <a:lvl1pPr marL="0" indent="0" algn="ctr">
              <a:lnSpc>
                <a:spcPts val="2600"/>
              </a:lnSpc>
              <a:spcBef>
                <a:spcPts val="0"/>
              </a:spcBef>
              <a:buNone/>
              <a:defRPr sz="2400" i="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cxnSp>
        <p:nvCxnSpPr>
          <p:cNvPr id="8" name="Straight Connector 7"/>
          <p:cNvCxnSpPr/>
          <p:nvPr userDrawn="1"/>
        </p:nvCxnSpPr>
        <p:spPr>
          <a:xfrm>
            <a:off x="685800" y="2634438"/>
            <a:ext cx="7772400" cy="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2" hasCustomPrompt="1"/>
          </p:nvPr>
        </p:nvSpPr>
        <p:spPr>
          <a:xfrm>
            <a:off x="685800" y="3352800"/>
            <a:ext cx="7772400" cy="609600"/>
          </a:xfrm>
        </p:spPr>
        <p:txBody>
          <a:bodyPr>
            <a:noAutofit/>
          </a:bodyPr>
          <a:lstStyle>
            <a:lvl1pPr algn="ctr">
              <a:lnSpc>
                <a:spcPts val="2600"/>
              </a:lnSpc>
              <a:spcBef>
                <a:spcPts val="0"/>
              </a:spcBef>
              <a:buNone/>
              <a:defRPr sz="2400" i="1">
                <a:solidFill>
                  <a:schemeClr val="bg2"/>
                </a:solidFill>
              </a:defRPr>
            </a:lvl1pPr>
            <a:lvl2pPr>
              <a:buNone/>
              <a:defRPr sz="2400" i="1">
                <a:solidFill>
                  <a:srgbClr val="FF0000"/>
                </a:solidFill>
              </a:defRPr>
            </a:lvl2pPr>
            <a:lvl3pPr>
              <a:buNone/>
              <a:defRPr sz="2400" i="1">
                <a:solidFill>
                  <a:srgbClr val="FF0000"/>
                </a:solidFill>
              </a:defRPr>
            </a:lvl3pPr>
            <a:lvl4pPr>
              <a:buNone/>
              <a:defRPr sz="2400" i="1">
                <a:solidFill>
                  <a:srgbClr val="FF0000"/>
                </a:solidFill>
              </a:defRPr>
            </a:lvl4pPr>
            <a:lvl5pPr>
              <a:buNone/>
              <a:defRPr sz="2400" i="1">
                <a:solidFill>
                  <a:srgbClr val="FF0000"/>
                </a:solidFill>
              </a:defRPr>
            </a:lvl5pPr>
          </a:lstStyle>
          <a:p>
            <a:pPr lvl="0"/>
            <a:r>
              <a:rPr lang="en-US" dirty="0" smtClean="0"/>
              <a:t>Click to add date</a:t>
            </a:r>
            <a:endParaRPr lang="en-US" dirty="0"/>
          </a:p>
        </p:txBody>
      </p:sp>
      <p:sp>
        <p:nvSpPr>
          <p:cNvPr id="19" name="Text Placeholder 18"/>
          <p:cNvSpPr>
            <a:spLocks noGrp="1"/>
          </p:cNvSpPr>
          <p:nvPr>
            <p:ph type="body" sz="quarter" idx="13" hasCustomPrompt="1"/>
          </p:nvPr>
        </p:nvSpPr>
        <p:spPr>
          <a:xfrm>
            <a:off x="3048000" y="4765105"/>
            <a:ext cx="5410200" cy="645095"/>
          </a:xfrm>
        </p:spPr>
        <p:txBody>
          <a:bodyPr anchor="b" anchorCtr="0">
            <a:noAutofit/>
          </a:bodyPr>
          <a:lstStyle>
            <a:lvl1pPr algn="r">
              <a:lnSpc>
                <a:spcPts val="2200"/>
              </a:lnSpc>
              <a:spcBef>
                <a:spcPts val="0"/>
              </a:spcBef>
              <a:buNone/>
              <a:defRPr sz="1600" b="1" i="0" baseline="0">
                <a:solidFill>
                  <a:schemeClr val="bg2"/>
                </a:solidFill>
                <a:latin typeface="Arial"/>
                <a:cs typeface="Arial"/>
              </a:defRPr>
            </a:lvl1pPr>
            <a:lvl2pPr>
              <a:buNone/>
              <a:defRPr sz="1600" b="1">
                <a:latin typeface="Arial"/>
                <a:cs typeface="Arial"/>
              </a:defRPr>
            </a:lvl2pPr>
            <a:lvl3pPr>
              <a:buNone/>
              <a:defRPr sz="1600" b="1">
                <a:latin typeface="Arial"/>
                <a:cs typeface="Arial"/>
              </a:defRPr>
            </a:lvl3pPr>
            <a:lvl4pPr>
              <a:buNone/>
              <a:defRPr sz="1600" b="1">
                <a:latin typeface="Arial"/>
                <a:cs typeface="Arial"/>
              </a:defRPr>
            </a:lvl4pPr>
            <a:lvl5pPr>
              <a:buNone/>
              <a:defRPr sz="1600" b="1">
                <a:latin typeface="Arial"/>
                <a:cs typeface="Arial"/>
              </a:defRPr>
            </a:lvl5pPr>
          </a:lstStyle>
          <a:p>
            <a:pPr lvl="0"/>
            <a:r>
              <a:rPr lang="en-US" dirty="0" smtClean="0"/>
              <a:t>Click to add presenter’s name </a:t>
            </a:r>
          </a:p>
        </p:txBody>
      </p:sp>
      <p:sp>
        <p:nvSpPr>
          <p:cNvPr id="11" name="Text Placeholder 18"/>
          <p:cNvSpPr>
            <a:spLocks noGrp="1"/>
          </p:cNvSpPr>
          <p:nvPr>
            <p:ph type="body" sz="quarter" idx="14" hasCustomPrompt="1"/>
          </p:nvPr>
        </p:nvSpPr>
        <p:spPr>
          <a:xfrm>
            <a:off x="3048000" y="5473516"/>
            <a:ext cx="5410200" cy="474947"/>
          </a:xfrm>
        </p:spPr>
        <p:txBody>
          <a:bodyPr anchor="t" anchorCtr="0">
            <a:noAutofit/>
          </a:bodyPr>
          <a:lstStyle>
            <a:lvl1pPr algn="r">
              <a:lnSpc>
                <a:spcPts val="2200"/>
              </a:lnSpc>
              <a:spcBef>
                <a:spcPts val="0"/>
              </a:spcBef>
              <a:buNone/>
              <a:defRPr sz="1600" b="0" i="0" baseline="0">
                <a:solidFill>
                  <a:srgbClr val="006699"/>
                </a:solidFill>
                <a:latin typeface="Arial"/>
                <a:cs typeface="Arial"/>
              </a:defRPr>
            </a:lvl1pPr>
            <a:lvl2pPr>
              <a:buNone/>
              <a:defRPr sz="1600" b="1">
                <a:latin typeface="Arial"/>
                <a:cs typeface="Arial"/>
              </a:defRPr>
            </a:lvl2pPr>
            <a:lvl3pPr>
              <a:buNone/>
              <a:defRPr sz="1600" b="1">
                <a:latin typeface="Arial"/>
                <a:cs typeface="Arial"/>
              </a:defRPr>
            </a:lvl3pPr>
            <a:lvl4pPr>
              <a:buNone/>
              <a:defRPr sz="1600" b="1">
                <a:latin typeface="Arial"/>
                <a:cs typeface="Arial"/>
              </a:defRPr>
            </a:lvl4pPr>
            <a:lvl5pPr>
              <a:buNone/>
              <a:defRPr sz="1600" b="1">
                <a:latin typeface="Arial"/>
                <a:cs typeface="Arial"/>
              </a:defRPr>
            </a:lvl5pPr>
          </a:lstStyle>
          <a:p>
            <a:pPr lvl="0"/>
            <a:r>
              <a:rPr lang="en-US" dirty="0" smtClean="0"/>
              <a:t>Click to add presenter’s title </a:t>
            </a:r>
          </a:p>
        </p:txBody>
      </p:sp>
      <p:sp>
        <p:nvSpPr>
          <p:cNvPr id="15" name="Slide Number Placeholder 2"/>
          <p:cNvSpPr>
            <a:spLocks noGrp="1"/>
          </p:cNvSpPr>
          <p:nvPr>
            <p:ph type="sldNum" sz="quarter" idx="15"/>
          </p:nvPr>
        </p:nvSpPr>
        <p:spPr>
          <a:xfrm>
            <a:off x="7086600" y="6364931"/>
            <a:ext cx="1905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1219200"/>
          </a:xfrm>
        </p:spPr>
        <p:txBody>
          <a:bodyPr bIns="137160" anchor="b" anchorCtr="0">
            <a:noAutofit/>
          </a:bodyPr>
          <a:lstStyle>
            <a:lvl1pPr>
              <a:lnSpc>
                <a:spcPts val="3600"/>
              </a:lnSpc>
              <a:defRPr sz="3200" b="1" i="0" cap="none" spc="0" baseline="0">
                <a:solidFill>
                  <a:schemeClr val="tx2"/>
                </a:solidFill>
                <a:effectLst/>
                <a:latin typeface="+mj-lt"/>
                <a:cs typeface="Verdana"/>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685800" y="1600200"/>
            <a:ext cx="7772400" cy="4191000"/>
          </a:xfrm>
        </p:spPr>
        <p:txBody>
          <a:bodyPr lIns="0" tIns="0" rIns="0" bIns="0">
            <a:noAutofit/>
          </a:bodyPr>
          <a:lstStyle>
            <a:lvl1pPr marL="347472" indent="-347472">
              <a:lnSpc>
                <a:spcPts val="3000"/>
              </a:lnSpc>
              <a:spcBef>
                <a:spcPts val="1200"/>
              </a:spcBef>
              <a:buSzPct val="100000"/>
              <a:defRPr sz="2800">
                <a:solidFill>
                  <a:srgbClr val="006699"/>
                </a:solidFill>
                <a:effectLst/>
              </a:defRPr>
            </a:lvl1pPr>
            <a:lvl2pPr marL="685800" indent="-320040">
              <a:lnSpc>
                <a:spcPts val="2800"/>
              </a:lnSpc>
              <a:spcBef>
                <a:spcPts val="1200"/>
              </a:spcBef>
              <a:buClr>
                <a:schemeClr val="bg2"/>
              </a:buClr>
              <a:defRPr sz="2600">
                <a:solidFill>
                  <a:srgbClr val="006699"/>
                </a:solidFill>
                <a:effectLst/>
              </a:defRPr>
            </a:lvl2pPr>
            <a:lvl3pPr marL="1005840" indent="-320040">
              <a:lnSpc>
                <a:spcPts val="2800"/>
              </a:lnSpc>
              <a:spcBef>
                <a:spcPts val="1200"/>
              </a:spcBef>
              <a:defRPr sz="2400">
                <a:solidFill>
                  <a:srgbClr val="006699"/>
                </a:solidFill>
                <a:effectLst/>
              </a:defRPr>
            </a:lvl3pPr>
            <a:lvl4pPr>
              <a:lnSpc>
                <a:spcPts val="2800"/>
              </a:lnSpc>
              <a:defRPr sz="22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p:txBody>
      </p:sp>
      <p:cxnSp>
        <p:nvCxnSpPr>
          <p:cNvPr id="14" name="Straight Connector 13"/>
          <p:cNvCxnSpPr/>
          <p:nvPr userDrawn="1"/>
        </p:nvCxnSpPr>
        <p:spPr>
          <a:xfrm>
            <a:off x="685800" y="1219200"/>
            <a:ext cx="7772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6364931"/>
            <a:ext cx="1905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pic>
        <p:nvPicPr>
          <p:cNvPr id="10" name="Picture 9" descr="ContentSlide_Logo_blue.orange.png"/>
          <p:cNvPicPr>
            <a:picLocks noChangeAspect="1"/>
          </p:cNvPicPr>
          <p:nvPr userDrawn="1"/>
        </p:nvPicPr>
        <p:blipFill>
          <a:blip r:embed="rId2"/>
          <a:stretch>
            <a:fillRect/>
          </a:stretch>
        </p:blipFill>
        <p:spPr bwMode="black">
          <a:xfrm>
            <a:off x="228600" y="5852160"/>
            <a:ext cx="2674676" cy="117957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descr="ContentSlide_Logo_blue.orange.png"/>
          <p:cNvPicPr>
            <a:picLocks noChangeAspect="1"/>
          </p:cNvPicPr>
          <p:nvPr userDrawn="1"/>
        </p:nvPicPr>
        <p:blipFill>
          <a:blip r:embed="rId2"/>
          <a:stretch>
            <a:fillRect/>
          </a:stretch>
        </p:blipFill>
        <p:spPr bwMode="black">
          <a:xfrm>
            <a:off x="228600" y="5852160"/>
            <a:ext cx="2674676" cy="1179576"/>
          </a:xfrm>
          <a:prstGeom prst="rect">
            <a:avLst/>
          </a:prstGeom>
        </p:spPr>
      </p:pic>
      <p:sp>
        <p:nvSpPr>
          <p:cNvPr id="11" name="Title 1"/>
          <p:cNvSpPr>
            <a:spLocks noGrp="1"/>
          </p:cNvSpPr>
          <p:nvPr>
            <p:ph type="title" hasCustomPrompt="1"/>
          </p:nvPr>
        </p:nvSpPr>
        <p:spPr>
          <a:xfrm>
            <a:off x="685800" y="0"/>
            <a:ext cx="7772400" cy="1219200"/>
          </a:xfrm>
        </p:spPr>
        <p:txBody>
          <a:bodyPr bIns="137160" anchor="b" anchorCtr="0">
            <a:noAutofit/>
          </a:bodyPr>
          <a:lstStyle>
            <a:lvl1pPr>
              <a:lnSpc>
                <a:spcPts val="3600"/>
              </a:lnSpc>
              <a:defRPr sz="3200" b="1" i="0" cap="none" spc="0" baseline="0">
                <a:solidFill>
                  <a:schemeClr val="tx2"/>
                </a:solidFill>
                <a:effectLst/>
                <a:latin typeface="+mj-lt"/>
                <a:cs typeface="Verdana"/>
              </a:defRPr>
            </a:lvl1pPr>
          </a:lstStyle>
          <a:p>
            <a:r>
              <a:rPr lang="en-US" dirty="0" smtClean="0"/>
              <a:t>Click to add title</a:t>
            </a:r>
            <a:endParaRPr lang="en-US" dirty="0"/>
          </a:p>
        </p:txBody>
      </p:sp>
      <p:sp>
        <p:nvSpPr>
          <p:cNvPr id="4" name="Content Placeholder 2"/>
          <p:cNvSpPr>
            <a:spLocks noGrp="1"/>
          </p:cNvSpPr>
          <p:nvPr>
            <p:ph sz="half" idx="1" hasCustomPrompt="1"/>
          </p:nvPr>
        </p:nvSpPr>
        <p:spPr>
          <a:xfrm>
            <a:off x="685800" y="1600200"/>
            <a:ext cx="3733800" cy="4190999"/>
          </a:xfrm>
        </p:spPr>
        <p:txBody>
          <a:bodyPr lIns="0" tIns="0" rIns="0" bIns="0">
            <a:noAutofit/>
          </a:bodyPr>
          <a:lstStyle>
            <a:lvl1pPr marL="228600" indent="-228600">
              <a:lnSpc>
                <a:spcPts val="2600"/>
              </a:lnSpc>
              <a:spcBef>
                <a:spcPts val="1200"/>
              </a:spcBef>
              <a:buSzPct val="100000"/>
              <a:defRPr sz="2400">
                <a:solidFill>
                  <a:srgbClr val="006699"/>
                </a:solidFill>
                <a:effectLst/>
              </a:defRPr>
            </a:lvl1pPr>
            <a:lvl2pPr marL="594360" indent="-320040">
              <a:lnSpc>
                <a:spcPts val="2400"/>
              </a:lnSpc>
              <a:spcBef>
                <a:spcPts val="800"/>
              </a:spcBef>
              <a:buClr>
                <a:schemeClr val="bg2"/>
              </a:buClr>
              <a:defRPr sz="2200">
                <a:solidFill>
                  <a:srgbClr val="006699"/>
                </a:solidFill>
                <a:effectLst/>
              </a:defRPr>
            </a:lvl2pPr>
            <a:lvl3pPr marL="914400" indent="-274320">
              <a:lnSpc>
                <a:spcPts val="2400"/>
              </a:lnSpc>
              <a:spcBef>
                <a:spcPts val="800"/>
              </a:spcBef>
              <a:defRPr sz="1800">
                <a:solidFill>
                  <a:srgbClr val="006699"/>
                </a:solidFill>
                <a:effectLst/>
              </a:defRPr>
            </a:lvl3pPr>
            <a:lvl4pPr marL="1143000" indent="-228600">
              <a:lnSpc>
                <a:spcPts val="1800"/>
              </a:lnSpc>
              <a:spcBef>
                <a:spcPts val="800"/>
              </a:spcBef>
              <a:defRPr sz="16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2"/>
          <p:cNvSpPr>
            <a:spLocks noGrp="1"/>
          </p:cNvSpPr>
          <p:nvPr>
            <p:ph type="sldNum" sz="quarter" idx="10"/>
          </p:nvPr>
        </p:nvSpPr>
        <p:spPr>
          <a:xfrm>
            <a:off x="7086600" y="6364931"/>
            <a:ext cx="1905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sp>
        <p:nvSpPr>
          <p:cNvPr id="12" name="Content Placeholder 2"/>
          <p:cNvSpPr>
            <a:spLocks noGrp="1"/>
          </p:cNvSpPr>
          <p:nvPr>
            <p:ph sz="half" idx="11" hasCustomPrompt="1"/>
          </p:nvPr>
        </p:nvSpPr>
        <p:spPr>
          <a:xfrm>
            <a:off x="4724400" y="1600200"/>
            <a:ext cx="3733800" cy="4190998"/>
          </a:xfrm>
        </p:spPr>
        <p:txBody>
          <a:bodyPr lIns="0" tIns="0" rIns="0" bIns="0">
            <a:noAutofit/>
          </a:bodyPr>
          <a:lstStyle>
            <a:lvl1pPr marL="228600" indent="-228600">
              <a:lnSpc>
                <a:spcPts val="2600"/>
              </a:lnSpc>
              <a:spcBef>
                <a:spcPts val="1200"/>
              </a:spcBef>
              <a:buSzPct val="100000"/>
              <a:defRPr sz="2400">
                <a:solidFill>
                  <a:srgbClr val="006699"/>
                </a:solidFill>
                <a:effectLst/>
              </a:defRPr>
            </a:lvl1pPr>
            <a:lvl2pPr marL="594360" indent="-320040">
              <a:lnSpc>
                <a:spcPts val="2400"/>
              </a:lnSpc>
              <a:spcBef>
                <a:spcPts val="800"/>
              </a:spcBef>
              <a:buClr>
                <a:schemeClr val="bg2"/>
              </a:buClr>
              <a:defRPr sz="2200">
                <a:solidFill>
                  <a:srgbClr val="006699"/>
                </a:solidFill>
                <a:effectLst/>
              </a:defRPr>
            </a:lvl2pPr>
            <a:lvl3pPr marL="914400" indent="-274320">
              <a:lnSpc>
                <a:spcPts val="2400"/>
              </a:lnSpc>
              <a:spcBef>
                <a:spcPts val="800"/>
              </a:spcBef>
              <a:defRPr sz="1800">
                <a:solidFill>
                  <a:srgbClr val="006699"/>
                </a:solidFill>
                <a:effectLst/>
              </a:defRPr>
            </a:lvl3pPr>
            <a:lvl4pPr marL="1143000" indent="-228600">
              <a:lnSpc>
                <a:spcPts val="1800"/>
              </a:lnSpc>
              <a:spcBef>
                <a:spcPts val="800"/>
              </a:spcBef>
              <a:defRPr sz="16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cxnSp>
        <p:nvCxnSpPr>
          <p:cNvPr id="6" name="Straight Connector 5"/>
          <p:cNvCxnSpPr/>
          <p:nvPr userDrawn="1"/>
        </p:nvCxnSpPr>
        <p:spPr>
          <a:xfrm>
            <a:off x="685800" y="1219200"/>
            <a:ext cx="77724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1000"/>
                                        <p:tgtEl>
                                          <p:spTgt spid="12">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1000"/>
                                        <p:tgtEl>
                                          <p:spTgt spid="1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fade">
                                      <p:cBhvr>
                                        <p:cTn id="30"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85800" y="0"/>
            <a:ext cx="7772400" cy="1219200"/>
          </a:xfrm>
        </p:spPr>
        <p:txBody>
          <a:bodyPr bIns="137160" anchor="b" anchorCtr="0">
            <a:noAutofit/>
          </a:bodyPr>
          <a:lstStyle>
            <a:lvl1pPr>
              <a:lnSpc>
                <a:spcPts val="3600"/>
              </a:lnSpc>
              <a:defRPr sz="3200" b="1" i="0" cap="none" spc="0" baseline="0">
                <a:solidFill>
                  <a:schemeClr val="tx2"/>
                </a:solidFill>
                <a:effectLst/>
                <a:latin typeface="+mj-lt"/>
                <a:cs typeface="Verdana"/>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685800" y="1600200"/>
            <a:ext cx="7772400" cy="4191000"/>
          </a:xfrm>
        </p:spPr>
        <p:txBody>
          <a:bodyPr>
            <a:noAutofit/>
          </a:bodyPr>
          <a:lstStyle>
            <a:lvl1pPr marL="0" indent="0">
              <a:lnSpc>
                <a:spcPts val="3000"/>
              </a:lnSpc>
              <a:buFontTx/>
              <a:buNone/>
              <a:defRPr>
                <a:solidFill>
                  <a:srgbClr val="006699"/>
                </a:solidFill>
                <a:effectLst/>
              </a:defRPr>
            </a:lvl1pPr>
          </a:lstStyle>
          <a:p>
            <a:pPr lvl="0"/>
            <a:r>
              <a:rPr lang="en-US" dirty="0" smtClean="0"/>
              <a:t>Click to add chart.</a:t>
            </a:r>
            <a:endParaRPr lang="en-US" dirty="0"/>
          </a:p>
        </p:txBody>
      </p:sp>
      <p:cxnSp>
        <p:nvCxnSpPr>
          <p:cNvPr id="24" name="Straight Connector 23"/>
          <p:cNvCxnSpPr/>
          <p:nvPr userDrawn="1"/>
        </p:nvCxnSpPr>
        <p:spPr>
          <a:xfrm>
            <a:off x="685800" y="1216152"/>
            <a:ext cx="77724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2"/>
          <p:cNvSpPr>
            <a:spLocks noGrp="1"/>
          </p:cNvSpPr>
          <p:nvPr>
            <p:ph type="sldNum" sz="quarter" idx="10"/>
          </p:nvPr>
        </p:nvSpPr>
        <p:spPr>
          <a:xfrm>
            <a:off x="7086600" y="6364931"/>
            <a:ext cx="1905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pic>
        <p:nvPicPr>
          <p:cNvPr id="12" name="Picture 11" descr="ContentSlide_Logo_blue.orange.png"/>
          <p:cNvPicPr>
            <a:picLocks noChangeAspect="1"/>
          </p:cNvPicPr>
          <p:nvPr userDrawn="1"/>
        </p:nvPicPr>
        <p:blipFill>
          <a:blip r:embed="rId2"/>
          <a:stretch>
            <a:fillRect/>
          </a:stretch>
        </p:blipFill>
        <p:spPr bwMode="black">
          <a:xfrm>
            <a:off x="228600" y="5852160"/>
            <a:ext cx="2674676" cy="1179576"/>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dirty="0"/>
          </a:p>
        </p:txBody>
      </p:sp>
      <p:sp>
        <p:nvSpPr>
          <p:cNvPr id="5"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554">
                <a:solidFill>
                  <a:schemeClr val="bg2"/>
                </a:solidFill>
              </a:defRPr>
            </a:lvl1pPr>
          </a:lstStyle>
          <a:p>
            <a:r>
              <a:rPr lang="en-GB" dirty="0" smtClean="0">
                <a:solidFill>
                  <a:schemeClr val="bg2"/>
                </a:solidFill>
              </a:rPr>
              <a:t>Footer appears here</a:t>
            </a:r>
            <a:endParaRPr lang="en-GB" dirty="0">
              <a:solidFill>
                <a:schemeClr val="bg2"/>
              </a:solidFill>
            </a:endParaRPr>
          </a:p>
        </p:txBody>
      </p:sp>
    </p:spTree>
    <p:extLst>
      <p:ext uri="{BB962C8B-B14F-4D97-AF65-F5344CB8AC3E}">
        <p14:creationId xmlns:p14="http://schemas.microsoft.com/office/powerpoint/2010/main" val="3263246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0"/>
            <a:ext cx="7772400" cy="1219200"/>
          </a:xfrm>
          <a:prstGeom prst="rect">
            <a:avLst/>
          </a:prstGeom>
          <a:ln>
            <a:noFill/>
          </a:ln>
        </p:spPr>
        <p:txBody>
          <a:bodyPr vert="horz" lIns="0" tIns="0" rIns="0" bIns="228600" rtlCol="0" anchor="b" anchorCtr="0">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Slide Number Placeholder 2"/>
          <p:cNvSpPr>
            <a:spLocks noGrp="1"/>
          </p:cNvSpPr>
          <p:nvPr>
            <p:ph type="sldNum" sz="quarter" idx="4"/>
          </p:nvPr>
        </p:nvSpPr>
        <p:spPr>
          <a:xfrm>
            <a:off x="7086600" y="6364931"/>
            <a:ext cx="1905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3200" b="1" i="0" kern="1200" cap="none">
          <a:solidFill>
            <a:schemeClr val="tx2"/>
          </a:solidFill>
          <a:effectLst/>
          <a:latin typeface="+mj-lt"/>
          <a:ea typeface="+mj-ea"/>
          <a:cs typeface="Verdana"/>
        </a:defRPr>
      </a:lvl1pPr>
    </p:titleStyle>
    <p:bodyStyle>
      <a:lvl1pPr marL="320040" indent="-347472" algn="l" defTabSz="457200" rtl="0" eaLnBrk="1" latinLnBrk="0" hangingPunct="1">
        <a:lnSpc>
          <a:spcPts val="3000"/>
        </a:lnSpc>
        <a:spcBef>
          <a:spcPts val="1200"/>
        </a:spcBef>
        <a:buClr>
          <a:schemeClr val="tx2"/>
        </a:buClr>
        <a:buFont typeface="Arial"/>
        <a:buChar char="•"/>
        <a:defRPr sz="2800" b="0" i="0" kern="1200">
          <a:solidFill>
            <a:schemeClr val="bg2"/>
          </a:solidFill>
          <a:effectLst/>
          <a:latin typeface="Times New Roman" pitchFamily="18" charset="0"/>
          <a:ea typeface="+mn-ea"/>
          <a:cs typeface="Times New Roman" pitchFamily="18" charset="0"/>
        </a:defRPr>
      </a:lvl1pPr>
      <a:lvl2pPr marL="685800" indent="-320040" algn="l" defTabSz="457200" rtl="0" eaLnBrk="1" latinLnBrk="0" hangingPunct="1">
        <a:lnSpc>
          <a:spcPts val="2800"/>
        </a:lnSpc>
        <a:spcBef>
          <a:spcPts val="1200"/>
        </a:spcBef>
        <a:buClr>
          <a:schemeClr val="bg2"/>
        </a:buClr>
        <a:buFont typeface="Arial"/>
        <a:buChar char="–"/>
        <a:defRPr sz="2600" b="0" i="0" kern="1200">
          <a:solidFill>
            <a:srgbClr val="006699"/>
          </a:solidFill>
          <a:effectLst/>
          <a:latin typeface="Times New Roman" pitchFamily="18" charset="0"/>
          <a:ea typeface="+mn-ea"/>
          <a:cs typeface="Times New Roman" pitchFamily="18" charset="0"/>
        </a:defRPr>
      </a:lvl2pPr>
      <a:lvl3pPr marL="1005840" indent="-320040" algn="l" defTabSz="457200" rtl="0" eaLnBrk="1" latinLnBrk="0" hangingPunct="1">
        <a:lnSpc>
          <a:spcPts val="2800"/>
        </a:lnSpc>
        <a:spcBef>
          <a:spcPts val="1200"/>
        </a:spcBef>
        <a:buClr>
          <a:schemeClr val="tx2"/>
        </a:buClr>
        <a:buFont typeface="Wingdings" charset="2"/>
        <a:buChar char="§"/>
        <a:defRPr sz="2400" b="0" i="0" kern="1200">
          <a:solidFill>
            <a:srgbClr val="006699"/>
          </a:solidFill>
          <a:effectLst/>
          <a:latin typeface="Times New Roman" pitchFamily="18" charset="0"/>
          <a:ea typeface="+mn-ea"/>
          <a:cs typeface="Times New Roman" pitchFamily="18" charset="0"/>
        </a:defRPr>
      </a:lvl3pPr>
      <a:lvl4pPr marL="1371600" indent="-320040" algn="l" defTabSz="457200" rtl="0" eaLnBrk="1" latinLnBrk="0" hangingPunct="1">
        <a:lnSpc>
          <a:spcPts val="2800"/>
        </a:lnSpc>
        <a:spcBef>
          <a:spcPts val="1200"/>
        </a:spcBef>
        <a:buFont typeface="Arial"/>
        <a:buChar char="•"/>
        <a:defRPr sz="2200" b="0" i="0" kern="1200">
          <a:solidFill>
            <a:srgbClr val="006699"/>
          </a:solidFill>
          <a:effectLst/>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2000" kern="1200">
          <a:solidFill>
            <a:schemeClr val="tx1"/>
          </a:solidFill>
          <a:effectLst>
            <a:outerShdw blurRad="50800" dist="38100" dir="2700000">
              <a:srgbClr val="000000">
                <a:alpha val="43000"/>
              </a:srgbClr>
            </a:outerShdw>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Scott.Vasey@vnsny.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nilesh.chandra@paconsulting.com" TargetMode="External"/><Relationship Id="rId4" Type="http://schemas.openxmlformats.org/officeDocument/2006/relationships/hyperlink" Target="mailto:Rose.Madden-Baer@vnsn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Population Health: Aligning an Organization’s Business and Financial Model </a:t>
            </a:r>
            <a:endParaRPr lang="en-US" dirty="0"/>
          </a:p>
        </p:txBody>
      </p:sp>
      <p:sp>
        <p:nvSpPr>
          <p:cNvPr id="6" name="Subtitle 5"/>
          <p:cNvSpPr>
            <a:spLocks noGrp="1"/>
          </p:cNvSpPr>
          <p:nvPr>
            <p:ph type="subTitle" idx="10"/>
          </p:nvPr>
        </p:nvSpPr>
        <p:spPr>
          <a:xfrm>
            <a:off x="685800" y="2634439"/>
            <a:ext cx="7772400" cy="489761"/>
          </a:xfrm>
        </p:spPr>
        <p:txBody>
          <a:bodyPr/>
          <a:lstStyle/>
          <a:p>
            <a:r>
              <a:rPr lang="en-US" b="1" dirty="0" smtClean="0"/>
              <a:t>An HFMA Forum Networking Event</a:t>
            </a:r>
          </a:p>
          <a:p>
            <a:endParaRPr lang="en-US" dirty="0"/>
          </a:p>
        </p:txBody>
      </p:sp>
      <p:sp>
        <p:nvSpPr>
          <p:cNvPr id="7" name="Text Placeholder 6"/>
          <p:cNvSpPr>
            <a:spLocks noGrp="1"/>
          </p:cNvSpPr>
          <p:nvPr>
            <p:ph type="body" sz="quarter" idx="12"/>
          </p:nvPr>
        </p:nvSpPr>
        <p:spPr>
          <a:xfrm>
            <a:off x="381000" y="3352800"/>
            <a:ext cx="8610600" cy="228600"/>
          </a:xfrm>
        </p:spPr>
        <p:txBody>
          <a:bodyPr/>
          <a:lstStyle/>
          <a:p>
            <a:pPr>
              <a:lnSpc>
                <a:spcPct val="100000"/>
              </a:lnSpc>
            </a:pPr>
            <a:r>
              <a:rPr lang="en-US" sz="1600" dirty="0" smtClean="0"/>
              <a:t>April 28, 2016, </a:t>
            </a:r>
            <a:r>
              <a:rPr lang="en-US" sz="1200" b="1" i="0" dirty="0" smtClean="0"/>
              <a:t>10:00 – 11:00 a.m. Central (8:00 – 9:00 a.m. Pacific/9:00 – 10:00 a.m. Mountain/11:00 a.m. – 12:00 p.m. Eastern)</a:t>
            </a:r>
          </a:p>
          <a:p>
            <a:pPr>
              <a:lnSpc>
                <a:spcPct val="100000"/>
              </a:lnSpc>
            </a:pPr>
            <a:endParaRPr lang="en-US" sz="1600" dirty="0" smtClean="0"/>
          </a:p>
          <a:p>
            <a:pPr>
              <a:lnSpc>
                <a:spcPct val="100000"/>
              </a:lnSpc>
            </a:pPr>
            <a:r>
              <a:rPr lang="en-US" sz="3200" dirty="0" smtClean="0"/>
              <a:t> </a:t>
            </a:r>
            <a:endParaRPr lang="en-US" sz="1200" b="1" i="0" dirty="0" smtClean="0"/>
          </a:p>
          <a:p>
            <a:endParaRPr lang="en-US" dirty="0"/>
          </a:p>
        </p:txBody>
      </p:sp>
      <p:sp>
        <p:nvSpPr>
          <p:cNvPr id="8" name="Text Placeholder 7"/>
          <p:cNvSpPr>
            <a:spLocks noGrp="1"/>
          </p:cNvSpPr>
          <p:nvPr>
            <p:ph type="body" sz="quarter" idx="13"/>
          </p:nvPr>
        </p:nvSpPr>
        <p:spPr>
          <a:xfrm>
            <a:off x="3048000" y="3962400"/>
            <a:ext cx="5410200" cy="838200"/>
          </a:xfrm>
        </p:spPr>
        <p:txBody>
          <a:bodyPr/>
          <a:lstStyle/>
          <a:p>
            <a:pPr>
              <a:lnSpc>
                <a:spcPct val="100000"/>
              </a:lnSpc>
              <a:buClrTx/>
            </a:pPr>
            <a:endParaRPr lang="en-US" sz="1100" b="0" dirty="0" smtClean="0"/>
          </a:p>
          <a:p>
            <a:pPr>
              <a:lnSpc>
                <a:spcPct val="100000"/>
              </a:lnSpc>
              <a:buClrTx/>
            </a:pPr>
            <a:endParaRPr lang="en-US" sz="1100" b="0" dirty="0" smtClean="0"/>
          </a:p>
          <a:p>
            <a:pPr>
              <a:lnSpc>
                <a:spcPct val="100000"/>
              </a:lnSpc>
              <a:buClrTx/>
            </a:pPr>
            <a:endParaRPr lang="en-US" sz="1100" b="0" dirty="0" smtClean="0"/>
          </a:p>
          <a:p>
            <a:pPr>
              <a:lnSpc>
                <a:spcPct val="100000"/>
              </a:lnSpc>
              <a:buClrTx/>
            </a:pPr>
            <a:endParaRPr lang="en-US" sz="1100" b="0" dirty="0" smtClean="0"/>
          </a:p>
          <a:p>
            <a:pPr>
              <a:lnSpc>
                <a:spcPct val="100000"/>
              </a:lnSpc>
              <a:buClrTx/>
            </a:pPr>
            <a:endParaRPr lang="en-US" sz="1100" b="0" dirty="0" smtClean="0"/>
          </a:p>
          <a:p>
            <a:pPr>
              <a:lnSpc>
                <a:spcPct val="100000"/>
              </a:lnSpc>
              <a:buClrTx/>
            </a:pPr>
            <a:endParaRPr lang="en-US" sz="1100" b="0" dirty="0" smtClean="0"/>
          </a:p>
          <a:p>
            <a:pPr>
              <a:lnSpc>
                <a:spcPct val="100000"/>
              </a:lnSpc>
              <a:buClrTx/>
            </a:pPr>
            <a:r>
              <a:rPr lang="en-US" sz="1200" dirty="0" smtClean="0"/>
              <a:t>Scott Vasey</a:t>
            </a:r>
          </a:p>
          <a:p>
            <a:pPr>
              <a:lnSpc>
                <a:spcPct val="100000"/>
              </a:lnSpc>
              <a:buClrTx/>
            </a:pPr>
            <a:r>
              <a:rPr lang="en-US" sz="1100" b="0" dirty="0" smtClean="0"/>
              <a:t>Senior VP, Strategy</a:t>
            </a:r>
          </a:p>
          <a:p>
            <a:pPr>
              <a:lnSpc>
                <a:spcPct val="100000"/>
              </a:lnSpc>
              <a:buClrTx/>
            </a:pPr>
            <a:r>
              <a:rPr lang="en-US" sz="1100" b="0" dirty="0" smtClean="0"/>
              <a:t>Visiting Nurse Service of  New York</a:t>
            </a:r>
          </a:p>
          <a:p>
            <a:pPr>
              <a:lnSpc>
                <a:spcPct val="100000"/>
              </a:lnSpc>
              <a:buClrTx/>
            </a:pPr>
            <a:endParaRPr lang="en-US" sz="1100" b="0" dirty="0" smtClean="0"/>
          </a:p>
        </p:txBody>
      </p:sp>
      <p:sp>
        <p:nvSpPr>
          <p:cNvPr id="9" name="Text Placeholder 8"/>
          <p:cNvSpPr>
            <a:spLocks noGrp="1"/>
          </p:cNvSpPr>
          <p:nvPr>
            <p:ph type="body" sz="quarter" idx="14"/>
          </p:nvPr>
        </p:nvSpPr>
        <p:spPr>
          <a:xfrm>
            <a:off x="3048000" y="4572001"/>
            <a:ext cx="5410200" cy="990600"/>
          </a:xfrm>
        </p:spPr>
        <p:txBody>
          <a:bodyPr/>
          <a:lstStyle/>
          <a:p>
            <a:pPr>
              <a:lnSpc>
                <a:spcPct val="100000"/>
              </a:lnSpc>
              <a:buClrTx/>
            </a:pPr>
            <a:endParaRPr lang="en-US" sz="1100" dirty="0" smtClean="0"/>
          </a:p>
          <a:p>
            <a:pPr>
              <a:lnSpc>
                <a:spcPct val="100000"/>
              </a:lnSpc>
              <a:buClrTx/>
            </a:pPr>
            <a:r>
              <a:rPr lang="en-US" sz="1200" b="1" dirty="0" smtClean="0"/>
              <a:t>Rose Madden-Baer </a:t>
            </a:r>
          </a:p>
          <a:p>
            <a:pPr>
              <a:lnSpc>
                <a:spcPct val="100000"/>
              </a:lnSpc>
              <a:buClrTx/>
            </a:pPr>
            <a:r>
              <a:rPr lang="en-US" sz="1100" dirty="0" smtClean="0"/>
              <a:t>DNP, RN, MHSA, BC-PHCNS, CPHQ, COS-C, CHCE</a:t>
            </a:r>
          </a:p>
          <a:p>
            <a:pPr>
              <a:lnSpc>
                <a:spcPct val="100000"/>
              </a:lnSpc>
              <a:buClrTx/>
            </a:pPr>
            <a:r>
              <a:rPr lang="en-US" sz="1100" dirty="0" smtClean="0"/>
              <a:t>Senior VP, Population Health Management and Clinical Support Services</a:t>
            </a:r>
          </a:p>
          <a:p>
            <a:pPr>
              <a:lnSpc>
                <a:spcPct val="100000"/>
              </a:lnSpc>
              <a:buClrTx/>
            </a:pPr>
            <a:r>
              <a:rPr lang="en-US" sz="1100" dirty="0" smtClean="0"/>
              <a:t>Visiting Nurse Service of  New York</a:t>
            </a:r>
            <a:endParaRPr lang="en-US" sz="1100" dirty="0"/>
          </a:p>
        </p:txBody>
      </p:sp>
      <p:sp>
        <p:nvSpPr>
          <p:cNvPr id="4" name="Slide Number Placeholder 3"/>
          <p:cNvSpPr>
            <a:spLocks noGrp="1"/>
          </p:cNvSpPr>
          <p:nvPr>
            <p:ph type="sldNum" sz="quarter" idx="15"/>
          </p:nvPr>
        </p:nvSpPr>
        <p:spPr/>
        <p:txBody>
          <a:bodyPr/>
          <a:lstStyle/>
          <a:p>
            <a:fld id="{342C256A-E8D1-E44B-A707-3F94590BD37A}" type="slidenum">
              <a:rPr lang="en-US" smtClean="0"/>
              <a:pPr/>
              <a:t>1</a:t>
            </a:fld>
            <a:endParaRPr lang="en-US" dirty="0"/>
          </a:p>
        </p:txBody>
      </p:sp>
      <p:sp>
        <p:nvSpPr>
          <p:cNvPr id="13" name="TextBox 12"/>
          <p:cNvSpPr txBox="1"/>
          <p:nvPr/>
        </p:nvSpPr>
        <p:spPr>
          <a:xfrm>
            <a:off x="5029200" y="5562600"/>
            <a:ext cx="3429000" cy="615553"/>
          </a:xfrm>
          <a:prstGeom prst="rect">
            <a:avLst/>
          </a:prstGeom>
          <a:noFill/>
        </p:spPr>
        <p:txBody>
          <a:bodyPr wrap="square" rtlCol="0">
            <a:spAutoFit/>
          </a:bodyPr>
          <a:lstStyle/>
          <a:p>
            <a:pPr algn="r">
              <a:lnSpc>
                <a:spcPct val="100000"/>
              </a:lnSpc>
              <a:spcBef>
                <a:spcPts val="0"/>
              </a:spcBef>
              <a:buClrTx/>
            </a:pPr>
            <a:r>
              <a:rPr lang="en-US" sz="1200" b="1" dirty="0" smtClean="0">
                <a:solidFill>
                  <a:schemeClr val="bg2"/>
                </a:solidFill>
              </a:rPr>
              <a:t>Nilesh Chandra</a:t>
            </a:r>
          </a:p>
          <a:p>
            <a:pPr algn="r">
              <a:lnSpc>
                <a:spcPct val="100000"/>
              </a:lnSpc>
              <a:spcBef>
                <a:spcPts val="0"/>
              </a:spcBef>
              <a:buClrTx/>
            </a:pPr>
            <a:r>
              <a:rPr lang="en-US" sz="1100" dirty="0" smtClean="0">
                <a:solidFill>
                  <a:schemeClr val="bg2"/>
                </a:solidFill>
              </a:rPr>
              <a:t>Managing Consultant, Healthcare</a:t>
            </a:r>
          </a:p>
          <a:p>
            <a:pPr algn="r">
              <a:lnSpc>
                <a:spcPct val="100000"/>
              </a:lnSpc>
              <a:spcBef>
                <a:spcPts val="0"/>
              </a:spcBef>
              <a:buClrTx/>
            </a:pPr>
            <a:r>
              <a:rPr lang="en-US" sz="1100" dirty="0" smtClean="0">
                <a:solidFill>
                  <a:schemeClr val="bg2"/>
                </a:solidFill>
              </a:rPr>
              <a:t>PA Consulting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93" y="127595"/>
            <a:ext cx="8794395" cy="1066800"/>
          </a:xfrm>
        </p:spPr>
        <p:txBody>
          <a:bodyPr/>
          <a:lstStyle/>
          <a:p>
            <a:pPr>
              <a:lnSpc>
                <a:spcPct val="100000"/>
              </a:lnSpc>
            </a:pPr>
            <a:r>
              <a:rPr lang="en-US" dirty="0" smtClean="0"/>
              <a:t>Clearly understanding inter-relationships allows you to innovate and scale up faster</a:t>
            </a:r>
            <a:endParaRPr lang="en-US" dirty="0"/>
          </a:p>
        </p:txBody>
      </p:sp>
      <p:sp>
        <p:nvSpPr>
          <p:cNvPr id="41" name="Rectangle 40"/>
          <p:cNvSpPr/>
          <p:nvPr/>
        </p:nvSpPr>
        <p:spPr bwMode="auto">
          <a:xfrm>
            <a:off x="923418" y="1436991"/>
            <a:ext cx="1973179"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CULTURE</a:t>
            </a:r>
          </a:p>
        </p:txBody>
      </p:sp>
      <p:sp>
        <p:nvSpPr>
          <p:cNvPr id="42" name="Rectangle 41"/>
          <p:cNvSpPr/>
          <p:nvPr/>
        </p:nvSpPr>
        <p:spPr bwMode="auto">
          <a:xfrm>
            <a:off x="197394" y="3546964"/>
            <a:ext cx="1973243"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INCENTIVES</a:t>
            </a:r>
          </a:p>
        </p:txBody>
      </p:sp>
      <p:sp>
        <p:nvSpPr>
          <p:cNvPr id="43" name="Rectangle 42"/>
          <p:cNvSpPr/>
          <p:nvPr/>
        </p:nvSpPr>
        <p:spPr bwMode="auto">
          <a:xfrm>
            <a:off x="1790358" y="5345921"/>
            <a:ext cx="1973244"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CARE MODEL ASSUMPTIONS</a:t>
            </a:r>
          </a:p>
        </p:txBody>
      </p:sp>
      <p:sp>
        <p:nvSpPr>
          <p:cNvPr id="44" name="Rectangle 43"/>
          <p:cNvSpPr/>
          <p:nvPr/>
        </p:nvSpPr>
        <p:spPr bwMode="auto">
          <a:xfrm>
            <a:off x="4449532" y="5396463"/>
            <a:ext cx="1973243"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STAFFING MODEL</a:t>
            </a:r>
          </a:p>
        </p:txBody>
      </p:sp>
      <p:sp>
        <p:nvSpPr>
          <p:cNvPr id="45" name="Rectangle 44"/>
          <p:cNvSpPr/>
          <p:nvPr/>
        </p:nvSpPr>
        <p:spPr bwMode="auto">
          <a:xfrm>
            <a:off x="3774890" y="2928984"/>
            <a:ext cx="1973243"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TECHNOLOGY INVESTMENTS</a:t>
            </a:r>
          </a:p>
        </p:txBody>
      </p:sp>
      <p:sp>
        <p:nvSpPr>
          <p:cNvPr id="46" name="Rectangle 45"/>
          <p:cNvSpPr/>
          <p:nvPr/>
        </p:nvSpPr>
        <p:spPr bwMode="auto">
          <a:xfrm>
            <a:off x="6812213" y="1717942"/>
            <a:ext cx="1973243" cy="731520"/>
          </a:xfrm>
          <a:prstGeom prst="rect">
            <a:avLst/>
          </a:prstGeom>
          <a:solidFill>
            <a:schemeClr val="tx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CARE QUALITY &amp; OUTCOMES</a:t>
            </a:r>
          </a:p>
        </p:txBody>
      </p:sp>
      <p:sp>
        <p:nvSpPr>
          <p:cNvPr id="47" name="Rectangle 46"/>
          <p:cNvSpPr/>
          <p:nvPr/>
        </p:nvSpPr>
        <p:spPr bwMode="auto">
          <a:xfrm>
            <a:off x="129095" y="2392016"/>
            <a:ext cx="1973243"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CLINICIAN PRODUCTIVITY</a:t>
            </a:r>
          </a:p>
        </p:txBody>
      </p:sp>
      <p:sp>
        <p:nvSpPr>
          <p:cNvPr id="48" name="Rectangle 47"/>
          <p:cNvSpPr/>
          <p:nvPr/>
        </p:nvSpPr>
        <p:spPr bwMode="auto">
          <a:xfrm>
            <a:off x="3616573" y="1902961"/>
            <a:ext cx="2108132"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CLINICIAN EFFECTIVENESS</a:t>
            </a:r>
          </a:p>
        </p:txBody>
      </p:sp>
      <p:cxnSp>
        <p:nvCxnSpPr>
          <p:cNvPr id="49" name="Elbow Connector 6"/>
          <p:cNvCxnSpPr>
            <a:stCxn id="41" idx="2"/>
            <a:endCxn id="47" idx="0"/>
          </p:cNvCxnSpPr>
          <p:nvPr/>
        </p:nvCxnSpPr>
        <p:spPr bwMode="auto">
          <a:xfrm rot="5400000">
            <a:off x="1401111" y="1883118"/>
            <a:ext cx="223505" cy="794291"/>
          </a:xfrm>
          <a:prstGeom prst="curvedConnector3">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Elbow Connector 15"/>
          <p:cNvCxnSpPr>
            <a:stCxn id="42" idx="0"/>
            <a:endCxn id="47" idx="2"/>
          </p:cNvCxnSpPr>
          <p:nvPr/>
        </p:nvCxnSpPr>
        <p:spPr bwMode="auto">
          <a:xfrm rot="16200000" flipV="1">
            <a:off x="938153" y="3301100"/>
            <a:ext cx="423428" cy="68299"/>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Elbow Connector 18"/>
          <p:cNvCxnSpPr>
            <a:stCxn id="48" idx="3"/>
            <a:endCxn id="46" idx="0"/>
          </p:cNvCxnSpPr>
          <p:nvPr/>
        </p:nvCxnSpPr>
        <p:spPr bwMode="auto">
          <a:xfrm flipV="1">
            <a:off x="5724705" y="1717942"/>
            <a:ext cx="2074130" cy="550779"/>
          </a:xfrm>
          <a:prstGeom prst="curvedConnector4">
            <a:avLst>
              <a:gd name="adj1" fmla="val 26216"/>
              <a:gd name="adj2" fmla="val 141505"/>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p:cNvSpPr/>
          <p:nvPr/>
        </p:nvSpPr>
        <p:spPr bwMode="auto">
          <a:xfrm>
            <a:off x="7120846" y="4220816"/>
            <a:ext cx="1973243" cy="731520"/>
          </a:xfrm>
          <a:prstGeom prst="rect">
            <a:avLst/>
          </a:prstGeom>
          <a:solidFill>
            <a:schemeClr val="tx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COST OF CARE</a:t>
            </a:r>
          </a:p>
        </p:txBody>
      </p:sp>
      <p:cxnSp>
        <p:nvCxnSpPr>
          <p:cNvPr id="53" name="Elbow Connector 25"/>
          <p:cNvCxnSpPr>
            <a:stCxn id="48" idx="3"/>
            <a:endCxn id="52" idx="1"/>
          </p:cNvCxnSpPr>
          <p:nvPr/>
        </p:nvCxnSpPr>
        <p:spPr bwMode="auto">
          <a:xfrm>
            <a:off x="5724705" y="2268721"/>
            <a:ext cx="1396141" cy="2317855"/>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Elbow Connector 31"/>
          <p:cNvCxnSpPr>
            <a:stCxn id="44" idx="3"/>
            <a:endCxn id="52" idx="2"/>
          </p:cNvCxnSpPr>
          <p:nvPr/>
        </p:nvCxnSpPr>
        <p:spPr bwMode="auto">
          <a:xfrm flipV="1">
            <a:off x="6422775" y="4952336"/>
            <a:ext cx="1684693" cy="809887"/>
          </a:xfrm>
          <a:prstGeom prst="curvedConnector2">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Elbow Connector 34"/>
          <p:cNvCxnSpPr>
            <a:stCxn id="43" idx="2"/>
            <a:endCxn id="44" idx="2"/>
          </p:cNvCxnSpPr>
          <p:nvPr/>
        </p:nvCxnSpPr>
        <p:spPr bwMode="auto">
          <a:xfrm rot="16200000" flipH="1">
            <a:off x="4081296" y="4773125"/>
            <a:ext cx="50542" cy="2659174"/>
          </a:xfrm>
          <a:prstGeom prst="curvedConnector3">
            <a:avLst>
              <a:gd name="adj1" fmla="val 552297"/>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Elbow Connector 37"/>
          <p:cNvCxnSpPr>
            <a:stCxn id="43" idx="0"/>
            <a:endCxn id="45" idx="1"/>
          </p:cNvCxnSpPr>
          <p:nvPr/>
        </p:nvCxnSpPr>
        <p:spPr bwMode="auto">
          <a:xfrm rot="5400000" flipH="1" flipV="1">
            <a:off x="2250347" y="3821378"/>
            <a:ext cx="2051177" cy="997910"/>
          </a:xfrm>
          <a:prstGeom prst="curvedConnector2">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41"/>
          <p:cNvCxnSpPr>
            <a:stCxn id="45" idx="3"/>
            <a:endCxn id="52" idx="0"/>
          </p:cNvCxnSpPr>
          <p:nvPr/>
        </p:nvCxnSpPr>
        <p:spPr bwMode="auto">
          <a:xfrm>
            <a:off x="5748133" y="3294744"/>
            <a:ext cx="2359335" cy="926072"/>
          </a:xfrm>
          <a:prstGeom prst="curvedConnector2">
            <a:avLst/>
          </a:prstGeom>
          <a:noFill/>
          <a:ln w="19050" cap="flat" cmpd="sng" algn="ctr">
            <a:solidFill>
              <a:srgbClr val="666666"/>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Elbow Connector 44"/>
          <p:cNvCxnSpPr>
            <a:stCxn id="47" idx="3"/>
            <a:endCxn id="44" idx="1"/>
          </p:cNvCxnSpPr>
          <p:nvPr/>
        </p:nvCxnSpPr>
        <p:spPr bwMode="auto">
          <a:xfrm>
            <a:off x="2102338" y="2757776"/>
            <a:ext cx="2347194" cy="3004447"/>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Elbow Connector 93"/>
          <p:cNvCxnSpPr>
            <a:stCxn id="41" idx="3"/>
            <a:endCxn id="48" idx="0"/>
          </p:cNvCxnSpPr>
          <p:nvPr/>
        </p:nvCxnSpPr>
        <p:spPr bwMode="auto">
          <a:xfrm>
            <a:off x="2896597" y="1802751"/>
            <a:ext cx="1774042" cy="100210"/>
          </a:xfrm>
          <a:prstGeom prst="curvedConnector2">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Elbow Connector 139"/>
          <p:cNvCxnSpPr>
            <a:stCxn id="43" idx="3"/>
            <a:endCxn id="48" idx="1"/>
          </p:cNvCxnSpPr>
          <p:nvPr/>
        </p:nvCxnSpPr>
        <p:spPr bwMode="auto">
          <a:xfrm flipH="1" flipV="1">
            <a:off x="3616573" y="2268721"/>
            <a:ext cx="147029" cy="3442960"/>
          </a:xfrm>
          <a:prstGeom prst="curvedConnector5">
            <a:avLst>
              <a:gd name="adj1" fmla="val -155480"/>
              <a:gd name="adj2" fmla="val 50000"/>
              <a:gd name="adj3" fmla="val 25548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Elbow Connector 161"/>
          <p:cNvCxnSpPr>
            <a:stCxn id="45" idx="0"/>
            <a:endCxn id="48" idx="2"/>
          </p:cNvCxnSpPr>
          <p:nvPr/>
        </p:nvCxnSpPr>
        <p:spPr bwMode="auto">
          <a:xfrm rot="16200000" flipV="1">
            <a:off x="4568825" y="2736296"/>
            <a:ext cx="294503" cy="90873"/>
          </a:xfrm>
          <a:prstGeom prst="curvedConnector3">
            <a:avLst>
              <a:gd name="adj1" fmla="val 50000"/>
            </a:avLst>
          </a:prstGeom>
          <a:noFill/>
          <a:ln w="19050" cap="flat" cmpd="sng" algn="ctr">
            <a:solidFill>
              <a:srgbClr val="666666"/>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Elbow Connector 164"/>
          <p:cNvCxnSpPr>
            <a:stCxn id="45" idx="0"/>
            <a:endCxn id="47" idx="2"/>
          </p:cNvCxnSpPr>
          <p:nvPr/>
        </p:nvCxnSpPr>
        <p:spPr bwMode="auto">
          <a:xfrm rot="16200000" flipH="1" flipV="1">
            <a:off x="2841339" y="1203362"/>
            <a:ext cx="194552" cy="3645795"/>
          </a:xfrm>
          <a:prstGeom prst="curvedConnector5">
            <a:avLst>
              <a:gd name="adj1" fmla="val -117501"/>
              <a:gd name="adj2" fmla="val 50000"/>
              <a:gd name="adj3" fmla="val 217501"/>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62"/>
          <p:cNvSpPr/>
          <p:nvPr/>
        </p:nvSpPr>
        <p:spPr bwMode="auto">
          <a:xfrm>
            <a:off x="4688173" y="4344120"/>
            <a:ext cx="1973243"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PROCESS INTEGRATION</a:t>
            </a:r>
          </a:p>
        </p:txBody>
      </p:sp>
      <p:cxnSp>
        <p:nvCxnSpPr>
          <p:cNvPr id="64" name="Elbow Connector 139"/>
          <p:cNvCxnSpPr>
            <a:stCxn id="43" idx="3"/>
            <a:endCxn id="63" idx="1"/>
          </p:cNvCxnSpPr>
          <p:nvPr/>
        </p:nvCxnSpPr>
        <p:spPr bwMode="auto">
          <a:xfrm flipV="1">
            <a:off x="3763602" y="4709880"/>
            <a:ext cx="924571" cy="1001801"/>
          </a:xfrm>
          <a:prstGeom prst="curvedConnector3">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lbow Connector 139"/>
          <p:cNvCxnSpPr>
            <a:stCxn id="63" idx="0"/>
            <a:endCxn id="47" idx="2"/>
          </p:cNvCxnSpPr>
          <p:nvPr/>
        </p:nvCxnSpPr>
        <p:spPr bwMode="auto">
          <a:xfrm rot="16200000" flipV="1">
            <a:off x="2784964" y="1454289"/>
            <a:ext cx="1220584" cy="4559078"/>
          </a:xfrm>
          <a:prstGeom prst="curvedConnector3">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Elbow Connector 41"/>
          <p:cNvCxnSpPr>
            <a:stCxn id="45" idx="3"/>
            <a:endCxn id="63" idx="3"/>
          </p:cNvCxnSpPr>
          <p:nvPr/>
        </p:nvCxnSpPr>
        <p:spPr bwMode="auto">
          <a:xfrm>
            <a:off x="5748133" y="3294744"/>
            <a:ext cx="913283" cy="1415136"/>
          </a:xfrm>
          <a:prstGeom prst="curvedConnector3">
            <a:avLst>
              <a:gd name="adj1" fmla="val 125031"/>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Elbow Connector 41"/>
          <p:cNvCxnSpPr>
            <a:stCxn id="63" idx="2"/>
            <a:endCxn id="52" idx="2"/>
          </p:cNvCxnSpPr>
          <p:nvPr/>
        </p:nvCxnSpPr>
        <p:spPr bwMode="auto">
          <a:xfrm rot="5400000" flipH="1" flipV="1">
            <a:off x="6829479" y="3797651"/>
            <a:ext cx="123304" cy="2432673"/>
          </a:xfrm>
          <a:prstGeom prst="curvedConnector3">
            <a:avLst>
              <a:gd name="adj1" fmla="val -185395"/>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Elbow Connector 139"/>
          <p:cNvCxnSpPr>
            <a:stCxn id="42" idx="3"/>
            <a:endCxn id="52" idx="2"/>
          </p:cNvCxnSpPr>
          <p:nvPr/>
        </p:nvCxnSpPr>
        <p:spPr bwMode="auto">
          <a:xfrm>
            <a:off x="2170637" y="3912724"/>
            <a:ext cx="5936831" cy="1039612"/>
          </a:xfrm>
          <a:prstGeom prst="curvedConnector4">
            <a:avLst>
              <a:gd name="adj1" fmla="val 41691"/>
              <a:gd name="adj2" fmla="val 121989"/>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Elbow Connector 139"/>
          <p:cNvCxnSpPr>
            <a:stCxn id="42" idx="3"/>
            <a:endCxn id="48" idx="1"/>
          </p:cNvCxnSpPr>
          <p:nvPr/>
        </p:nvCxnSpPr>
        <p:spPr bwMode="auto">
          <a:xfrm flipV="1">
            <a:off x="2170637" y="2268721"/>
            <a:ext cx="1445936" cy="1644003"/>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129096" y="4573955"/>
            <a:ext cx="1973243" cy="731520"/>
          </a:xfrm>
          <a:prstGeom prst="rect">
            <a:avLst/>
          </a:prstGeom>
          <a:solidFill>
            <a:schemeClr val="bg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r>
              <a:rPr lang="en-US" sz="1800" dirty="0">
                <a:solidFill>
                  <a:schemeClr val="bg1"/>
                </a:solidFill>
              </a:rPr>
              <a:t>PATIENT ATTRIBUTION</a:t>
            </a:r>
          </a:p>
        </p:txBody>
      </p:sp>
      <p:cxnSp>
        <p:nvCxnSpPr>
          <p:cNvPr id="71" name="Elbow Connector 139"/>
          <p:cNvCxnSpPr>
            <a:stCxn id="70" idx="2"/>
            <a:endCxn id="43" idx="1"/>
          </p:cNvCxnSpPr>
          <p:nvPr/>
        </p:nvCxnSpPr>
        <p:spPr bwMode="auto">
          <a:xfrm rot="16200000" flipH="1">
            <a:off x="1249935" y="5171258"/>
            <a:ext cx="406206" cy="674640"/>
          </a:xfrm>
          <a:prstGeom prst="curvedConnector2">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Elbow Connector 139"/>
          <p:cNvCxnSpPr>
            <a:stCxn id="70" idx="0"/>
            <a:endCxn id="42" idx="2"/>
          </p:cNvCxnSpPr>
          <p:nvPr/>
        </p:nvCxnSpPr>
        <p:spPr bwMode="auto">
          <a:xfrm rot="5400000" flipH="1" flipV="1">
            <a:off x="1002132" y="4392071"/>
            <a:ext cx="295471" cy="68298"/>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tangle 72"/>
          <p:cNvSpPr/>
          <p:nvPr/>
        </p:nvSpPr>
        <p:spPr bwMode="auto">
          <a:xfrm>
            <a:off x="7018546" y="2950800"/>
            <a:ext cx="1973243" cy="731520"/>
          </a:xfrm>
          <a:prstGeom prst="rect">
            <a:avLst/>
          </a:prstGeom>
          <a:solidFill>
            <a:schemeClr val="tx2"/>
          </a:solidFill>
          <a:ln w="190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PATIENT SATISFACTION</a:t>
            </a:r>
          </a:p>
        </p:txBody>
      </p:sp>
      <p:cxnSp>
        <p:nvCxnSpPr>
          <p:cNvPr id="74" name="Elbow Connector 25"/>
          <p:cNvCxnSpPr>
            <a:stCxn id="48" idx="3"/>
            <a:endCxn id="73" idx="0"/>
          </p:cNvCxnSpPr>
          <p:nvPr/>
        </p:nvCxnSpPr>
        <p:spPr bwMode="auto">
          <a:xfrm>
            <a:off x="5724705" y="2268721"/>
            <a:ext cx="2280463" cy="682079"/>
          </a:xfrm>
          <a:prstGeom prst="curvedConnector2">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Elbow Connector 18"/>
          <p:cNvCxnSpPr>
            <a:stCxn id="46" idx="2"/>
            <a:endCxn id="73" idx="0"/>
          </p:cNvCxnSpPr>
          <p:nvPr/>
        </p:nvCxnSpPr>
        <p:spPr bwMode="auto">
          <a:xfrm rot="16200000" flipH="1">
            <a:off x="7651332" y="2596964"/>
            <a:ext cx="501338" cy="206333"/>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Elbow Connector 18"/>
          <p:cNvCxnSpPr>
            <a:stCxn id="63" idx="0"/>
            <a:endCxn id="73" idx="2"/>
          </p:cNvCxnSpPr>
          <p:nvPr/>
        </p:nvCxnSpPr>
        <p:spPr bwMode="auto">
          <a:xfrm rot="5400000" flipH="1" flipV="1">
            <a:off x="6509081" y="2848034"/>
            <a:ext cx="661800" cy="2330373"/>
          </a:xfrm>
          <a:prstGeom prst="curvedConnector3">
            <a:avLst>
              <a:gd name="adj1" fmla="val 50000"/>
            </a:avLst>
          </a:prstGeom>
          <a:noFill/>
          <a:ln w="19050" cap="flat" cmpd="sng" algn="ctr">
            <a:solidFill>
              <a:srgbClr val="6666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VNSNY Approach to Population Health</a:t>
            </a:r>
            <a:endParaRPr lang="en-US" dirty="0"/>
          </a:p>
        </p:txBody>
      </p:sp>
      <p:sp>
        <p:nvSpPr>
          <p:cNvPr id="6" name="Subtitle 5"/>
          <p:cNvSpPr>
            <a:spLocks noGrp="1"/>
          </p:cNvSpPr>
          <p:nvPr>
            <p:ph type="subTitle" idx="10"/>
          </p:nvPr>
        </p:nvSpPr>
        <p:spPr>
          <a:ln>
            <a:solidFill>
              <a:schemeClr val="bg1"/>
            </a:solidFill>
          </a:ln>
        </p:spPr>
        <p:txBody>
          <a:bodyPr/>
          <a:lstStyle/>
          <a:p>
            <a:r>
              <a:rPr lang="en-US" dirty="0" smtClean="0"/>
              <a:t>An HFMA Forum Networking Event</a:t>
            </a:r>
          </a:p>
          <a:p>
            <a:endParaRPr lang="en-US" dirty="0"/>
          </a:p>
        </p:txBody>
      </p:sp>
      <p:sp>
        <p:nvSpPr>
          <p:cNvPr id="7" name="Text Placeholder 6"/>
          <p:cNvSpPr>
            <a:spLocks noGrp="1"/>
          </p:cNvSpPr>
          <p:nvPr>
            <p:ph type="body" sz="quarter" idx="12"/>
          </p:nvPr>
        </p:nvSpPr>
        <p:spPr/>
        <p:txBody>
          <a:bodyPr/>
          <a:lstStyle/>
          <a:p>
            <a:r>
              <a:rPr lang="en-US" dirty="0" smtClean="0"/>
              <a:t>April 28, 2016</a:t>
            </a:r>
            <a:endParaRPr lang="en-US" dirty="0"/>
          </a:p>
        </p:txBody>
      </p:sp>
      <p:sp>
        <p:nvSpPr>
          <p:cNvPr id="8" name="Text Placeholder 7"/>
          <p:cNvSpPr>
            <a:spLocks noGrp="1"/>
          </p:cNvSpPr>
          <p:nvPr>
            <p:ph type="body" sz="quarter" idx="13"/>
          </p:nvPr>
        </p:nvSpPr>
        <p:spPr>
          <a:xfrm>
            <a:off x="3048000" y="4114801"/>
            <a:ext cx="5410200" cy="685799"/>
          </a:xfrm>
        </p:spPr>
        <p:txBody>
          <a:bodyPr/>
          <a:lstStyle/>
          <a:p>
            <a:pPr>
              <a:lnSpc>
                <a:spcPct val="100000"/>
              </a:lnSpc>
              <a:buClrTx/>
            </a:pPr>
            <a:r>
              <a:rPr lang="en-US" b="0" dirty="0" smtClean="0"/>
              <a:t>Scott Vasey</a:t>
            </a:r>
          </a:p>
          <a:p>
            <a:pPr>
              <a:lnSpc>
                <a:spcPct val="100000"/>
              </a:lnSpc>
              <a:buClrTx/>
            </a:pPr>
            <a:r>
              <a:rPr lang="en-US" b="0" dirty="0" smtClean="0"/>
              <a:t>Senior VP, Strategy</a:t>
            </a:r>
          </a:p>
          <a:p>
            <a:pPr>
              <a:lnSpc>
                <a:spcPct val="100000"/>
              </a:lnSpc>
              <a:buClrTx/>
            </a:pPr>
            <a:r>
              <a:rPr lang="en-US" b="0" dirty="0" smtClean="0"/>
              <a:t>Visiting Nurse Service of  New York</a:t>
            </a:r>
            <a:endParaRPr lang="en-US" dirty="0"/>
          </a:p>
        </p:txBody>
      </p:sp>
      <p:sp>
        <p:nvSpPr>
          <p:cNvPr id="9" name="Text Placeholder 8"/>
          <p:cNvSpPr>
            <a:spLocks noGrp="1"/>
          </p:cNvSpPr>
          <p:nvPr>
            <p:ph type="body" sz="quarter" idx="14"/>
          </p:nvPr>
        </p:nvSpPr>
        <p:spPr>
          <a:xfrm>
            <a:off x="3048000" y="5105400"/>
            <a:ext cx="5410200" cy="843063"/>
          </a:xfrm>
        </p:spPr>
        <p:txBody>
          <a:bodyPr/>
          <a:lstStyle/>
          <a:p>
            <a:pPr>
              <a:lnSpc>
                <a:spcPct val="100000"/>
              </a:lnSpc>
              <a:buClrTx/>
            </a:pPr>
            <a:r>
              <a:rPr lang="en-US" dirty="0" smtClean="0"/>
              <a:t>Rose Madden-Baer </a:t>
            </a:r>
          </a:p>
          <a:p>
            <a:pPr>
              <a:lnSpc>
                <a:spcPct val="100000"/>
              </a:lnSpc>
              <a:buClrTx/>
            </a:pPr>
            <a:r>
              <a:rPr lang="en-US" dirty="0" smtClean="0"/>
              <a:t>DNP, RN, MHSA, BC-PHCNS, CPHQ, COS-C, CHCE</a:t>
            </a:r>
          </a:p>
          <a:p>
            <a:pPr>
              <a:lnSpc>
                <a:spcPct val="100000"/>
              </a:lnSpc>
              <a:buClrTx/>
            </a:pPr>
            <a:r>
              <a:rPr lang="en-US" dirty="0" smtClean="0"/>
              <a:t>Senior VP, Population Health Management and Clinical Support Services</a:t>
            </a:r>
          </a:p>
          <a:p>
            <a:pPr>
              <a:lnSpc>
                <a:spcPct val="100000"/>
              </a:lnSpc>
              <a:buClrTx/>
            </a:pPr>
            <a:r>
              <a:rPr lang="en-US" dirty="0" smtClean="0"/>
              <a:t>Visiting Nurse Service of  New York</a:t>
            </a:r>
          </a:p>
        </p:txBody>
      </p:sp>
      <p:sp>
        <p:nvSpPr>
          <p:cNvPr id="4" name="Slide Number Placeholder 3"/>
          <p:cNvSpPr>
            <a:spLocks noGrp="1"/>
          </p:cNvSpPr>
          <p:nvPr>
            <p:ph type="sldNum" sz="quarter" idx="15"/>
          </p:nvPr>
        </p:nvSpPr>
        <p:spPr/>
        <p:txBody>
          <a:bodyPr/>
          <a:lstStyle/>
          <a:p>
            <a:fld id="{342C256A-E8D1-E44B-A707-3F94590BD37A}"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Visiting Nurse Service of New York</a:t>
            </a:r>
            <a:endParaRPr lang="en-US" dirty="0"/>
          </a:p>
        </p:txBody>
      </p:sp>
      <p:sp>
        <p:nvSpPr>
          <p:cNvPr id="3" name="Content Placeholder 2"/>
          <p:cNvSpPr>
            <a:spLocks noGrp="1"/>
          </p:cNvSpPr>
          <p:nvPr>
            <p:ph sz="half" idx="1"/>
          </p:nvPr>
        </p:nvSpPr>
        <p:spPr>
          <a:xfrm>
            <a:off x="685800" y="1371600"/>
            <a:ext cx="7772400" cy="4572000"/>
          </a:xfrm>
        </p:spPr>
        <p:txBody>
          <a:bodyPr/>
          <a:lstStyle/>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Visiting Nurse Service of New York (VNSNY) is the oldest and largest not-for-profit home healthcare organization in the United States</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About 65,000 patients under direct or managed care on any given day</a:t>
            </a:r>
          </a:p>
          <a:p>
            <a:pPr marL="798513" lvl="1"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More than 2.2 million visits per year</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17,000 employees including more than 2,000 registered nurses and licensed practical nurses, more than 500 rehab therapists, more than 350 social workers, and more than12,000 home health aides and health coaches.</a:t>
            </a:r>
          </a:p>
          <a:p>
            <a:pPr marL="799211" lvl="1"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Clinical staff speak 50+ languages</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Utilization management, care management, and population health analytics</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Delivery System Reform Incentive Payment (DSRIP) Performing Provider System (PPS) support:  Participate with 14 PPSs; On committees with seven</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Health home and behavioral health transitions</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Research &amp; Innovation Center</a:t>
            </a:r>
          </a:p>
          <a:p>
            <a:pPr marL="282575" indent="-282575">
              <a:lnSpc>
                <a:spcPct val="150000"/>
              </a:lnSpc>
              <a:spcBef>
                <a:spcPts val="0"/>
              </a:spcBef>
              <a:buClr>
                <a:srgbClr val="00B6DE"/>
              </a:buClr>
              <a:defRPr/>
            </a:pPr>
            <a:r>
              <a:rPr lang="en-US" altLang="en-US" sz="1400" dirty="0" smtClean="0">
                <a:latin typeface="Arial" panose="020B0604020202020204" pitchFamily="34" charset="0"/>
                <a:cs typeface="Arial" panose="020B0604020202020204" pitchFamily="34" charset="0"/>
              </a:rPr>
              <a:t>CHOICE Health Plan (Medicare Advantage, Managed Long-Term Care [MLTC], Dual, Fully Integrated Duals Advantage [FIDA], Special Needs Plans [SNP])</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#2</a:t>
            </a:r>
            <a:endParaRPr lang="en-US" dirty="0"/>
          </a:p>
        </p:txBody>
      </p:sp>
      <p:sp>
        <p:nvSpPr>
          <p:cNvPr id="3" name="Content Placeholder 2"/>
          <p:cNvSpPr>
            <a:spLocks noGrp="1"/>
          </p:cNvSpPr>
          <p:nvPr>
            <p:ph sz="half" idx="1"/>
          </p:nvPr>
        </p:nvSpPr>
        <p:spPr/>
        <p:txBody>
          <a:bodyPr/>
          <a:lstStyle/>
          <a:p>
            <a:pPr marL="0" indent="0">
              <a:buNone/>
            </a:pPr>
            <a:r>
              <a:rPr lang="en-US" sz="2400" dirty="0" smtClean="0">
                <a:latin typeface="+mn-lt"/>
              </a:rPr>
              <a:t>How important is home health care in your population health strategy?</a:t>
            </a:r>
          </a:p>
          <a:p>
            <a:pPr marL="0" indent="0">
              <a:buNone/>
            </a:pPr>
            <a:endParaRPr lang="en-US" sz="2400" dirty="0" smtClean="0">
              <a:latin typeface="+mn-lt"/>
            </a:endParaRPr>
          </a:p>
          <a:p>
            <a:pPr marL="457200" indent="-457200">
              <a:buFont typeface="+mj-lt"/>
              <a:buAutoNum type="alphaUcPeriod"/>
            </a:pPr>
            <a:r>
              <a:rPr lang="en-US" sz="2400" dirty="0" smtClean="0">
                <a:latin typeface="+mn-lt"/>
              </a:rPr>
              <a:t> Very important</a:t>
            </a:r>
          </a:p>
          <a:p>
            <a:pPr marL="457200" indent="-457200">
              <a:buFont typeface="+mj-lt"/>
              <a:buAutoNum type="alphaUcPeriod"/>
            </a:pPr>
            <a:r>
              <a:rPr lang="en-US" sz="2400" dirty="0" smtClean="0">
                <a:latin typeface="+mn-lt"/>
              </a:rPr>
              <a:t> Important</a:t>
            </a:r>
          </a:p>
          <a:p>
            <a:pPr marL="457200" indent="-457200">
              <a:buFont typeface="+mj-lt"/>
              <a:buAutoNum type="alphaUcPeriod"/>
            </a:pPr>
            <a:r>
              <a:rPr lang="en-US" sz="2400" dirty="0" smtClean="0">
                <a:latin typeface="+mn-lt"/>
              </a:rPr>
              <a:t> Of minimal importance</a:t>
            </a:r>
          </a:p>
          <a:p>
            <a:pPr marL="457200" indent="-457200">
              <a:buFont typeface="+mj-lt"/>
              <a:buAutoNum type="alphaUcPeriod"/>
            </a:pPr>
            <a:r>
              <a:rPr lang="en-US" sz="2400" dirty="0" smtClean="0">
                <a:latin typeface="+mn-lt"/>
              </a:rPr>
              <a:t> Not important at all</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VNSNY Approach to Population Health</a:t>
            </a:r>
            <a:endParaRPr lang="en-US" dirty="0"/>
          </a:p>
        </p:txBody>
      </p:sp>
      <p:sp>
        <p:nvSpPr>
          <p:cNvPr id="3" name="Content Placeholder 2"/>
          <p:cNvSpPr>
            <a:spLocks noGrp="1"/>
          </p:cNvSpPr>
          <p:nvPr>
            <p:ph sz="half" idx="1"/>
          </p:nvPr>
        </p:nvSpPr>
        <p:spPr/>
        <p:txBody>
          <a:bodyPr/>
          <a:lstStyle/>
          <a:p>
            <a:pPr>
              <a:lnSpc>
                <a:spcPct val="150000"/>
              </a:lnSpc>
              <a:spcBef>
                <a:spcPts val="0"/>
              </a:spcBef>
              <a:defRPr/>
            </a:pPr>
            <a:r>
              <a:rPr lang="en-US" sz="1400" dirty="0" smtClean="0">
                <a:latin typeface="+mn-lt"/>
              </a:rPr>
              <a:t>“Necessity is the mother of all invention”</a:t>
            </a:r>
          </a:p>
          <a:p>
            <a:pPr lvl="1">
              <a:lnSpc>
                <a:spcPct val="150000"/>
              </a:lnSpc>
              <a:spcBef>
                <a:spcPts val="0"/>
              </a:spcBef>
              <a:defRPr/>
            </a:pPr>
            <a:r>
              <a:rPr lang="en-US" sz="1400" dirty="0" smtClean="0">
                <a:latin typeface="+mn-lt"/>
              </a:rPr>
              <a:t>Market is evolving and we needed to be ahead of it</a:t>
            </a:r>
          </a:p>
          <a:p>
            <a:pPr>
              <a:lnSpc>
                <a:spcPct val="150000"/>
              </a:lnSpc>
              <a:spcBef>
                <a:spcPts val="0"/>
              </a:spcBef>
              <a:defRPr/>
            </a:pPr>
            <a:r>
              <a:rPr lang="en-US" sz="1400" dirty="0" smtClean="0">
                <a:latin typeface="+mn-lt"/>
              </a:rPr>
              <a:t>We needed a new approach to managing quality, cost, and the patient experience, utilizing 120+ years of experience</a:t>
            </a:r>
          </a:p>
          <a:p>
            <a:pPr lvl="1">
              <a:lnSpc>
                <a:spcPct val="150000"/>
              </a:lnSpc>
              <a:spcBef>
                <a:spcPts val="0"/>
              </a:spcBef>
              <a:defRPr/>
            </a:pPr>
            <a:r>
              <a:rPr lang="en-US" sz="1400" dirty="0" smtClean="0">
                <a:latin typeface="+mn-lt"/>
              </a:rPr>
              <a:t>A cultural shift – bottom up and top down</a:t>
            </a:r>
          </a:p>
          <a:p>
            <a:pPr lvl="1">
              <a:lnSpc>
                <a:spcPct val="150000"/>
              </a:lnSpc>
              <a:spcBef>
                <a:spcPts val="0"/>
              </a:spcBef>
              <a:defRPr/>
            </a:pPr>
            <a:r>
              <a:rPr lang="en-US" sz="1400" dirty="0" smtClean="0">
                <a:latin typeface="+mn-lt"/>
              </a:rPr>
              <a:t>Use of our data</a:t>
            </a:r>
          </a:p>
          <a:p>
            <a:pPr lvl="1">
              <a:lnSpc>
                <a:spcPct val="150000"/>
              </a:lnSpc>
              <a:spcBef>
                <a:spcPts val="0"/>
              </a:spcBef>
              <a:defRPr/>
            </a:pPr>
            <a:r>
              <a:rPr lang="en-US" sz="1400" dirty="0" smtClean="0">
                <a:latin typeface="+mn-lt"/>
              </a:rPr>
              <a:t>Alignment of partners</a:t>
            </a:r>
          </a:p>
          <a:p>
            <a:pPr lvl="1">
              <a:lnSpc>
                <a:spcPct val="150000"/>
              </a:lnSpc>
              <a:spcBef>
                <a:spcPts val="0"/>
              </a:spcBef>
              <a:defRPr/>
            </a:pPr>
            <a:r>
              <a:rPr lang="en-US" sz="1400" dirty="0" smtClean="0">
                <a:latin typeface="+mn-lt"/>
              </a:rPr>
              <a:t>Optimization of the services along the care continuum</a:t>
            </a:r>
          </a:p>
          <a:p>
            <a:pPr lvl="1">
              <a:lnSpc>
                <a:spcPct val="150000"/>
              </a:lnSpc>
              <a:spcBef>
                <a:spcPts val="0"/>
              </a:spcBef>
              <a:defRPr/>
            </a:pPr>
            <a:r>
              <a:rPr lang="en-US" sz="1400" dirty="0" smtClean="0">
                <a:latin typeface="+mn-lt"/>
              </a:rPr>
              <a:t>Integration of value-based care and payment</a:t>
            </a:r>
          </a:p>
          <a:p>
            <a:pPr>
              <a:lnSpc>
                <a:spcPct val="150000"/>
              </a:lnSpc>
              <a:spcBef>
                <a:spcPts val="0"/>
              </a:spcBef>
              <a:defRPr/>
            </a:pPr>
            <a:r>
              <a:rPr lang="en-US" sz="1400" dirty="0" smtClean="0">
                <a:latin typeface="+mn-lt"/>
              </a:rPr>
              <a:t>“Don’t let perfection be the enemy of good” – lessons learned</a:t>
            </a:r>
          </a:p>
          <a:p>
            <a:pPr lvl="1">
              <a:lnSpc>
                <a:spcPct val="150000"/>
              </a:lnSpc>
              <a:spcBef>
                <a:spcPts val="0"/>
              </a:spcBef>
              <a:defRPr/>
            </a:pPr>
            <a:r>
              <a:rPr lang="en-US" sz="1400" dirty="0" smtClean="0">
                <a:latin typeface="+mn-lt"/>
              </a:rPr>
              <a:t>Aligning discharge diagnosis with treatment conditions</a:t>
            </a:r>
          </a:p>
          <a:p>
            <a:pPr lvl="1">
              <a:lnSpc>
                <a:spcPct val="150000"/>
              </a:lnSpc>
              <a:spcBef>
                <a:spcPts val="0"/>
              </a:spcBef>
              <a:defRPr/>
            </a:pPr>
            <a:r>
              <a:rPr lang="en-US" sz="1400" dirty="0" smtClean="0">
                <a:latin typeface="+mn-lt"/>
              </a:rPr>
              <a:t>Aligning risk stratification with program objectives</a:t>
            </a:r>
          </a:p>
          <a:p>
            <a:pPr lvl="1">
              <a:lnSpc>
                <a:spcPct val="150000"/>
              </a:lnSpc>
              <a:spcBef>
                <a:spcPts val="0"/>
              </a:spcBef>
              <a:defRPr/>
            </a:pPr>
            <a:r>
              <a:rPr lang="en-US" sz="1400" dirty="0" smtClean="0">
                <a:latin typeface="+mn-lt"/>
              </a:rPr>
              <a:t>Focus on care transitions and seamless handoffs</a:t>
            </a:r>
          </a:p>
          <a:p>
            <a:pPr lvl="1">
              <a:lnSpc>
                <a:spcPct val="150000"/>
              </a:lnSpc>
              <a:spcBef>
                <a:spcPts val="0"/>
              </a:spcBef>
              <a:defRPr/>
            </a:pPr>
            <a:r>
              <a:rPr lang="en-US" sz="1400" dirty="0" smtClean="0">
                <a:latin typeface="+mn-lt"/>
              </a:rPr>
              <a:t>Evolve the workflows and processes</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#3</a:t>
            </a:r>
            <a:endParaRPr lang="en-US" dirty="0"/>
          </a:p>
        </p:txBody>
      </p:sp>
      <p:sp>
        <p:nvSpPr>
          <p:cNvPr id="3" name="Content Placeholder 2"/>
          <p:cNvSpPr>
            <a:spLocks noGrp="1"/>
          </p:cNvSpPr>
          <p:nvPr>
            <p:ph sz="half" idx="1"/>
          </p:nvPr>
        </p:nvSpPr>
        <p:spPr/>
        <p:txBody>
          <a:bodyPr/>
          <a:lstStyle/>
          <a:p>
            <a:pPr marL="0" indent="0">
              <a:buNone/>
            </a:pPr>
            <a:r>
              <a:rPr lang="en-US" sz="2400" dirty="0" smtClean="0">
                <a:latin typeface="+mn-lt"/>
              </a:rPr>
              <a:t>Are you participating in a bundled-payment arrangement? </a:t>
            </a:r>
          </a:p>
          <a:p>
            <a:pPr marL="0" indent="0">
              <a:buNone/>
            </a:pPr>
            <a:endParaRPr lang="en-US" sz="2400" dirty="0" smtClean="0">
              <a:latin typeface="+mn-lt"/>
              <a:cs typeface="Arial" pitchFamily="34" charset="0"/>
            </a:endParaRPr>
          </a:p>
          <a:p>
            <a:pPr marL="457200" indent="-457200">
              <a:buFont typeface="+mj-lt"/>
              <a:buAutoNum type="alphaUcPeriod"/>
            </a:pPr>
            <a:r>
              <a:rPr lang="en-US" sz="2400" dirty="0" smtClean="0">
                <a:latin typeface="+mn-lt"/>
                <a:cs typeface="Arial" pitchFamily="34" charset="0"/>
              </a:rPr>
              <a:t>Yes</a:t>
            </a:r>
          </a:p>
          <a:p>
            <a:pPr marL="457200" indent="-457200">
              <a:buFont typeface="+mj-lt"/>
              <a:buAutoNum type="alphaUcPeriod"/>
            </a:pPr>
            <a:r>
              <a:rPr lang="en-US" sz="2400" dirty="0" smtClean="0">
                <a:latin typeface="+mn-lt"/>
                <a:cs typeface="Arial" pitchFamily="34" charset="0"/>
              </a:rPr>
              <a:t>No, but planning to in the future</a:t>
            </a:r>
          </a:p>
          <a:p>
            <a:pPr marL="457200" indent="-457200">
              <a:buFont typeface="+mj-lt"/>
              <a:buAutoNum type="alphaUcPeriod"/>
            </a:pPr>
            <a:r>
              <a:rPr lang="en-US" sz="2400" dirty="0" smtClean="0">
                <a:latin typeface="+mn-lt"/>
                <a:cs typeface="Arial" pitchFamily="34" charset="0"/>
              </a:rPr>
              <a:t>No, and do not foresee participating in one in the future</a:t>
            </a:r>
          </a:p>
          <a:p>
            <a:pPr marL="457200" indent="-457200">
              <a:buFont typeface="+mj-lt"/>
              <a:buAutoNum type="alphaUcPeriod"/>
            </a:pPr>
            <a:r>
              <a:rPr lang="en-US" sz="2400" dirty="0" smtClean="0">
                <a:latin typeface="+mn-lt"/>
                <a:cs typeface="Arial" pitchFamily="34" charset="0"/>
              </a:rPr>
              <a:t>Not sure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219200"/>
          </a:xfrm>
        </p:spPr>
        <p:txBody>
          <a:bodyPr/>
          <a:lstStyle/>
          <a:p>
            <a:r>
              <a:rPr lang="en-US" altLang="en-US" dirty="0" smtClean="0">
                <a:latin typeface="Arial" panose="020B0604020202020204" pitchFamily="34" charset="0"/>
                <a:cs typeface="Arial" panose="020B0604020202020204" pitchFamily="34" charset="0"/>
              </a:rPr>
              <a:t>Population Care Management provides comprehensive and patient-centered care</a:t>
            </a: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pic>
        <p:nvPicPr>
          <p:cNvPr id="5" name="Picture 1"/>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4089" y="1600200"/>
            <a:ext cx="519582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Experience with Bundles</a:t>
            </a:r>
            <a:endParaRPr lang="en-US" dirty="0"/>
          </a:p>
        </p:txBody>
      </p:sp>
      <p:sp>
        <p:nvSpPr>
          <p:cNvPr id="3" name="Content Placeholder 2"/>
          <p:cNvSpPr>
            <a:spLocks noGrp="1"/>
          </p:cNvSpPr>
          <p:nvPr>
            <p:ph sz="half" idx="1"/>
          </p:nvPr>
        </p:nvSpPr>
        <p:spPr>
          <a:xfrm>
            <a:off x="685800" y="1219200"/>
            <a:ext cx="7772400" cy="4572000"/>
          </a:xfrm>
        </p:spPr>
        <p:txBody>
          <a:bodyPr/>
          <a:lstStyle/>
          <a:p>
            <a:pPr>
              <a:lnSpc>
                <a:spcPct val="100000"/>
              </a:lnSpc>
              <a:spcBef>
                <a:spcPts val="0"/>
              </a:spcBef>
              <a:spcAft>
                <a:spcPts val="0"/>
              </a:spcAft>
              <a:defRPr/>
            </a:pPr>
            <a:endParaRPr lang="en-US" sz="1400" dirty="0" smtClean="0">
              <a:latin typeface="+mn-lt"/>
            </a:endParaRPr>
          </a:p>
          <a:p>
            <a:pPr>
              <a:lnSpc>
                <a:spcPct val="100000"/>
              </a:lnSpc>
              <a:spcBef>
                <a:spcPts val="0"/>
              </a:spcBef>
              <a:spcAft>
                <a:spcPts val="0"/>
              </a:spcAft>
              <a:defRPr/>
            </a:pPr>
            <a:r>
              <a:rPr lang="en-US" sz="1400" dirty="0" smtClean="0">
                <a:latin typeface="+mn-lt"/>
              </a:rPr>
              <a:t>We are a risk-bearing provider for a 90-day cardiac post-acute bundle</a:t>
            </a:r>
          </a:p>
          <a:p>
            <a:pPr lvl="1">
              <a:lnSpc>
                <a:spcPct val="100000"/>
              </a:lnSpc>
              <a:spcBef>
                <a:spcPts val="0"/>
              </a:spcBef>
              <a:spcAft>
                <a:spcPts val="0"/>
              </a:spcAft>
              <a:buFont typeface="Lucida Grande"/>
              <a:buChar char="•"/>
              <a:defRPr/>
            </a:pPr>
            <a:r>
              <a:rPr lang="en-US" sz="1400" dirty="0" smtClean="0">
                <a:latin typeface="+mn-lt"/>
              </a:rPr>
              <a:t>VNSNY shares in upside and downside risk for all patients admitted to VNSNY with a recent hospitalization for heart failure or MI</a:t>
            </a:r>
          </a:p>
          <a:p>
            <a:pPr lvl="1">
              <a:lnSpc>
                <a:spcPct val="100000"/>
              </a:lnSpc>
              <a:spcBef>
                <a:spcPts val="0"/>
              </a:spcBef>
              <a:spcAft>
                <a:spcPts val="0"/>
              </a:spcAft>
              <a:buFont typeface="Lucida Grande"/>
              <a:buChar char="•"/>
              <a:defRPr/>
            </a:pPr>
            <a:r>
              <a:rPr lang="en-US" sz="1400" dirty="0" smtClean="0">
                <a:latin typeface="+mn-lt"/>
              </a:rPr>
              <a:t>Our population care coordinators provide ongoing assessment and care coordination throughout the 90-day episode</a:t>
            </a:r>
          </a:p>
          <a:p>
            <a:pPr lvl="1">
              <a:lnSpc>
                <a:spcPct val="100000"/>
              </a:lnSpc>
              <a:spcBef>
                <a:spcPts val="0"/>
              </a:spcBef>
              <a:spcAft>
                <a:spcPts val="0"/>
              </a:spcAft>
              <a:buFont typeface="Lucida Grande"/>
              <a:buChar char="•"/>
              <a:defRPr/>
            </a:pPr>
            <a:r>
              <a:rPr lang="en-US" sz="1400" dirty="0" smtClean="0">
                <a:latin typeface="+mn-lt"/>
              </a:rPr>
              <a:t>VNSNY has successfully reduced readmission rates and overall episode cost in preliminary data from our first full risk-bearing year (Q1-Q2 2015)</a:t>
            </a:r>
          </a:p>
          <a:p>
            <a:pPr lvl="1">
              <a:lnSpc>
                <a:spcPct val="100000"/>
              </a:lnSpc>
              <a:spcBef>
                <a:spcPts val="0"/>
              </a:spcBef>
              <a:spcAft>
                <a:spcPts val="0"/>
              </a:spcAft>
              <a:buFont typeface="Lucida Grande"/>
              <a:buChar char="•"/>
              <a:defRPr/>
            </a:pPr>
            <a:endParaRPr lang="en-US" sz="1400" dirty="0" smtClean="0">
              <a:latin typeface="+mn-lt"/>
            </a:endParaRPr>
          </a:p>
          <a:p>
            <a:pPr>
              <a:lnSpc>
                <a:spcPct val="100000"/>
              </a:lnSpc>
              <a:spcBef>
                <a:spcPts val="0"/>
              </a:spcBef>
              <a:spcAft>
                <a:spcPts val="0"/>
              </a:spcAft>
              <a:defRPr/>
            </a:pPr>
            <a:r>
              <a:rPr lang="en-US" sz="1400" dirty="0" smtClean="0">
                <a:latin typeface="+mn-lt"/>
              </a:rPr>
              <a:t>We are the lead post-acute provider for a large NYC hospital’s cardiac and orthopedic bundle</a:t>
            </a:r>
          </a:p>
          <a:p>
            <a:pPr lvl="1">
              <a:lnSpc>
                <a:spcPct val="100000"/>
              </a:lnSpc>
              <a:spcBef>
                <a:spcPts val="0"/>
              </a:spcBef>
              <a:spcAft>
                <a:spcPts val="0"/>
              </a:spcAft>
              <a:buFont typeface="Lucida Grande"/>
              <a:buChar char="•"/>
              <a:defRPr/>
            </a:pPr>
            <a:r>
              <a:rPr lang="en-US" sz="1400" dirty="0" err="1" smtClean="0">
                <a:latin typeface="+mn-lt"/>
              </a:rPr>
              <a:t>Codesigned</a:t>
            </a:r>
            <a:r>
              <a:rPr lang="en-US" sz="1400" dirty="0" smtClean="0">
                <a:latin typeface="+mn-lt"/>
              </a:rPr>
              <a:t> clinical pathways leveraging our expertise in clinically and socially complex patient care</a:t>
            </a:r>
          </a:p>
          <a:p>
            <a:pPr lvl="1">
              <a:lnSpc>
                <a:spcPct val="100000"/>
              </a:lnSpc>
              <a:spcBef>
                <a:spcPts val="0"/>
              </a:spcBef>
              <a:spcAft>
                <a:spcPts val="0"/>
              </a:spcAft>
              <a:buFont typeface="Lucida Grande"/>
              <a:buChar char="•"/>
              <a:defRPr/>
            </a:pPr>
            <a:r>
              <a:rPr lang="en-US" sz="1400" dirty="0" smtClean="0">
                <a:latin typeface="+mn-lt"/>
              </a:rPr>
              <a:t>Developed a health information exchange for the transfer of clinical visit data between VNSNY and the hospital providers</a:t>
            </a:r>
          </a:p>
          <a:p>
            <a:pPr lvl="1">
              <a:lnSpc>
                <a:spcPct val="100000"/>
              </a:lnSpc>
              <a:spcBef>
                <a:spcPts val="0"/>
              </a:spcBef>
              <a:spcAft>
                <a:spcPts val="0"/>
              </a:spcAft>
              <a:buFont typeface="Lucida Grande"/>
              <a:buChar char="•"/>
              <a:defRPr/>
            </a:pPr>
            <a:r>
              <a:rPr lang="en-US" sz="1400" dirty="0" smtClean="0">
                <a:latin typeface="+mn-lt"/>
              </a:rPr>
              <a:t>Established enhanced communication pathways between VNSNY and hospital care coordinators </a:t>
            </a:r>
          </a:p>
          <a:p>
            <a:pPr lvl="1">
              <a:lnSpc>
                <a:spcPct val="100000"/>
              </a:lnSpc>
              <a:spcBef>
                <a:spcPts val="0"/>
              </a:spcBef>
              <a:spcAft>
                <a:spcPts val="0"/>
              </a:spcAft>
              <a:buFont typeface="Lucida Grande"/>
              <a:buChar char="•"/>
              <a:defRPr/>
            </a:pPr>
            <a:r>
              <a:rPr lang="en-US" sz="1400" dirty="0" smtClean="0">
                <a:latin typeface="+mn-lt"/>
              </a:rPr>
              <a:t>Helped the hospital to significantly reduce episode cost through skilled nursing facility (SNF) avoidance programs and readmission reduction strategies</a:t>
            </a:r>
          </a:p>
          <a:p>
            <a:pPr lvl="1">
              <a:lnSpc>
                <a:spcPct val="100000"/>
              </a:lnSpc>
              <a:spcBef>
                <a:spcPts val="0"/>
              </a:spcBef>
              <a:spcAft>
                <a:spcPts val="0"/>
              </a:spcAft>
              <a:buFont typeface="Lucida Grande"/>
              <a:buChar char="•"/>
              <a:defRPr/>
            </a:pPr>
            <a:endParaRPr lang="en-US" sz="1400" dirty="0" smtClean="0">
              <a:latin typeface="+mn-lt"/>
            </a:endParaRPr>
          </a:p>
          <a:p>
            <a:pPr>
              <a:lnSpc>
                <a:spcPct val="100000"/>
              </a:lnSpc>
              <a:spcBef>
                <a:spcPts val="0"/>
              </a:spcBef>
              <a:spcAft>
                <a:spcPts val="0"/>
              </a:spcAft>
              <a:defRPr/>
            </a:pPr>
            <a:r>
              <a:rPr lang="en-US" sz="1400" dirty="0" smtClean="0">
                <a:latin typeface="+mn-lt"/>
              </a:rPr>
              <a:t>We are a preferred post-acute provider for an orthopedic specialty hospital’s joint replacement bundle</a:t>
            </a:r>
          </a:p>
          <a:p>
            <a:pPr lvl="1">
              <a:lnSpc>
                <a:spcPct val="100000"/>
              </a:lnSpc>
              <a:spcBef>
                <a:spcPts val="0"/>
              </a:spcBef>
              <a:spcAft>
                <a:spcPts val="0"/>
              </a:spcAft>
              <a:buFont typeface="Lucida Grande"/>
              <a:buChar char="•"/>
              <a:defRPr/>
            </a:pPr>
            <a:r>
              <a:rPr lang="en-US" sz="1400" dirty="0" smtClean="0">
                <a:latin typeface="+mn-lt"/>
              </a:rPr>
              <a:t>Developed customized home care episode utilization reporting and population analytics</a:t>
            </a:r>
          </a:p>
          <a:p>
            <a:pPr lvl="1">
              <a:lnSpc>
                <a:spcPct val="100000"/>
              </a:lnSpc>
              <a:spcBef>
                <a:spcPts val="0"/>
              </a:spcBef>
              <a:spcAft>
                <a:spcPts val="0"/>
              </a:spcAft>
              <a:buFont typeface="Lucida Grande"/>
              <a:buChar char="•"/>
              <a:defRPr/>
            </a:pPr>
            <a:r>
              <a:rPr lang="en-US" sz="1400" dirty="0" smtClean="0">
                <a:latin typeface="+mn-lt"/>
              </a:rPr>
              <a:t>Achieved the hospital’s targets for timeliness of care, readmissions, and other quality metrics</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r>
              <a:rPr lang="en-US" altLang="en-US" dirty="0" smtClean="0">
                <a:latin typeface="Arial" panose="020B0604020202020204" pitchFamily="34" charset="0"/>
                <a:cs typeface="Arial" panose="020B0604020202020204" pitchFamily="34" charset="0"/>
              </a:rPr>
              <a:t>Successful Population Health Model at VNSNY</a:t>
            </a:r>
            <a:endParaRPr lang="en-US" dirty="0"/>
          </a:p>
        </p:txBody>
      </p:sp>
      <p:sp>
        <p:nvSpPr>
          <p:cNvPr id="3" name="Content Placeholder 2"/>
          <p:cNvSpPr>
            <a:spLocks noGrp="1"/>
          </p:cNvSpPr>
          <p:nvPr>
            <p:ph sz="half" idx="1"/>
          </p:nvPr>
        </p:nvSpPr>
        <p:spPr>
          <a:xfrm>
            <a:off x="685800" y="1828802"/>
            <a:ext cx="7772400" cy="3870323"/>
          </a:xfrm>
        </p:spPr>
        <p:txBody>
          <a:bodyPr/>
          <a:lstStyle/>
          <a:p>
            <a:pPr>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18</a:t>
            </a:fld>
            <a:endParaRPr lang="en-US" dirty="0"/>
          </a:p>
        </p:txBody>
      </p:sp>
      <p:sp>
        <p:nvSpPr>
          <p:cNvPr id="5" name="Rounded Rectangle 4"/>
          <p:cNvSpPr/>
          <p:nvPr/>
        </p:nvSpPr>
        <p:spPr bwMode="auto">
          <a:xfrm>
            <a:off x="806450" y="3179763"/>
            <a:ext cx="1219200" cy="871537"/>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6" name="Title 1"/>
          <p:cNvSpPr txBox="1">
            <a:spLocks/>
          </p:cNvSpPr>
          <p:nvPr/>
        </p:nvSpPr>
        <p:spPr bwMode="auto">
          <a:xfrm>
            <a:off x="893763" y="3201988"/>
            <a:ext cx="10874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Hospital-based RN liaison</a:t>
            </a: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sp>
        <p:nvSpPr>
          <p:cNvPr id="7" name="Rounded Rectangle 6"/>
          <p:cNvSpPr/>
          <p:nvPr/>
        </p:nvSpPr>
        <p:spPr bwMode="auto">
          <a:xfrm>
            <a:off x="2590800" y="3179763"/>
            <a:ext cx="1220788" cy="871537"/>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8" name="Title 1"/>
          <p:cNvSpPr txBox="1">
            <a:spLocks/>
          </p:cNvSpPr>
          <p:nvPr/>
        </p:nvSpPr>
        <p:spPr bwMode="auto">
          <a:xfrm>
            <a:off x="2679700" y="3328988"/>
            <a:ext cx="1085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Home Care Nurse</a:t>
            </a: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sp>
        <p:nvSpPr>
          <p:cNvPr id="9" name="Rounded Rectangle 8"/>
          <p:cNvSpPr/>
          <p:nvPr/>
        </p:nvSpPr>
        <p:spPr bwMode="auto">
          <a:xfrm>
            <a:off x="2590800" y="4152900"/>
            <a:ext cx="1220788" cy="871538"/>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10" name="Title 1"/>
          <p:cNvSpPr txBox="1">
            <a:spLocks/>
          </p:cNvSpPr>
          <p:nvPr/>
        </p:nvSpPr>
        <p:spPr bwMode="auto">
          <a:xfrm>
            <a:off x="2679700" y="4302125"/>
            <a:ext cx="1085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Home Care Therapist</a:t>
            </a: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sp>
        <p:nvSpPr>
          <p:cNvPr id="11" name="Rounded Rectangle 10"/>
          <p:cNvSpPr/>
          <p:nvPr/>
        </p:nvSpPr>
        <p:spPr bwMode="auto">
          <a:xfrm>
            <a:off x="4727575" y="3201988"/>
            <a:ext cx="1220788" cy="1822450"/>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12" name="Title 1"/>
          <p:cNvSpPr txBox="1">
            <a:spLocks/>
          </p:cNvSpPr>
          <p:nvPr/>
        </p:nvSpPr>
        <p:spPr bwMode="auto">
          <a:xfrm>
            <a:off x="4724400" y="3632200"/>
            <a:ext cx="12668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b="1" dirty="0" smtClean="0">
                <a:solidFill>
                  <a:prstClr val="black"/>
                </a:solidFill>
                <a:ea typeface="Myriad Pro"/>
                <a:cs typeface="Arial" panose="020B0604020202020204" pitchFamily="34" charset="0"/>
              </a:rPr>
              <a:t>RN Population Care Coordinator</a:t>
            </a:r>
          </a:p>
          <a:p>
            <a:pPr defTabSz="455613">
              <a:spcBef>
                <a:spcPct val="0"/>
              </a:spcBef>
              <a:buClrTx/>
              <a:buFontTx/>
              <a:buChar char="•"/>
            </a:pPr>
            <a:endParaRPr lang="en-US" altLang="en-US" b="1" dirty="0" smtClean="0">
              <a:solidFill>
                <a:prstClr val="black"/>
              </a:solidFill>
              <a:ea typeface="Myriad Pro"/>
              <a:cs typeface="Arial" panose="020B0604020202020204" pitchFamily="34" charset="0"/>
            </a:endParaRPr>
          </a:p>
        </p:txBody>
      </p:sp>
      <p:sp>
        <p:nvSpPr>
          <p:cNvPr id="13" name="Rounded Rectangle 12"/>
          <p:cNvSpPr/>
          <p:nvPr/>
        </p:nvSpPr>
        <p:spPr bwMode="auto">
          <a:xfrm>
            <a:off x="7027863" y="2895600"/>
            <a:ext cx="1220787" cy="336550"/>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14" name="Title 1"/>
          <p:cNvSpPr txBox="1">
            <a:spLocks/>
          </p:cNvSpPr>
          <p:nvPr/>
        </p:nvSpPr>
        <p:spPr bwMode="auto">
          <a:xfrm>
            <a:off x="6970713" y="2901950"/>
            <a:ext cx="13366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Social Worker</a:t>
            </a: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sp>
        <p:nvSpPr>
          <p:cNvPr id="15" name="Rounded Rectangle 14"/>
          <p:cNvSpPr/>
          <p:nvPr/>
        </p:nvSpPr>
        <p:spPr bwMode="auto">
          <a:xfrm>
            <a:off x="3449638" y="5719763"/>
            <a:ext cx="1220787" cy="68897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16" name="Title 1"/>
          <p:cNvSpPr txBox="1">
            <a:spLocks/>
          </p:cNvSpPr>
          <p:nvPr/>
        </p:nvSpPr>
        <p:spPr bwMode="auto">
          <a:xfrm>
            <a:off x="3538538" y="5699125"/>
            <a:ext cx="10858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solidFill>
                  <a:prstClr val="black"/>
                </a:solidFill>
                <a:ea typeface="Myriad Pro"/>
                <a:cs typeface="Arial" panose="020B0604020202020204" pitchFamily="34" charset="0"/>
              </a:rPr>
              <a:t>Primary Care Physician</a:t>
            </a:r>
          </a:p>
        </p:txBody>
      </p:sp>
      <p:sp>
        <p:nvSpPr>
          <p:cNvPr id="17" name="Rounded Rectangle 16"/>
          <p:cNvSpPr/>
          <p:nvPr/>
        </p:nvSpPr>
        <p:spPr bwMode="auto">
          <a:xfrm>
            <a:off x="4756150" y="5719763"/>
            <a:ext cx="1220788" cy="68897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18" name="Title 1"/>
          <p:cNvSpPr txBox="1">
            <a:spLocks/>
          </p:cNvSpPr>
          <p:nvPr/>
        </p:nvSpPr>
        <p:spPr bwMode="auto">
          <a:xfrm>
            <a:off x="4843463" y="5800725"/>
            <a:ext cx="10874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solidFill>
                  <a:prstClr val="black"/>
                </a:solidFill>
                <a:ea typeface="Myriad Pro"/>
                <a:cs typeface="Arial" panose="020B0604020202020204" pitchFamily="34" charset="0"/>
              </a:rPr>
              <a:t>Specialist Physicians</a:t>
            </a:r>
          </a:p>
        </p:txBody>
      </p:sp>
      <p:sp>
        <p:nvSpPr>
          <p:cNvPr id="19" name="Rounded Rectangle 18"/>
          <p:cNvSpPr/>
          <p:nvPr/>
        </p:nvSpPr>
        <p:spPr bwMode="auto">
          <a:xfrm>
            <a:off x="6118225" y="5719763"/>
            <a:ext cx="1220788" cy="68897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20" name="Title 1"/>
          <p:cNvSpPr txBox="1">
            <a:spLocks/>
          </p:cNvSpPr>
          <p:nvPr/>
        </p:nvSpPr>
        <p:spPr bwMode="auto">
          <a:xfrm>
            <a:off x="6207125" y="5800725"/>
            <a:ext cx="10858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solidFill>
                  <a:prstClr val="black"/>
                </a:solidFill>
                <a:ea typeface="Myriad Pro"/>
                <a:cs typeface="Arial" panose="020B0604020202020204" pitchFamily="34" charset="0"/>
              </a:rPr>
              <a:t>Post-acute facilities</a:t>
            </a:r>
          </a:p>
        </p:txBody>
      </p:sp>
      <p:cxnSp>
        <p:nvCxnSpPr>
          <p:cNvPr id="21" name="Straight Connector 20"/>
          <p:cNvCxnSpPr>
            <a:cxnSpLocks noChangeShapeType="1"/>
            <a:stCxn id="11" idx="3"/>
            <a:endCxn id="13" idx="1"/>
          </p:cNvCxnSpPr>
          <p:nvPr/>
        </p:nvCxnSpPr>
        <p:spPr bwMode="auto">
          <a:xfrm flipV="1">
            <a:off x="5948363" y="3063875"/>
            <a:ext cx="1079500" cy="104933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12" idx="3"/>
            <a:endCxn id="42" idx="1"/>
          </p:cNvCxnSpPr>
          <p:nvPr/>
        </p:nvCxnSpPr>
        <p:spPr bwMode="auto">
          <a:xfrm flipV="1">
            <a:off x="5991225" y="3511550"/>
            <a:ext cx="979488" cy="601663"/>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3"/>
            <a:endCxn id="44" idx="1"/>
          </p:cNvCxnSpPr>
          <p:nvPr/>
        </p:nvCxnSpPr>
        <p:spPr bwMode="auto">
          <a:xfrm flipV="1">
            <a:off x="5948363" y="3967163"/>
            <a:ext cx="1022350" cy="14605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stCxn id="11" idx="3"/>
            <a:endCxn id="46" idx="1"/>
          </p:cNvCxnSpPr>
          <p:nvPr/>
        </p:nvCxnSpPr>
        <p:spPr bwMode="auto">
          <a:xfrm>
            <a:off x="5948363" y="4113213"/>
            <a:ext cx="1022350" cy="400049"/>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3"/>
            <a:endCxn id="11" idx="1"/>
          </p:cNvCxnSpPr>
          <p:nvPr/>
        </p:nvCxnSpPr>
        <p:spPr bwMode="auto">
          <a:xfrm>
            <a:off x="3811588" y="3616325"/>
            <a:ext cx="915987" cy="49688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9" idx="3"/>
            <a:endCxn id="11" idx="1"/>
          </p:cNvCxnSpPr>
          <p:nvPr/>
        </p:nvCxnSpPr>
        <p:spPr bwMode="auto">
          <a:xfrm flipV="1">
            <a:off x="3811588" y="4113213"/>
            <a:ext cx="915987" cy="474662"/>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5" idx="3"/>
            <a:endCxn id="7" idx="1"/>
          </p:cNvCxnSpPr>
          <p:nvPr/>
        </p:nvCxnSpPr>
        <p:spPr bwMode="auto">
          <a:xfrm>
            <a:off x="2025650" y="3616325"/>
            <a:ext cx="565150" cy="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5400000" flipH="1" flipV="1">
            <a:off x="3161506" y="4099719"/>
            <a:ext cx="122238" cy="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 name="Rounded Rectangle 28"/>
          <p:cNvSpPr/>
          <p:nvPr/>
        </p:nvSpPr>
        <p:spPr bwMode="auto">
          <a:xfrm>
            <a:off x="773113" y="1828801"/>
            <a:ext cx="7534275" cy="406400"/>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30" name="Title 1"/>
          <p:cNvSpPr txBox="1">
            <a:spLocks/>
          </p:cNvSpPr>
          <p:nvPr/>
        </p:nvSpPr>
        <p:spPr bwMode="auto">
          <a:xfrm>
            <a:off x="3751263" y="1966913"/>
            <a:ext cx="16446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b="1" dirty="0" smtClean="0">
                <a:solidFill>
                  <a:prstClr val="black"/>
                </a:solidFill>
                <a:ea typeface="Myriad Pro"/>
                <a:cs typeface="Arial" panose="020B0604020202020204" pitchFamily="34" charset="0"/>
              </a:rPr>
              <a:t>Patient &amp; Family</a:t>
            </a:r>
          </a:p>
          <a:p>
            <a:pPr defTabSz="455613">
              <a:spcBef>
                <a:spcPct val="0"/>
              </a:spcBef>
              <a:buClrTx/>
              <a:buFontTx/>
              <a:buChar char="•"/>
            </a:pPr>
            <a:endParaRPr lang="en-US" altLang="en-US" b="1" dirty="0" smtClean="0">
              <a:solidFill>
                <a:prstClr val="black"/>
              </a:solidFill>
              <a:ea typeface="Myriad Pro"/>
              <a:cs typeface="Arial" panose="020B0604020202020204" pitchFamily="34" charset="0"/>
            </a:endParaRPr>
          </a:p>
        </p:txBody>
      </p:sp>
      <p:sp>
        <p:nvSpPr>
          <p:cNvPr id="31" name="Rounded Rectangle 30"/>
          <p:cNvSpPr/>
          <p:nvPr/>
        </p:nvSpPr>
        <p:spPr bwMode="auto">
          <a:xfrm>
            <a:off x="795338" y="5719763"/>
            <a:ext cx="1220787" cy="328612"/>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32" name="Title 1"/>
          <p:cNvSpPr txBox="1">
            <a:spLocks/>
          </p:cNvSpPr>
          <p:nvPr/>
        </p:nvSpPr>
        <p:spPr bwMode="auto">
          <a:xfrm>
            <a:off x="752475" y="5699125"/>
            <a:ext cx="1343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solidFill>
                  <a:prstClr val="black"/>
                </a:solidFill>
                <a:ea typeface="Myriad Pro"/>
                <a:cs typeface="Arial" panose="020B0604020202020204" pitchFamily="34" charset="0"/>
              </a:rPr>
              <a:t>Referring MD</a:t>
            </a:r>
          </a:p>
        </p:txBody>
      </p:sp>
      <p:sp>
        <p:nvSpPr>
          <p:cNvPr id="33" name="Rounded Rectangle 32"/>
          <p:cNvSpPr/>
          <p:nvPr/>
        </p:nvSpPr>
        <p:spPr bwMode="auto">
          <a:xfrm>
            <a:off x="7494588" y="5719763"/>
            <a:ext cx="1219200" cy="68897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34" name="Title 1"/>
          <p:cNvSpPr txBox="1">
            <a:spLocks/>
          </p:cNvSpPr>
          <p:nvPr/>
        </p:nvSpPr>
        <p:spPr bwMode="auto">
          <a:xfrm>
            <a:off x="7539038" y="5800725"/>
            <a:ext cx="1131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solidFill>
                  <a:prstClr val="black"/>
                </a:solidFill>
                <a:ea typeface="Myriad Pro"/>
                <a:cs typeface="Arial" panose="020B0604020202020204" pitchFamily="34" charset="0"/>
              </a:rPr>
              <a:t>Community-based orgs</a:t>
            </a:r>
          </a:p>
        </p:txBody>
      </p:sp>
      <p:sp>
        <p:nvSpPr>
          <p:cNvPr id="35" name="Rounded Rectangle 34"/>
          <p:cNvSpPr/>
          <p:nvPr/>
        </p:nvSpPr>
        <p:spPr bwMode="auto">
          <a:xfrm>
            <a:off x="795338" y="6124575"/>
            <a:ext cx="1220787" cy="32702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36" name="Title 1"/>
          <p:cNvSpPr txBox="1">
            <a:spLocks/>
          </p:cNvSpPr>
          <p:nvPr/>
        </p:nvSpPr>
        <p:spPr bwMode="auto">
          <a:xfrm>
            <a:off x="752475" y="6102350"/>
            <a:ext cx="1343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ea typeface="Myriad Pro"/>
                <a:cs typeface="Arial" panose="020B0604020202020204" pitchFamily="34" charset="0"/>
              </a:rPr>
              <a:t>D/C</a:t>
            </a:r>
            <a:r>
              <a:rPr lang="en-US" altLang="en-US" sz="1400" dirty="0" smtClean="0">
                <a:solidFill>
                  <a:srgbClr val="FF0000"/>
                </a:solidFill>
                <a:ea typeface="Myriad Pro"/>
                <a:cs typeface="Arial" panose="020B0604020202020204" pitchFamily="34" charset="0"/>
              </a:rPr>
              <a:t> </a:t>
            </a:r>
            <a:r>
              <a:rPr lang="en-US" altLang="en-US" sz="1400" dirty="0" smtClean="0">
                <a:solidFill>
                  <a:prstClr val="black"/>
                </a:solidFill>
                <a:ea typeface="Myriad Pro"/>
                <a:cs typeface="Arial" panose="020B0604020202020204" pitchFamily="34" charset="0"/>
              </a:rPr>
              <a:t>Planner</a:t>
            </a:r>
          </a:p>
        </p:txBody>
      </p:sp>
      <p:sp>
        <p:nvSpPr>
          <p:cNvPr id="37" name="Rounded Rectangle 36"/>
          <p:cNvSpPr/>
          <p:nvPr/>
        </p:nvSpPr>
        <p:spPr bwMode="auto">
          <a:xfrm>
            <a:off x="2144713" y="5719763"/>
            <a:ext cx="1220787" cy="688975"/>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38" name="Title 1"/>
          <p:cNvSpPr txBox="1">
            <a:spLocks/>
          </p:cNvSpPr>
          <p:nvPr/>
        </p:nvSpPr>
        <p:spPr bwMode="auto">
          <a:xfrm>
            <a:off x="2233613" y="5800725"/>
            <a:ext cx="1085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defTabSz="455613" eaLnBrk="1" hangingPunct="1">
              <a:spcBef>
                <a:spcPct val="0"/>
              </a:spcBef>
              <a:buClrTx/>
              <a:buFontTx/>
              <a:buNone/>
            </a:pPr>
            <a:r>
              <a:rPr lang="en-US" altLang="en-US" sz="1400" dirty="0" smtClean="0">
                <a:solidFill>
                  <a:prstClr val="black"/>
                </a:solidFill>
                <a:ea typeface="Myriad Pro"/>
                <a:cs typeface="Arial" panose="020B0604020202020204" pitchFamily="34" charset="0"/>
              </a:rPr>
              <a:t>Other Care Managers</a:t>
            </a:r>
          </a:p>
        </p:txBody>
      </p:sp>
      <p:pic>
        <p:nvPicPr>
          <p:cNvPr id="40" name="Picture 4" descr="http://www.clipartlord.com/wp-content/uploads/2013/02/hospi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038" y="4249738"/>
            <a:ext cx="10461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40"/>
          <p:cNvSpPr/>
          <p:nvPr/>
        </p:nvSpPr>
        <p:spPr bwMode="auto">
          <a:xfrm>
            <a:off x="7027863" y="3340100"/>
            <a:ext cx="1220787" cy="336550"/>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42" name="Title 1"/>
          <p:cNvSpPr txBox="1">
            <a:spLocks/>
          </p:cNvSpPr>
          <p:nvPr/>
        </p:nvSpPr>
        <p:spPr bwMode="auto">
          <a:xfrm>
            <a:off x="6970713" y="3346450"/>
            <a:ext cx="13366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Health Coach</a:t>
            </a: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sp>
        <p:nvSpPr>
          <p:cNvPr id="43" name="Rounded Rectangle 42"/>
          <p:cNvSpPr/>
          <p:nvPr/>
        </p:nvSpPr>
        <p:spPr bwMode="auto">
          <a:xfrm>
            <a:off x="7027863" y="3767138"/>
            <a:ext cx="1220787" cy="336550"/>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 typeface="Wingdings" pitchFamily="2" charset="2"/>
              <a:buNone/>
              <a:defRPr/>
            </a:pPr>
            <a:endParaRPr lang="en-US" sz="1800" dirty="0">
              <a:solidFill>
                <a:prstClr val="black"/>
              </a:solidFill>
              <a:latin typeface="Arial"/>
              <a:ea typeface="ＭＳ Ｐゴシック" pitchFamily="34" charset="-128"/>
            </a:endParaRPr>
          </a:p>
        </p:txBody>
      </p:sp>
      <p:sp>
        <p:nvSpPr>
          <p:cNvPr id="44" name="Title 1"/>
          <p:cNvSpPr txBox="1">
            <a:spLocks/>
          </p:cNvSpPr>
          <p:nvPr/>
        </p:nvSpPr>
        <p:spPr bwMode="auto">
          <a:xfrm>
            <a:off x="6970713" y="3773488"/>
            <a:ext cx="13366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NP</a:t>
            </a: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sp>
        <p:nvSpPr>
          <p:cNvPr id="45" name="Rounded Rectangle 44"/>
          <p:cNvSpPr/>
          <p:nvPr/>
        </p:nvSpPr>
        <p:spPr bwMode="auto">
          <a:xfrm>
            <a:off x="7027863" y="4240213"/>
            <a:ext cx="1220787" cy="336550"/>
          </a:xfrm>
          <a:prstGeom prst="roundRect">
            <a:avLst/>
          </a:prstGeom>
          <a:solidFill>
            <a:schemeClr val="bg1">
              <a:lumMod val="95000"/>
            </a:schemeClr>
          </a:solidFill>
          <a:ln w="9525" cap="flat" cmpd="sng" algn="ctr">
            <a:noFill/>
            <a:prstDash val="solid"/>
            <a:round/>
            <a:headEnd type="none" w="med" len="med"/>
            <a:tailEnd type="none" w="med" len="med"/>
          </a:ln>
          <a:effectLst/>
          <a:extLst/>
        </p:spPr>
        <p:txBody>
          <a:bodyPr wrap="none" lIns="45720" rIns="45720" anchor="ctr"/>
          <a:lstStyle/>
          <a:p>
            <a:pPr marL="115888" indent="-115888" defTabSz="966788" eaLnBrk="1" fontAlgn="auto" hangingPunct="1">
              <a:spcBef>
                <a:spcPts val="0"/>
              </a:spcBef>
              <a:spcAft>
                <a:spcPts val="0"/>
              </a:spcAft>
              <a:buClrTx/>
              <a:buFontTx/>
              <a:buNone/>
              <a:defRPr/>
            </a:pPr>
            <a:endParaRPr lang="en-US" sz="1800" dirty="0">
              <a:solidFill>
                <a:prstClr val="black"/>
              </a:solidFill>
              <a:latin typeface="Arial"/>
              <a:ea typeface="ＭＳ Ｐゴシック" pitchFamily="34" charset="-128"/>
            </a:endParaRPr>
          </a:p>
        </p:txBody>
      </p:sp>
      <p:sp>
        <p:nvSpPr>
          <p:cNvPr id="46" name="Title 1"/>
          <p:cNvSpPr txBox="1">
            <a:spLocks/>
          </p:cNvSpPr>
          <p:nvPr/>
        </p:nvSpPr>
        <p:spPr bwMode="auto">
          <a:xfrm>
            <a:off x="6970713" y="4302125"/>
            <a:ext cx="1336675" cy="4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dirty="0" smtClean="0">
                <a:solidFill>
                  <a:prstClr val="black"/>
                </a:solidFill>
                <a:ea typeface="Myriad Pro"/>
                <a:cs typeface="Arial" panose="020B0604020202020204" pitchFamily="34" charset="0"/>
              </a:rPr>
              <a:t>Psych NP</a:t>
            </a:r>
            <a:endParaRPr lang="en-US" altLang="en-US" sz="1400" dirty="0" smtClean="0">
              <a:solidFill>
                <a:srgbClr val="FF0000"/>
              </a:solidFill>
              <a:ea typeface="Myriad Pro"/>
              <a:cs typeface="Arial" panose="020B0604020202020204" pitchFamily="34" charset="0"/>
            </a:endParaRPr>
          </a:p>
          <a:p>
            <a:pPr defTabSz="455613">
              <a:spcBef>
                <a:spcPct val="0"/>
              </a:spcBef>
              <a:buClrTx/>
              <a:buFontTx/>
              <a:buChar char="•"/>
            </a:pPr>
            <a:endParaRPr lang="en-US" altLang="en-US" dirty="0" smtClean="0">
              <a:solidFill>
                <a:prstClr val="black"/>
              </a:solidFill>
              <a:ea typeface="Myriad Pro"/>
              <a:cs typeface="Arial" panose="020B0604020202020204" pitchFamily="34" charset="0"/>
            </a:endParaRPr>
          </a:p>
        </p:txBody>
      </p:sp>
      <p:cxnSp>
        <p:nvCxnSpPr>
          <p:cNvPr id="47" name="Straight Arrow Connector 46"/>
          <p:cNvCxnSpPr>
            <a:cxnSpLocks noChangeShapeType="1"/>
          </p:cNvCxnSpPr>
          <p:nvPr/>
        </p:nvCxnSpPr>
        <p:spPr bwMode="auto">
          <a:xfrm>
            <a:off x="4587876" y="2235201"/>
            <a:ext cx="0" cy="425449"/>
          </a:xfrm>
          <a:prstGeom prst="straightConnector1">
            <a:avLst/>
          </a:prstGeom>
          <a:noFill/>
          <a:ln w="25400">
            <a:solidFill>
              <a:schemeClr val="accent1"/>
            </a:solidFill>
            <a:round/>
            <a:headEnd type="none" w="sm" len="sm"/>
            <a:tailEnd type="none" w="sm" len="sm"/>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8" name="Title 1"/>
          <p:cNvSpPr txBox="1">
            <a:spLocks/>
          </p:cNvSpPr>
          <p:nvPr/>
        </p:nvSpPr>
        <p:spPr bwMode="auto">
          <a:xfrm>
            <a:off x="3222625" y="2660650"/>
            <a:ext cx="32623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defTabSz="455613" eaLnBrk="0" fontAlgn="base" hangingPunct="0">
              <a:spcBef>
                <a:spcPct val="0"/>
              </a:spcBef>
              <a:spcAft>
                <a:spcPct val="0"/>
              </a:spcAft>
              <a:defRPr>
                <a:solidFill>
                  <a:schemeClr val="tx1"/>
                </a:solidFill>
                <a:latin typeface="Arial" panose="020B0604020202020204" pitchFamily="34" charset="0"/>
              </a:defRPr>
            </a:lvl6pPr>
            <a:lvl7pPr marL="2970213" indent="-227013" defTabSz="455613" eaLnBrk="0" fontAlgn="base" hangingPunct="0">
              <a:spcBef>
                <a:spcPct val="0"/>
              </a:spcBef>
              <a:spcAft>
                <a:spcPct val="0"/>
              </a:spcAft>
              <a:defRPr>
                <a:solidFill>
                  <a:schemeClr val="tx1"/>
                </a:solidFill>
                <a:latin typeface="Arial" panose="020B0604020202020204" pitchFamily="34" charset="0"/>
              </a:defRPr>
            </a:lvl7pPr>
            <a:lvl8pPr marL="3427413" indent="-227013" defTabSz="455613" eaLnBrk="0" fontAlgn="base" hangingPunct="0">
              <a:spcBef>
                <a:spcPct val="0"/>
              </a:spcBef>
              <a:spcAft>
                <a:spcPct val="0"/>
              </a:spcAft>
              <a:defRPr>
                <a:solidFill>
                  <a:schemeClr val="tx1"/>
                </a:solidFill>
                <a:latin typeface="Arial" panose="020B0604020202020204" pitchFamily="34" charset="0"/>
              </a:defRPr>
            </a:lvl8pPr>
            <a:lvl9pPr marL="3884613" indent="-227013" defTabSz="455613" eaLnBrk="0" fontAlgn="base" hangingPunct="0">
              <a:spcBef>
                <a:spcPct val="0"/>
              </a:spcBef>
              <a:spcAft>
                <a:spcPct val="0"/>
              </a:spcAft>
              <a:defRPr>
                <a:solidFill>
                  <a:schemeClr val="tx1"/>
                </a:solidFill>
                <a:latin typeface="Arial" panose="020B0604020202020204" pitchFamily="34" charset="0"/>
              </a:defRPr>
            </a:lvl9pPr>
          </a:lstStyle>
          <a:p>
            <a:pPr algn="l" defTabSz="455613" eaLnBrk="1" hangingPunct="1">
              <a:spcBef>
                <a:spcPct val="0"/>
              </a:spcBef>
              <a:buClrTx/>
              <a:buFontTx/>
              <a:buNone/>
            </a:pPr>
            <a:r>
              <a:rPr lang="en-US" altLang="en-US" b="1" dirty="0" smtClean="0">
                <a:solidFill>
                  <a:prstClr val="black"/>
                </a:solidFill>
                <a:ea typeface="Myriad Pro"/>
                <a:cs typeface="Arial" panose="020B0604020202020204" pitchFamily="34" charset="0"/>
              </a:rPr>
              <a:t> </a:t>
            </a:r>
            <a:r>
              <a:rPr lang="en-US" altLang="en-US" b="1" dirty="0" smtClean="0">
                <a:solidFill>
                  <a:srgbClr val="003F82"/>
                </a:solidFill>
                <a:ea typeface="Myriad Pro"/>
                <a:cs typeface="Arial" panose="020B0604020202020204" pitchFamily="34" charset="0"/>
              </a:rPr>
              <a:t>VNSNY </a:t>
            </a:r>
            <a:r>
              <a:rPr lang="en-US" altLang="en-US" b="1" dirty="0" smtClean="0">
                <a:solidFill>
                  <a:prstClr val="black"/>
                </a:solidFill>
                <a:ea typeface="Myriad Pro"/>
                <a:cs typeface="Arial" panose="020B0604020202020204" pitchFamily="34" charset="0"/>
              </a:rPr>
              <a:t>Co-Care </a:t>
            </a:r>
            <a:r>
              <a:rPr lang="en-US" altLang="en-US" b="1" dirty="0" smtClean="0">
                <a:solidFill>
                  <a:srgbClr val="003F82"/>
                </a:solidFill>
                <a:ea typeface="Myriad Pro"/>
                <a:cs typeface="Arial" panose="020B0604020202020204" pitchFamily="34" charset="0"/>
              </a:rPr>
              <a:t>90 Team</a:t>
            </a:r>
          </a:p>
        </p:txBody>
      </p:sp>
      <p:cxnSp>
        <p:nvCxnSpPr>
          <p:cNvPr id="49" name="Straight Arrow Connector 48"/>
          <p:cNvCxnSpPr>
            <a:cxnSpLocks noChangeShapeType="1"/>
          </p:cNvCxnSpPr>
          <p:nvPr/>
        </p:nvCxnSpPr>
        <p:spPr bwMode="auto">
          <a:xfrm>
            <a:off x="5221288" y="5173663"/>
            <a:ext cx="9525" cy="338137"/>
          </a:xfrm>
          <a:prstGeom prst="straightConnector1">
            <a:avLst/>
          </a:prstGeom>
          <a:noFill/>
          <a:ln w="25400">
            <a:solidFill>
              <a:schemeClr val="accent1"/>
            </a:solidFill>
            <a:round/>
            <a:headEnd type="none" w="sm" len="sm"/>
            <a:tailEnd type="none" w="sm" len="sm"/>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rot="10800000" flipV="1">
            <a:off x="4140200" y="5173663"/>
            <a:ext cx="831850" cy="350837"/>
          </a:xfrm>
          <a:prstGeom prst="straightConnector1">
            <a:avLst/>
          </a:prstGeom>
          <a:noFill/>
          <a:ln w="25400">
            <a:solidFill>
              <a:schemeClr val="accent1"/>
            </a:solidFill>
            <a:round/>
            <a:headEnd type="none" w="sm" len="sm"/>
            <a:tailEnd type="none" w="sm" len="sm"/>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5467350" y="5186363"/>
            <a:ext cx="933450" cy="338137"/>
          </a:xfrm>
          <a:prstGeom prst="straightConnector1">
            <a:avLst/>
          </a:prstGeom>
          <a:noFill/>
          <a:ln w="25400">
            <a:solidFill>
              <a:schemeClr val="accent1"/>
            </a:solidFill>
            <a:round/>
            <a:headEnd type="none" w="sm" len="sm"/>
            <a:tailEnd type="none" w="sm" len="sm"/>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2" name="Title 1"/>
          <p:cNvSpPr txBox="1">
            <a:spLocks/>
          </p:cNvSpPr>
          <p:nvPr/>
        </p:nvSpPr>
        <p:spPr bwMode="auto">
          <a:xfrm>
            <a:off x="1655763" y="5245100"/>
            <a:ext cx="16446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defTabSz="455613">
              <a:spcBef>
                <a:spcPct val="0"/>
              </a:spcBef>
              <a:buClrTx/>
              <a:buFontTx/>
              <a:buNone/>
            </a:pPr>
            <a:r>
              <a:rPr lang="en-US" altLang="en-US" sz="1400" b="1" dirty="0" smtClean="0">
                <a:solidFill>
                  <a:prstClr val="black"/>
                </a:solidFill>
                <a:ea typeface="Myriad Pro"/>
                <a:cs typeface="Arial" panose="020B0604020202020204" pitchFamily="34" charset="0"/>
              </a:rPr>
              <a:t>Other Providers</a:t>
            </a:r>
          </a:p>
          <a:p>
            <a:pPr defTabSz="455613">
              <a:spcBef>
                <a:spcPct val="0"/>
              </a:spcBef>
              <a:buClrTx/>
              <a:buFontTx/>
              <a:buChar char="•"/>
            </a:pPr>
            <a:endParaRPr lang="en-US" altLang="en-US" b="1" dirty="0" smtClean="0">
              <a:solidFill>
                <a:prstClr val="black"/>
              </a:solidFill>
              <a:ea typeface="Myriad Pro"/>
              <a:cs typeface="Arial" panose="020B0604020202020204" pitchFamily="34" charset="0"/>
            </a:endParaRPr>
          </a:p>
        </p:txBody>
      </p:sp>
      <p:cxnSp>
        <p:nvCxnSpPr>
          <p:cNvPr id="53" name="Straight Connector 52"/>
          <p:cNvCxnSpPr>
            <a:cxnSpLocks noChangeShapeType="1"/>
            <a:stCxn id="12" idx="3"/>
          </p:cNvCxnSpPr>
          <p:nvPr/>
        </p:nvCxnSpPr>
        <p:spPr bwMode="auto">
          <a:xfrm>
            <a:off x="5991225" y="4113213"/>
            <a:ext cx="979488" cy="776287"/>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4" name="Rounded Rectangle 53"/>
          <p:cNvSpPr/>
          <p:nvPr/>
        </p:nvSpPr>
        <p:spPr bwMode="auto">
          <a:xfrm>
            <a:off x="7010400" y="4724399"/>
            <a:ext cx="1220788" cy="520701"/>
          </a:xfrm>
          <a:prstGeom prst="roundRect">
            <a:avLst/>
          </a:prstGeom>
          <a:solidFill>
            <a:schemeClr val="bg1">
              <a:lumMod val="95000"/>
            </a:schemeClr>
          </a:solidFill>
          <a:ln w="9525">
            <a:noFill/>
            <a:miter lim="800000"/>
            <a:headEnd/>
            <a:tailEnd/>
          </a:ln>
          <a:extLst/>
        </p:spPr>
        <p:txBody>
          <a:bodyPr lIns="91421" tIns="45711" rIns="91421" bIns="45711"/>
          <a:lstStyle/>
          <a:p>
            <a:pPr defTabSz="457102" eaLnBrk="1" hangingPunct="1">
              <a:spcBef>
                <a:spcPct val="0"/>
              </a:spcBef>
              <a:buClrTx/>
              <a:buFontTx/>
              <a:buNone/>
              <a:defRPr/>
            </a:pPr>
            <a:r>
              <a:rPr lang="en-US" sz="1400" dirty="0">
                <a:solidFill>
                  <a:prstClr val="black"/>
                </a:solidFill>
                <a:latin typeface="Arial"/>
                <a:ea typeface="Myriad Pro"/>
                <a:cs typeface="Arial"/>
              </a:rPr>
              <a:t>Pharmacist</a:t>
            </a:r>
          </a:p>
        </p:txBody>
      </p:sp>
      <p:pic>
        <p:nvPicPr>
          <p:cNvPr id="1027" name="Picture 3"/>
          <p:cNvPicPr>
            <a:picLocks noChangeAspect="1" noChangeArrowheads="1"/>
          </p:cNvPicPr>
          <p:nvPr/>
        </p:nvPicPr>
        <p:blipFill>
          <a:blip r:embed="rId3"/>
          <a:srcRect/>
          <a:stretch>
            <a:fillRect/>
          </a:stretch>
        </p:blipFill>
        <p:spPr bwMode="auto">
          <a:xfrm>
            <a:off x="557212" y="914400"/>
            <a:ext cx="8281988" cy="914400"/>
          </a:xfrm>
          <a:prstGeom prst="rect">
            <a:avLst/>
          </a:prstGeom>
          <a:noFill/>
          <a:ln w="9525">
            <a:noFill/>
            <a:miter lim="800000"/>
            <a:headEnd/>
            <a:tailEnd/>
          </a:ln>
        </p:spPr>
      </p:pic>
      <p:sp>
        <p:nvSpPr>
          <p:cNvPr id="66" name="TextBox 65"/>
          <p:cNvSpPr txBox="1"/>
          <p:nvPr/>
        </p:nvSpPr>
        <p:spPr>
          <a:xfrm>
            <a:off x="557212" y="1219200"/>
            <a:ext cx="7673976" cy="307777"/>
          </a:xfrm>
          <a:prstGeom prst="rect">
            <a:avLst/>
          </a:prstGeom>
          <a:noFill/>
        </p:spPr>
        <p:txBody>
          <a:bodyPr wrap="square" rtlCol="0">
            <a:spAutoFit/>
          </a:bodyPr>
          <a:lstStyle/>
          <a:p>
            <a:r>
              <a:rPr lang="en-US" sz="1400" dirty="0" smtClean="0"/>
              <a:t>Triggering Hospitalization 	Traditional Home-Care Episode 	Remainder of 90-Day Episode</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 for the road ahead ….</a:t>
            </a: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19</a:t>
            </a:fld>
            <a:endParaRPr lang="en-US"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042" t="5712" b="668"/>
          <a:stretch/>
        </p:blipFill>
        <p:spPr>
          <a:xfrm>
            <a:off x="685800" y="1752600"/>
            <a:ext cx="3236900" cy="3187493"/>
          </a:xfrm>
          <a:prstGeom prst="rect">
            <a:avLst/>
          </a:prstGeom>
        </p:spPr>
      </p:pic>
      <p:sp>
        <p:nvSpPr>
          <p:cNvPr id="6" name="TextBox 5"/>
          <p:cNvSpPr txBox="1"/>
          <p:nvPr/>
        </p:nvSpPr>
        <p:spPr>
          <a:xfrm>
            <a:off x="4267200" y="2057400"/>
            <a:ext cx="4419600" cy="3046988"/>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GB" sz="2400" kern="0" dirty="0" smtClean="0"/>
              <a:t>Population health is a business model – approach it as a business transformation</a:t>
            </a:r>
          </a:p>
          <a:p>
            <a:pPr marL="285750" indent="-285750">
              <a:buClr>
                <a:schemeClr val="accent1"/>
              </a:buClr>
              <a:buFont typeface="Wingdings" panose="05000000000000000000" pitchFamily="2" charset="2"/>
              <a:buChar char="Ø"/>
            </a:pPr>
            <a:r>
              <a:rPr lang="en-GB" sz="2400" kern="0" dirty="0" smtClean="0"/>
              <a:t>Design for open integration of </a:t>
            </a:r>
            <a:r>
              <a:rPr lang="en-GB" sz="2400" b="1" u="sng" kern="0" dirty="0" smtClean="0"/>
              <a:t>process</a:t>
            </a:r>
            <a:r>
              <a:rPr lang="en-GB" sz="2400" kern="0" dirty="0" smtClean="0"/>
              <a:t> and technology</a:t>
            </a:r>
          </a:p>
          <a:p>
            <a:pPr marL="285750" indent="-285750">
              <a:buClr>
                <a:schemeClr val="accent1"/>
              </a:buClr>
              <a:buFont typeface="Wingdings" panose="05000000000000000000" pitchFamily="2" charset="2"/>
              <a:buChar char="Ø"/>
            </a:pPr>
            <a:r>
              <a:rPr lang="en-GB" sz="2400" kern="0" dirty="0" smtClean="0"/>
              <a:t>Design for scale and adaptability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and Learning Objectives</a:t>
            </a:r>
            <a:endParaRPr lang="en-US" dirty="0"/>
          </a:p>
        </p:txBody>
      </p:sp>
      <p:sp>
        <p:nvSpPr>
          <p:cNvPr id="3" name="Content Placeholder 2"/>
          <p:cNvSpPr>
            <a:spLocks noGrp="1"/>
          </p:cNvSpPr>
          <p:nvPr>
            <p:ph sz="half" idx="1"/>
          </p:nvPr>
        </p:nvSpPr>
        <p:spPr>
          <a:xfrm>
            <a:off x="685800" y="1447800"/>
            <a:ext cx="7772400" cy="4343400"/>
          </a:xfrm>
        </p:spPr>
        <p:txBody>
          <a:bodyPr/>
          <a:lstStyle/>
          <a:p>
            <a:pPr>
              <a:lnSpc>
                <a:spcPct val="100000"/>
              </a:lnSpc>
            </a:pPr>
            <a:r>
              <a:rPr lang="en-US" sz="1800" dirty="0" smtClean="0">
                <a:latin typeface="+mn-lt"/>
                <a:cs typeface="Arial" pitchFamily="34" charset="0"/>
              </a:rPr>
              <a:t>Rethinking the Population Health Business Model</a:t>
            </a:r>
            <a:endParaRPr lang="en-US" sz="1800" dirty="0">
              <a:latin typeface="+mn-lt"/>
              <a:cs typeface="Arial" pitchFamily="34" charset="0"/>
            </a:endParaRPr>
          </a:p>
          <a:p>
            <a:pPr>
              <a:lnSpc>
                <a:spcPct val="100000"/>
              </a:lnSpc>
            </a:pPr>
            <a:r>
              <a:rPr lang="en-US" sz="1800" dirty="0" smtClean="0">
                <a:latin typeface="+mn-lt"/>
                <a:cs typeface="Arial" pitchFamily="34" charset="0"/>
              </a:rPr>
              <a:t>A Case Study: </a:t>
            </a:r>
            <a:r>
              <a:rPr lang="en-US" altLang="en-US" sz="1800" dirty="0" smtClean="0">
                <a:latin typeface="+mn-lt"/>
                <a:cs typeface="Arial" panose="020B0604020202020204" pitchFamily="34" charset="0"/>
              </a:rPr>
              <a:t>Visiting Nurse Service of New York’s Population Health Strategy </a:t>
            </a:r>
            <a:endParaRPr lang="en-US" sz="1800" dirty="0">
              <a:latin typeface="+mn-lt"/>
              <a:cs typeface="Arial" pitchFamily="34" charset="0"/>
            </a:endParaRPr>
          </a:p>
          <a:p>
            <a:pPr>
              <a:lnSpc>
                <a:spcPct val="100000"/>
              </a:lnSpc>
            </a:pPr>
            <a:r>
              <a:rPr lang="en-US" sz="1800" dirty="0" smtClean="0">
                <a:latin typeface="+mn-lt"/>
                <a:cs typeface="Arial" pitchFamily="34" charset="0"/>
              </a:rPr>
              <a:t>Q&amp;A Discussion</a:t>
            </a:r>
          </a:p>
          <a:p>
            <a:pPr>
              <a:lnSpc>
                <a:spcPct val="100000"/>
              </a:lnSpc>
            </a:pPr>
            <a:endParaRPr lang="en-US" sz="1000" dirty="0">
              <a:latin typeface="+mn-lt"/>
              <a:cs typeface="Arial" pitchFamily="34" charset="0"/>
            </a:endParaRPr>
          </a:p>
          <a:p>
            <a:pPr>
              <a:lnSpc>
                <a:spcPct val="100000"/>
              </a:lnSpc>
              <a:buNone/>
            </a:pPr>
            <a:r>
              <a:rPr lang="en-US" sz="1800" dirty="0" smtClean="0">
                <a:latin typeface="+mn-lt"/>
                <a:cs typeface="Arial" pitchFamily="34" charset="0"/>
              </a:rPr>
              <a:t>Learning objectives:</a:t>
            </a:r>
          </a:p>
          <a:p>
            <a:pPr lvl="0">
              <a:lnSpc>
                <a:spcPct val="150000"/>
              </a:lnSpc>
              <a:spcBef>
                <a:spcPts val="0"/>
              </a:spcBef>
            </a:pPr>
            <a:r>
              <a:rPr lang="en-US" sz="1800" dirty="0" smtClean="0">
                <a:latin typeface="+mn-lt"/>
              </a:rPr>
              <a:t>Develop programs and business capabilities that are easy to scale</a:t>
            </a:r>
          </a:p>
          <a:p>
            <a:pPr lvl="0">
              <a:lnSpc>
                <a:spcPct val="150000"/>
              </a:lnSpc>
              <a:spcBef>
                <a:spcPts val="0"/>
              </a:spcBef>
            </a:pPr>
            <a:r>
              <a:rPr lang="en-US" sz="1800" dirty="0" smtClean="0">
                <a:latin typeface="+mn-lt"/>
              </a:rPr>
              <a:t>Align incentives and total costs for providers and payers</a:t>
            </a:r>
          </a:p>
          <a:p>
            <a:pPr lvl="0">
              <a:lnSpc>
                <a:spcPct val="150000"/>
              </a:lnSpc>
              <a:spcBef>
                <a:spcPts val="0"/>
              </a:spcBef>
            </a:pPr>
            <a:r>
              <a:rPr lang="en-US" sz="1800" dirty="0" smtClean="0">
                <a:latin typeface="+mn-lt"/>
              </a:rPr>
              <a:t>Work with revenue cycle leaders to implement changes</a:t>
            </a:r>
          </a:p>
          <a:p>
            <a:pPr lvl="0">
              <a:lnSpc>
                <a:spcPct val="150000"/>
              </a:lnSpc>
              <a:spcBef>
                <a:spcPts val="0"/>
              </a:spcBef>
            </a:pPr>
            <a:r>
              <a:rPr lang="en-US" sz="1800" dirty="0" smtClean="0">
                <a:latin typeface="+mn-lt"/>
              </a:rPr>
              <a:t>Establish a scalable portfolio of programs that deliver value to patients, payers and providers</a:t>
            </a:r>
          </a:p>
          <a:p>
            <a:pPr>
              <a:lnSpc>
                <a:spcPct val="100000"/>
              </a:lnSpc>
              <a:buNone/>
            </a:pPr>
            <a:endParaRPr lang="en-US" dirty="0" smtClean="0">
              <a:latin typeface="Arial" pitchFamily="34" charset="0"/>
              <a:cs typeface="Arial" pitchFamily="34" charset="0"/>
            </a:endParaRPr>
          </a:p>
          <a:p>
            <a:pPr>
              <a:lnSpc>
                <a:spcPct val="100000"/>
              </a:lnSpc>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42C256A-E8D1-E44B-A707-3F94590BD37A}"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sp>
        <p:nvSpPr>
          <p:cNvPr id="3" name="Content Placeholder 2"/>
          <p:cNvSpPr>
            <a:spLocks noGrp="1"/>
          </p:cNvSpPr>
          <p:nvPr>
            <p:ph idx="1"/>
          </p:nvPr>
        </p:nvSpPr>
        <p:spPr>
          <a:xfrm>
            <a:off x="685800" y="1219199"/>
            <a:ext cx="7924800" cy="4952543"/>
          </a:xfrm>
        </p:spPr>
        <p:txBody>
          <a:bodyPr/>
          <a:lstStyle/>
          <a:p>
            <a:pPr algn="ctr">
              <a:lnSpc>
                <a:spcPct val="100000"/>
              </a:lnSpc>
              <a:spcBef>
                <a:spcPts val="0"/>
              </a:spcBef>
            </a:pPr>
            <a:endParaRPr lang="en-US" sz="2400" dirty="0" smtClean="0"/>
          </a:p>
          <a:p>
            <a:pPr algn="ctr">
              <a:lnSpc>
                <a:spcPct val="100000"/>
              </a:lnSpc>
              <a:spcBef>
                <a:spcPts val="0"/>
              </a:spcBef>
            </a:pPr>
            <a:r>
              <a:rPr lang="en-US" sz="2400" dirty="0" smtClean="0">
                <a:latin typeface="Calibri" pitchFamily="34" charset="0"/>
              </a:rPr>
              <a:t>Ask the speakers a question or share your </a:t>
            </a:r>
          </a:p>
          <a:p>
            <a:pPr algn="ctr">
              <a:lnSpc>
                <a:spcPct val="100000"/>
              </a:lnSpc>
              <a:spcBef>
                <a:spcPts val="0"/>
              </a:spcBef>
            </a:pPr>
            <a:r>
              <a:rPr lang="en-US" sz="2400" dirty="0" smtClean="0">
                <a:latin typeface="Calibri" pitchFamily="34" charset="0"/>
              </a:rPr>
              <a:t>population health experiences. Just type your question or comment into the Q&amp;A box on your computer screen.  </a:t>
            </a:r>
          </a:p>
          <a:p>
            <a:pPr algn="just">
              <a:lnSpc>
                <a:spcPct val="150000"/>
              </a:lnSpc>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0D0162FA-E6D1-46A1-97DE-991AB6BD3E45}" type="slidenum">
              <a:rPr lang="en-US" smtClean="0"/>
              <a:pPr>
                <a:defRPr/>
              </a:pPr>
              <a:t>20</a:t>
            </a:fld>
            <a:endParaRPr lang="en-US" dirty="0"/>
          </a:p>
        </p:txBody>
      </p:sp>
      <p:pic>
        <p:nvPicPr>
          <p:cNvPr id="18433" name="Picture 1" descr="C:\Users\athomas\AppData\Local\Microsoft\Windows\Temporary Internet Files\Content.IE5\V9JW8C5O\MC900441428[1].png"/>
          <p:cNvPicPr>
            <a:picLocks noChangeAspect="1" noChangeArrowheads="1"/>
          </p:cNvPicPr>
          <p:nvPr/>
        </p:nvPicPr>
        <p:blipFill>
          <a:blip r:embed="rId2"/>
          <a:srcRect/>
          <a:stretch>
            <a:fillRect/>
          </a:stretch>
        </p:blipFill>
        <p:spPr bwMode="auto">
          <a:xfrm>
            <a:off x="2438400" y="2626211"/>
            <a:ext cx="3657143" cy="3545531"/>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IN" dirty="0" smtClean="0">
                <a:cs typeface="Verdana" pitchFamily="34" charset="0"/>
              </a:rPr>
              <a:t>Contact Information</a:t>
            </a:r>
          </a:p>
        </p:txBody>
      </p:sp>
      <p:sp>
        <p:nvSpPr>
          <p:cNvPr id="21507" name="Content Placeholder 2"/>
          <p:cNvSpPr>
            <a:spLocks noGrp="1"/>
          </p:cNvSpPr>
          <p:nvPr>
            <p:ph idx="1"/>
          </p:nvPr>
        </p:nvSpPr>
        <p:spPr/>
        <p:txBody>
          <a:bodyPr/>
          <a:lstStyle/>
          <a:p>
            <a:pPr>
              <a:lnSpc>
                <a:spcPct val="100000"/>
              </a:lnSpc>
              <a:spcBef>
                <a:spcPts val="0"/>
              </a:spcBef>
            </a:pPr>
            <a:endParaRPr lang="en-US" sz="1400" dirty="0" smtClean="0"/>
          </a:p>
          <a:p>
            <a:pPr>
              <a:lnSpc>
                <a:spcPct val="100000"/>
              </a:lnSpc>
              <a:spcBef>
                <a:spcPts val="0"/>
              </a:spcBef>
              <a:buClrTx/>
            </a:pPr>
            <a:r>
              <a:rPr lang="en-US" sz="1400" b="1" dirty="0" smtClean="0"/>
              <a:t>Scott Vasey</a:t>
            </a:r>
          </a:p>
          <a:p>
            <a:pPr>
              <a:lnSpc>
                <a:spcPct val="100000"/>
              </a:lnSpc>
              <a:spcBef>
                <a:spcPts val="0"/>
              </a:spcBef>
              <a:buClrTx/>
            </a:pPr>
            <a:r>
              <a:rPr lang="en-US" sz="1400" dirty="0" smtClean="0"/>
              <a:t>Senior VP, Strategy</a:t>
            </a:r>
          </a:p>
          <a:p>
            <a:pPr>
              <a:lnSpc>
                <a:spcPct val="100000"/>
              </a:lnSpc>
              <a:spcBef>
                <a:spcPts val="0"/>
              </a:spcBef>
              <a:buClrTx/>
            </a:pPr>
            <a:r>
              <a:rPr lang="en-US" sz="1400" dirty="0" smtClean="0"/>
              <a:t>Visiting Nurse Service of  New York</a:t>
            </a:r>
          </a:p>
          <a:p>
            <a:pPr>
              <a:lnSpc>
                <a:spcPct val="100000"/>
              </a:lnSpc>
              <a:spcBef>
                <a:spcPts val="0"/>
              </a:spcBef>
              <a:buClrTx/>
            </a:pPr>
            <a:r>
              <a:rPr lang="en-US" sz="1400" dirty="0" smtClean="0"/>
              <a:t>212-609-1557</a:t>
            </a:r>
          </a:p>
          <a:p>
            <a:pPr>
              <a:lnSpc>
                <a:spcPct val="100000"/>
              </a:lnSpc>
              <a:spcBef>
                <a:spcPts val="0"/>
              </a:spcBef>
              <a:buClrTx/>
            </a:pPr>
            <a:r>
              <a:rPr lang="en-US" sz="1400" dirty="0" smtClean="0">
                <a:hlinkClick r:id="rId3"/>
              </a:rPr>
              <a:t>Scott.Vasey@vnsny.org</a:t>
            </a:r>
            <a:endParaRPr lang="en-US" sz="1400" dirty="0" smtClean="0"/>
          </a:p>
          <a:p>
            <a:pPr>
              <a:lnSpc>
                <a:spcPct val="100000"/>
              </a:lnSpc>
              <a:spcBef>
                <a:spcPts val="0"/>
              </a:spcBef>
            </a:pPr>
            <a:endParaRPr lang="en-US" sz="2000" dirty="0" smtClean="0"/>
          </a:p>
          <a:p>
            <a:pPr>
              <a:lnSpc>
                <a:spcPct val="100000"/>
              </a:lnSpc>
              <a:spcBef>
                <a:spcPts val="0"/>
              </a:spcBef>
              <a:buClrTx/>
            </a:pPr>
            <a:r>
              <a:rPr lang="en-US" sz="1400" b="1" dirty="0" smtClean="0"/>
              <a:t>Rose Madden-Baer, </a:t>
            </a:r>
            <a:r>
              <a:rPr lang="en-US" sz="1400" dirty="0" smtClean="0"/>
              <a:t>DNP, RN, MHSA, BC-PHCNS, CPHQ, COS-C, CHCE</a:t>
            </a:r>
          </a:p>
          <a:p>
            <a:pPr>
              <a:lnSpc>
                <a:spcPct val="100000"/>
              </a:lnSpc>
              <a:spcBef>
                <a:spcPts val="0"/>
              </a:spcBef>
              <a:buClrTx/>
            </a:pPr>
            <a:r>
              <a:rPr lang="en-US" sz="1400" dirty="0" smtClean="0"/>
              <a:t>Senior VP, Population Health Management and Clinical Support Services</a:t>
            </a:r>
          </a:p>
          <a:p>
            <a:pPr>
              <a:lnSpc>
                <a:spcPct val="100000"/>
              </a:lnSpc>
              <a:spcBef>
                <a:spcPts val="0"/>
              </a:spcBef>
              <a:buClrTx/>
            </a:pPr>
            <a:r>
              <a:rPr lang="en-US" sz="1400" dirty="0" smtClean="0"/>
              <a:t>Visiting Nurse Service of  New York</a:t>
            </a:r>
          </a:p>
          <a:p>
            <a:pPr>
              <a:lnSpc>
                <a:spcPct val="100000"/>
              </a:lnSpc>
              <a:spcBef>
                <a:spcPts val="0"/>
              </a:spcBef>
              <a:buClrTx/>
            </a:pPr>
            <a:r>
              <a:rPr lang="en-US" sz="1400" dirty="0" smtClean="0"/>
              <a:t>212-609-5796</a:t>
            </a:r>
          </a:p>
          <a:p>
            <a:pPr>
              <a:lnSpc>
                <a:spcPct val="100000"/>
              </a:lnSpc>
              <a:spcBef>
                <a:spcPts val="0"/>
              </a:spcBef>
              <a:buClrTx/>
            </a:pPr>
            <a:r>
              <a:rPr lang="en-US" sz="1400" dirty="0" smtClean="0">
                <a:hlinkClick r:id="rId4"/>
              </a:rPr>
              <a:t>Rose.Madden-Baer@vnsny.org</a:t>
            </a:r>
            <a:r>
              <a:rPr lang="en-US" sz="1400" dirty="0" smtClean="0"/>
              <a:t> </a:t>
            </a:r>
          </a:p>
          <a:p>
            <a:pPr>
              <a:lnSpc>
                <a:spcPct val="100000"/>
              </a:lnSpc>
              <a:spcBef>
                <a:spcPts val="0"/>
              </a:spcBef>
            </a:pPr>
            <a:endParaRPr lang="en-US" sz="2000" dirty="0" smtClean="0"/>
          </a:p>
          <a:p>
            <a:pPr>
              <a:lnSpc>
                <a:spcPct val="100000"/>
              </a:lnSpc>
              <a:spcBef>
                <a:spcPts val="0"/>
              </a:spcBef>
              <a:buClrTx/>
            </a:pPr>
            <a:r>
              <a:rPr lang="en-US" sz="1400" dirty="0" smtClean="0"/>
              <a:t>Nilesh Chandra</a:t>
            </a:r>
          </a:p>
          <a:p>
            <a:pPr>
              <a:lnSpc>
                <a:spcPct val="100000"/>
              </a:lnSpc>
              <a:spcBef>
                <a:spcPts val="0"/>
              </a:spcBef>
              <a:buClrTx/>
            </a:pPr>
            <a:r>
              <a:rPr lang="en-US" sz="1400" dirty="0" smtClean="0"/>
              <a:t>Managing Consultant, Healthcare</a:t>
            </a:r>
          </a:p>
          <a:p>
            <a:pPr>
              <a:lnSpc>
                <a:spcPct val="100000"/>
              </a:lnSpc>
              <a:spcBef>
                <a:spcPts val="0"/>
              </a:spcBef>
              <a:buClrTx/>
            </a:pPr>
            <a:r>
              <a:rPr lang="en-US" sz="1400" dirty="0" smtClean="0"/>
              <a:t>PA Consulting</a:t>
            </a:r>
          </a:p>
          <a:p>
            <a:pPr>
              <a:lnSpc>
                <a:spcPct val="100000"/>
              </a:lnSpc>
              <a:spcBef>
                <a:spcPts val="0"/>
              </a:spcBef>
              <a:buClrTx/>
            </a:pPr>
            <a:r>
              <a:rPr lang="en-US" sz="1400" dirty="0" smtClean="0"/>
              <a:t>617-838-7196</a:t>
            </a:r>
          </a:p>
          <a:p>
            <a:pPr>
              <a:lnSpc>
                <a:spcPct val="100000"/>
              </a:lnSpc>
              <a:spcBef>
                <a:spcPts val="0"/>
              </a:spcBef>
              <a:buClrTx/>
            </a:pPr>
            <a:r>
              <a:rPr lang="en-US" sz="1400" dirty="0" smtClean="0">
                <a:hlinkClick r:id="rId5"/>
              </a:rPr>
              <a:t>nilesh.chandra@paconsulting.com</a:t>
            </a:r>
            <a:r>
              <a:rPr lang="en-US" sz="1400" dirty="0" smtClean="0"/>
              <a:t> </a:t>
            </a:r>
          </a:p>
          <a:p>
            <a:pPr>
              <a:lnSpc>
                <a:spcPct val="100000"/>
              </a:lnSpc>
              <a:spcBef>
                <a:spcPts val="0"/>
              </a:spcBef>
            </a:pPr>
            <a:endParaRPr lang="en-US" sz="1200" dirty="0" smtClean="0"/>
          </a:p>
          <a:p>
            <a:pPr>
              <a:lnSpc>
                <a:spcPct val="100000"/>
              </a:lnSpc>
            </a:pPr>
            <a:endParaRPr lang="en-US" sz="1200" dirty="0" smtClean="0"/>
          </a:p>
          <a:p>
            <a:pPr>
              <a:lnSpc>
                <a:spcPct val="100000"/>
              </a:lnSpc>
              <a:spcBef>
                <a:spcPts val="0"/>
              </a:spcBef>
            </a:pPr>
            <a:r>
              <a:rPr lang="en-US" sz="1200" dirty="0" smtClean="0">
                <a:latin typeface="+mn-lt"/>
              </a:rPr>
              <a:t>	</a:t>
            </a:r>
          </a:p>
          <a:p>
            <a:pPr>
              <a:lnSpc>
                <a:spcPct val="100000"/>
              </a:lnSpc>
              <a:spcBef>
                <a:spcPts val="0"/>
              </a:spcBef>
            </a:pPr>
            <a:r>
              <a:rPr lang="en-US" sz="1200" dirty="0" smtClean="0">
                <a:latin typeface="+mn-lt"/>
              </a:rPr>
              <a:t> </a:t>
            </a:r>
          </a:p>
          <a:p>
            <a:pPr>
              <a:lnSpc>
                <a:spcPct val="100000"/>
              </a:lnSpc>
              <a:spcBef>
                <a:spcPts val="0"/>
              </a:spcBef>
            </a:pPr>
            <a:endParaRPr lang="en-US" sz="1200" dirty="0" smtClean="0">
              <a:latin typeface="+mn-lt"/>
            </a:endParaRPr>
          </a:p>
          <a:p>
            <a:pPr>
              <a:lnSpc>
                <a:spcPct val="100000"/>
              </a:lnSpc>
              <a:spcBef>
                <a:spcPts val="0"/>
              </a:spcBef>
            </a:pPr>
            <a:endParaRPr lang="en-US" sz="1400" dirty="0" smtClean="0">
              <a:latin typeface="Calibri" pitchFamily="34" charset="0"/>
            </a:endParaRPr>
          </a:p>
        </p:txBody>
      </p:sp>
      <p:sp>
        <p:nvSpPr>
          <p:cNvPr id="4" name="Slide Number Placeholder 3"/>
          <p:cNvSpPr>
            <a:spLocks noGrp="1"/>
          </p:cNvSpPr>
          <p:nvPr>
            <p:ph type="sldNum" sz="quarter" idx="10"/>
          </p:nvPr>
        </p:nvSpPr>
        <p:spPr/>
        <p:txBody>
          <a:bodyPr/>
          <a:lstStyle/>
          <a:p>
            <a:pPr>
              <a:defRPr/>
            </a:pPr>
            <a:fld id="{AEF5897C-0089-4D35-B6C9-074795568725}" type="slidenum">
              <a:rPr lang="en-US" smtClean="0"/>
              <a:pPr>
                <a:defRPr/>
              </a:pPr>
              <a:t>21</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half" idx="1"/>
          </p:nvPr>
        </p:nvSpPr>
        <p:spPr/>
        <p:txBody>
          <a:bodyPr/>
          <a:lstStyle/>
          <a:p>
            <a:r>
              <a:rPr lang="en-US" dirty="0" smtClean="0"/>
              <a:t>Scott Vasey, Visiting Nurse Service of New York</a:t>
            </a:r>
          </a:p>
          <a:p>
            <a:r>
              <a:rPr lang="en-US" dirty="0" smtClean="0"/>
              <a:t>Rose Madden-Baer, Visiting Nurse Service of New York</a:t>
            </a:r>
          </a:p>
          <a:p>
            <a:r>
              <a:rPr lang="en-US" dirty="0" smtClean="0"/>
              <a:t>Nilesh </a:t>
            </a:r>
            <a:r>
              <a:rPr lang="en-US" dirty="0"/>
              <a:t>Chandra, PA Consulting Group</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extLst>
      <p:ext uri="{BB962C8B-B14F-4D97-AF65-F5344CB8AC3E}">
        <p14:creationId xmlns:p14="http://schemas.microsoft.com/office/powerpoint/2010/main" val="27958366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Rethinking the Population Health Business Model</a:t>
            </a:r>
            <a:endParaRPr lang="en-US" dirty="0"/>
          </a:p>
        </p:txBody>
      </p:sp>
      <p:sp>
        <p:nvSpPr>
          <p:cNvPr id="6" name="Subtitle 5"/>
          <p:cNvSpPr>
            <a:spLocks noGrp="1"/>
          </p:cNvSpPr>
          <p:nvPr>
            <p:ph type="subTitle" idx="10"/>
          </p:nvPr>
        </p:nvSpPr>
        <p:spPr>
          <a:ln>
            <a:solidFill>
              <a:schemeClr val="bg1"/>
            </a:solidFill>
          </a:ln>
        </p:spPr>
        <p:txBody>
          <a:bodyPr/>
          <a:lstStyle/>
          <a:p>
            <a:r>
              <a:rPr lang="en-US" dirty="0" smtClean="0"/>
              <a:t>An HFMA Forum Networking Event</a:t>
            </a:r>
          </a:p>
          <a:p>
            <a:endParaRPr lang="en-US" dirty="0"/>
          </a:p>
        </p:txBody>
      </p:sp>
      <p:sp>
        <p:nvSpPr>
          <p:cNvPr id="7" name="Text Placeholder 6"/>
          <p:cNvSpPr>
            <a:spLocks noGrp="1"/>
          </p:cNvSpPr>
          <p:nvPr>
            <p:ph type="body" sz="quarter" idx="12"/>
          </p:nvPr>
        </p:nvSpPr>
        <p:spPr/>
        <p:txBody>
          <a:bodyPr/>
          <a:lstStyle/>
          <a:p>
            <a:r>
              <a:rPr lang="en-US" dirty="0" smtClean="0"/>
              <a:t>April 28, 2016</a:t>
            </a:r>
            <a:endParaRPr lang="en-US" dirty="0"/>
          </a:p>
        </p:txBody>
      </p:sp>
      <p:sp>
        <p:nvSpPr>
          <p:cNvPr id="8" name="Text Placeholder 7"/>
          <p:cNvSpPr>
            <a:spLocks noGrp="1"/>
          </p:cNvSpPr>
          <p:nvPr>
            <p:ph type="body" sz="quarter" idx="13"/>
          </p:nvPr>
        </p:nvSpPr>
        <p:spPr/>
        <p:txBody>
          <a:bodyPr/>
          <a:lstStyle/>
          <a:p>
            <a:r>
              <a:rPr lang="en-US" dirty="0" smtClean="0"/>
              <a:t>Nilesh Chandra</a:t>
            </a:r>
            <a:endParaRPr lang="en-US" dirty="0"/>
          </a:p>
        </p:txBody>
      </p:sp>
      <p:sp>
        <p:nvSpPr>
          <p:cNvPr id="9" name="Text Placeholder 8"/>
          <p:cNvSpPr>
            <a:spLocks noGrp="1"/>
          </p:cNvSpPr>
          <p:nvPr>
            <p:ph type="body" sz="quarter" idx="14"/>
          </p:nvPr>
        </p:nvSpPr>
        <p:spPr/>
        <p:txBody>
          <a:bodyPr/>
          <a:lstStyle/>
          <a:p>
            <a:pPr>
              <a:lnSpc>
                <a:spcPct val="100000"/>
              </a:lnSpc>
              <a:buClrTx/>
            </a:pPr>
            <a:r>
              <a:rPr lang="en-US" dirty="0" smtClean="0">
                <a:solidFill>
                  <a:schemeClr val="bg2"/>
                </a:solidFill>
              </a:rPr>
              <a:t>Managing Consultant, Healthcare</a:t>
            </a:r>
          </a:p>
          <a:p>
            <a:pPr>
              <a:lnSpc>
                <a:spcPct val="100000"/>
              </a:lnSpc>
              <a:buClrTx/>
            </a:pPr>
            <a:r>
              <a:rPr lang="en-US" dirty="0" smtClean="0">
                <a:solidFill>
                  <a:schemeClr val="bg2"/>
                </a:solidFill>
              </a:rPr>
              <a:t>PA Consulting</a:t>
            </a:r>
            <a:endParaRPr lang="en-US" dirty="0"/>
          </a:p>
        </p:txBody>
      </p:sp>
      <p:sp>
        <p:nvSpPr>
          <p:cNvPr id="4" name="Slide Number Placeholder 3"/>
          <p:cNvSpPr>
            <a:spLocks noGrp="1"/>
          </p:cNvSpPr>
          <p:nvPr>
            <p:ph type="sldNum" sz="quarter" idx="15"/>
          </p:nvPr>
        </p:nvSpPr>
        <p:spPr/>
        <p:txBody>
          <a:bodyPr/>
          <a:lstStyle/>
          <a:p>
            <a:fld id="{342C256A-E8D1-E44B-A707-3F94590BD37A}"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r>
              <a:rPr lang="en-GB" dirty="0" smtClean="0"/>
              <a:t>About PA Consulting</a:t>
            </a:r>
            <a:endParaRPr lang="en-GB" dirty="0"/>
          </a:p>
        </p:txBody>
      </p:sp>
      <p:grpSp>
        <p:nvGrpSpPr>
          <p:cNvPr id="13" name="Group 12"/>
          <p:cNvGrpSpPr/>
          <p:nvPr/>
        </p:nvGrpSpPr>
        <p:grpSpPr>
          <a:xfrm>
            <a:off x="235380" y="1298933"/>
            <a:ext cx="8693948" cy="4912800"/>
            <a:chOff x="254995" y="1121428"/>
            <a:chExt cx="9418444" cy="5322200"/>
          </a:xfrm>
        </p:grpSpPr>
        <p:pic>
          <p:nvPicPr>
            <p:cNvPr id="23" name="Picture 2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4995" y="1121428"/>
              <a:ext cx="9382126" cy="532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1430338" y="1466421"/>
              <a:ext cx="6336353" cy="1174117"/>
            </a:xfrm>
            <a:prstGeom prst="rect">
              <a:avLst/>
            </a:prstGeom>
          </p:spPr>
          <p:txBody>
            <a:bodyPr wrap="square" lIns="0" tIns="0" rIns="0" bIns="0">
              <a:noAutofit/>
            </a:bodyPr>
            <a:lstStyle/>
            <a:p>
              <a:pPr defTabSz="844083" fontAlgn="base">
                <a:spcBef>
                  <a:spcPct val="0"/>
                </a:spcBef>
                <a:spcAft>
                  <a:spcPts val="277"/>
                </a:spcAft>
                <a:buClr>
                  <a:srgbClr val="DE1D0E"/>
                </a:buClr>
                <a:defRPr/>
              </a:pPr>
              <a:r>
                <a:rPr lang="en-GB" sz="1846" kern="0" dirty="0">
                  <a:solidFill>
                    <a:schemeClr val="bg1"/>
                  </a:solidFill>
                  <a:latin typeface="Arial"/>
                </a:rPr>
                <a:t>We are an employee-owned firm of over </a:t>
              </a:r>
              <a:r>
                <a:rPr lang="en-GB" sz="1846" kern="0" dirty="0">
                  <a:solidFill>
                    <a:schemeClr val="bg1"/>
                  </a:solidFill>
                </a:rPr>
                <a:t>2,500</a:t>
              </a:r>
              <a:r>
                <a:rPr lang="en-GB" sz="1846" kern="0" dirty="0">
                  <a:solidFill>
                    <a:schemeClr val="bg1"/>
                  </a:solidFill>
                  <a:latin typeface="Arial"/>
                </a:rPr>
                <a:t> people, specialising in consulting, technology and innovation.</a:t>
              </a:r>
            </a:p>
          </p:txBody>
        </p:sp>
        <p:grpSp>
          <p:nvGrpSpPr>
            <p:cNvPr id="27" name="Group 26"/>
            <p:cNvGrpSpPr/>
            <p:nvPr/>
          </p:nvGrpSpPr>
          <p:grpSpPr>
            <a:xfrm>
              <a:off x="1430338" y="4185704"/>
              <a:ext cx="7154862" cy="1746999"/>
              <a:chOff x="2129513" y="4839247"/>
              <a:chExt cx="7154862" cy="1746999"/>
            </a:xfrm>
          </p:grpSpPr>
          <p:sp>
            <p:nvSpPr>
              <p:cNvPr id="28" name="Rectangle 27"/>
              <p:cNvSpPr/>
              <p:nvPr/>
            </p:nvSpPr>
            <p:spPr>
              <a:xfrm>
                <a:off x="2129513" y="4839247"/>
                <a:ext cx="5007388" cy="1469479"/>
              </a:xfrm>
              <a:prstGeom prst="rect">
                <a:avLst/>
              </a:prstGeom>
            </p:spPr>
            <p:txBody>
              <a:bodyPr wrap="square" lIns="0" tIns="0" rIns="0" bIns="0" numCol="1">
                <a:noAutofit/>
              </a:bodyPr>
              <a:lstStyle/>
              <a:p>
                <a:pPr defTabSz="844083" fontAlgn="base">
                  <a:spcBef>
                    <a:spcPct val="0"/>
                  </a:spcBef>
                  <a:spcAft>
                    <a:spcPts val="277"/>
                  </a:spcAft>
                  <a:buClr>
                    <a:srgbClr val="DE1D0E"/>
                  </a:buClr>
                  <a:defRPr/>
                </a:pPr>
                <a:r>
                  <a:rPr lang="en-GB" sz="2585" b="1" kern="0" dirty="0">
                    <a:solidFill>
                      <a:schemeClr val="bg1"/>
                    </a:solidFill>
                  </a:rPr>
                  <a:t>8 INDUSTRY SECTORS</a:t>
                </a:r>
                <a:endParaRPr lang="en-GB" sz="2585" b="1" baseline="12000" dirty="0">
                  <a:ln w="19050">
                    <a:noFill/>
                  </a:ln>
                  <a:solidFill>
                    <a:schemeClr val="bg1"/>
                  </a:solidFill>
                  <a:cs typeface="Arial" pitchFamily="34" charset="0"/>
                </a:endParaRPr>
              </a:p>
              <a:p>
                <a:pPr marL="0" lvl="2" defTabSz="844083" fontAlgn="base">
                  <a:spcBef>
                    <a:spcPct val="0"/>
                  </a:spcBef>
                  <a:spcAft>
                    <a:spcPts val="277"/>
                  </a:spcAft>
                  <a:buClr>
                    <a:schemeClr val="bg2"/>
                  </a:buClr>
                  <a:defRPr/>
                </a:pPr>
                <a:r>
                  <a:rPr lang="en-GB" sz="1662" kern="0" dirty="0" smtClean="0">
                    <a:solidFill>
                      <a:schemeClr val="bg1"/>
                    </a:solidFill>
                  </a:rPr>
                  <a:t>Healthcare</a:t>
                </a:r>
              </a:p>
              <a:p>
                <a:pPr marL="0" lvl="2" defTabSz="844083" fontAlgn="base">
                  <a:spcBef>
                    <a:spcPct val="0"/>
                  </a:spcBef>
                  <a:spcAft>
                    <a:spcPts val="277"/>
                  </a:spcAft>
                  <a:buClr>
                    <a:schemeClr val="bg2"/>
                  </a:buClr>
                  <a:defRPr/>
                </a:pPr>
                <a:r>
                  <a:rPr lang="en-GB" sz="1662" kern="0" dirty="0" smtClean="0">
                    <a:solidFill>
                      <a:schemeClr val="bg1"/>
                    </a:solidFill>
                    <a:latin typeface="Arial"/>
                  </a:rPr>
                  <a:t>Energy and Utilities</a:t>
                </a:r>
                <a:endParaRPr lang="en-GB" sz="1662" kern="0" dirty="0">
                  <a:solidFill>
                    <a:schemeClr val="bg1"/>
                  </a:solidFill>
                  <a:latin typeface="Arial"/>
                </a:endParaRPr>
              </a:p>
              <a:p>
                <a:pPr marL="0" lvl="2" defTabSz="844083" fontAlgn="base">
                  <a:spcBef>
                    <a:spcPct val="0"/>
                  </a:spcBef>
                  <a:spcAft>
                    <a:spcPts val="277"/>
                  </a:spcAft>
                  <a:buClr>
                    <a:schemeClr val="bg2"/>
                  </a:buClr>
                  <a:defRPr/>
                </a:pPr>
                <a:r>
                  <a:rPr lang="en-GB" sz="1662" kern="0" dirty="0">
                    <a:solidFill>
                      <a:schemeClr val="bg1"/>
                    </a:solidFill>
                    <a:latin typeface="Arial"/>
                  </a:rPr>
                  <a:t>Financial services</a:t>
                </a:r>
              </a:p>
              <a:p>
                <a:pPr marL="0" lvl="2" defTabSz="844083" fontAlgn="base">
                  <a:spcBef>
                    <a:spcPct val="0"/>
                  </a:spcBef>
                  <a:spcAft>
                    <a:spcPts val="277"/>
                  </a:spcAft>
                  <a:buClr>
                    <a:schemeClr val="bg2"/>
                  </a:buClr>
                  <a:defRPr/>
                </a:pPr>
                <a:r>
                  <a:rPr lang="en-GB" sz="1662" kern="0" dirty="0" smtClean="0">
                    <a:solidFill>
                      <a:schemeClr val="bg1"/>
                    </a:solidFill>
                    <a:latin typeface="Arial"/>
                  </a:rPr>
                  <a:t>Government</a:t>
                </a:r>
                <a:endParaRPr lang="en-GB" sz="1662" kern="0" dirty="0">
                  <a:solidFill>
                    <a:schemeClr val="bg1"/>
                  </a:solidFill>
                  <a:latin typeface="Arial"/>
                </a:endParaRPr>
              </a:p>
              <a:p>
                <a:pPr marL="247657" lvl="2" indent="-84994" defTabSz="844083" fontAlgn="base">
                  <a:spcBef>
                    <a:spcPct val="0"/>
                  </a:spcBef>
                  <a:spcAft>
                    <a:spcPts val="277"/>
                  </a:spcAft>
                  <a:buClr>
                    <a:schemeClr val="bg2"/>
                  </a:buClr>
                  <a:buFont typeface="Arial" pitchFamily="34" charset="0"/>
                  <a:buChar char="•"/>
                  <a:defRPr/>
                </a:pPr>
                <a:endParaRPr lang="en-GB" sz="1662" kern="0" dirty="0">
                  <a:solidFill>
                    <a:schemeClr val="bg1"/>
                  </a:solidFill>
                  <a:latin typeface="Arial"/>
                </a:endParaRPr>
              </a:p>
            </p:txBody>
          </p:sp>
          <p:sp>
            <p:nvSpPr>
              <p:cNvPr id="29" name="Rectangle 28"/>
              <p:cNvSpPr/>
              <p:nvPr/>
            </p:nvSpPr>
            <p:spPr>
              <a:xfrm>
                <a:off x="5769760" y="5252825"/>
                <a:ext cx="3514615" cy="1333421"/>
              </a:xfrm>
              <a:prstGeom prst="rect">
                <a:avLst/>
              </a:prstGeom>
            </p:spPr>
            <p:txBody>
              <a:bodyPr wrap="square">
                <a:spAutoFit/>
              </a:bodyPr>
              <a:lstStyle/>
              <a:p>
                <a:pPr marL="0" lvl="2">
                  <a:spcBef>
                    <a:spcPct val="0"/>
                  </a:spcBef>
                  <a:spcAft>
                    <a:spcPts val="277"/>
                  </a:spcAft>
                  <a:buClr>
                    <a:schemeClr val="bg2"/>
                  </a:buClr>
                  <a:defRPr/>
                </a:pPr>
                <a:r>
                  <a:rPr lang="en-GB" sz="1662" kern="0" dirty="0" smtClean="0">
                    <a:solidFill>
                      <a:schemeClr val="bg1"/>
                    </a:solidFill>
                  </a:rPr>
                  <a:t>Lifesciences</a:t>
                </a:r>
              </a:p>
              <a:p>
                <a:pPr marL="0" lvl="2">
                  <a:spcBef>
                    <a:spcPct val="0"/>
                  </a:spcBef>
                  <a:spcAft>
                    <a:spcPts val="277"/>
                  </a:spcAft>
                  <a:buClr>
                    <a:schemeClr val="bg2"/>
                  </a:buClr>
                  <a:defRPr/>
                </a:pPr>
                <a:r>
                  <a:rPr lang="en-GB" sz="1662" kern="0" dirty="0" smtClean="0">
                    <a:solidFill>
                      <a:schemeClr val="bg1"/>
                    </a:solidFill>
                    <a:latin typeface="Arial"/>
                  </a:rPr>
                  <a:t>Defence </a:t>
                </a:r>
                <a:r>
                  <a:rPr lang="en-GB" sz="1662" kern="0" dirty="0">
                    <a:solidFill>
                      <a:schemeClr val="bg1"/>
                    </a:solidFill>
                    <a:latin typeface="Arial"/>
                  </a:rPr>
                  <a:t>and security</a:t>
                </a:r>
              </a:p>
              <a:p>
                <a:pPr marL="0" lvl="2">
                  <a:spcBef>
                    <a:spcPct val="0"/>
                  </a:spcBef>
                  <a:spcAft>
                    <a:spcPts val="277"/>
                  </a:spcAft>
                  <a:buClr>
                    <a:schemeClr val="bg2"/>
                  </a:buClr>
                  <a:defRPr/>
                </a:pPr>
                <a:r>
                  <a:rPr lang="en-GB" sz="1662" kern="0" dirty="0" smtClean="0">
                    <a:solidFill>
                      <a:schemeClr val="bg1"/>
                    </a:solidFill>
                    <a:latin typeface="Arial"/>
                  </a:rPr>
                  <a:t>Consumer and Manufacturing </a:t>
                </a:r>
                <a:endParaRPr lang="en-GB" sz="1662" kern="0" dirty="0">
                  <a:solidFill>
                    <a:schemeClr val="bg1"/>
                  </a:solidFill>
                  <a:latin typeface="Arial"/>
                </a:endParaRPr>
              </a:p>
              <a:p>
                <a:pPr marL="0" lvl="2">
                  <a:spcBef>
                    <a:spcPct val="0"/>
                  </a:spcBef>
                  <a:spcAft>
                    <a:spcPts val="277"/>
                  </a:spcAft>
                  <a:buClr>
                    <a:schemeClr val="bg2"/>
                  </a:buClr>
                  <a:defRPr/>
                </a:pPr>
                <a:r>
                  <a:rPr lang="en-GB" sz="1662" kern="0" dirty="0">
                    <a:solidFill>
                      <a:schemeClr val="bg1"/>
                    </a:solidFill>
                    <a:latin typeface="Arial"/>
                  </a:rPr>
                  <a:t>Transport and logistics</a:t>
                </a:r>
              </a:p>
            </p:txBody>
          </p:sp>
        </p:grpSp>
        <p:grpSp>
          <p:nvGrpSpPr>
            <p:cNvPr id="30" name="Group 29"/>
            <p:cNvGrpSpPr/>
            <p:nvPr/>
          </p:nvGrpSpPr>
          <p:grpSpPr>
            <a:xfrm>
              <a:off x="1438805" y="2560864"/>
              <a:ext cx="4509820" cy="1221663"/>
              <a:chOff x="2847568" y="2698404"/>
              <a:chExt cx="3711657" cy="1221663"/>
            </a:xfrm>
          </p:grpSpPr>
          <p:sp>
            <p:nvSpPr>
              <p:cNvPr id="31" name="Rectangle 30"/>
              <p:cNvSpPr/>
              <p:nvPr/>
            </p:nvSpPr>
            <p:spPr>
              <a:xfrm>
                <a:off x="2847568" y="2698404"/>
                <a:ext cx="3711657" cy="1088746"/>
              </a:xfrm>
              <a:prstGeom prst="rect">
                <a:avLst/>
              </a:prstGeom>
            </p:spPr>
            <p:txBody>
              <a:bodyPr wrap="square" lIns="0" tIns="0" rIns="0" bIns="0">
                <a:noAutofit/>
              </a:bodyPr>
              <a:lstStyle/>
              <a:p>
                <a:pPr defTabSz="844083" fontAlgn="base">
                  <a:spcBef>
                    <a:spcPct val="0"/>
                  </a:spcBef>
                  <a:spcAft>
                    <a:spcPts val="277"/>
                  </a:spcAft>
                  <a:buClr>
                    <a:srgbClr val="DE1D0E"/>
                  </a:buClr>
                  <a:defRPr/>
                </a:pPr>
                <a:r>
                  <a:rPr lang="en-GB" sz="2585" b="1" kern="0" dirty="0">
                    <a:solidFill>
                      <a:schemeClr val="bg1"/>
                    </a:solidFill>
                  </a:rPr>
                  <a:t>25 PRINCIPAL OFFICES </a:t>
                </a:r>
                <a:endParaRPr lang="en-GB" sz="2585" b="1" baseline="12000" dirty="0">
                  <a:ln w="19050">
                    <a:noFill/>
                  </a:ln>
                  <a:solidFill>
                    <a:schemeClr val="bg1"/>
                  </a:solidFill>
                  <a:cs typeface="Arial" pitchFamily="34" charset="0"/>
                </a:endParaRPr>
              </a:p>
              <a:p>
                <a:pPr marL="0" lvl="2">
                  <a:spcBef>
                    <a:spcPct val="0"/>
                  </a:spcBef>
                  <a:spcAft>
                    <a:spcPts val="277"/>
                  </a:spcAft>
                  <a:buClr>
                    <a:schemeClr val="bg2"/>
                  </a:buClr>
                  <a:defRPr/>
                </a:pPr>
                <a:r>
                  <a:rPr lang="en-GB" sz="1662" kern="0" dirty="0">
                    <a:solidFill>
                      <a:schemeClr val="bg1"/>
                    </a:solidFill>
                    <a:latin typeface="Arial"/>
                  </a:rPr>
                  <a:t>Americas</a:t>
                </a:r>
              </a:p>
              <a:p>
                <a:pPr marL="0" lvl="2" defTabSz="844083" fontAlgn="base">
                  <a:spcBef>
                    <a:spcPct val="0"/>
                  </a:spcBef>
                  <a:spcAft>
                    <a:spcPts val="277"/>
                  </a:spcAft>
                  <a:buClr>
                    <a:schemeClr val="bg2"/>
                  </a:buClr>
                  <a:defRPr/>
                </a:pPr>
                <a:r>
                  <a:rPr lang="en-GB" sz="1662" kern="0" dirty="0">
                    <a:solidFill>
                      <a:schemeClr val="bg1"/>
                    </a:solidFill>
                    <a:latin typeface="Arial"/>
                  </a:rPr>
                  <a:t>Europe 		</a:t>
                </a:r>
              </a:p>
              <a:p>
                <a:pPr marL="0" lvl="2" defTabSz="844083" fontAlgn="base">
                  <a:spcBef>
                    <a:spcPct val="0"/>
                  </a:spcBef>
                  <a:spcAft>
                    <a:spcPts val="277"/>
                  </a:spcAft>
                  <a:buClr>
                    <a:schemeClr val="bg2"/>
                  </a:buClr>
                  <a:defRPr/>
                </a:pPr>
                <a:r>
                  <a:rPr lang="en-GB" sz="1662" kern="0" dirty="0">
                    <a:solidFill>
                      <a:schemeClr val="bg1"/>
                    </a:solidFill>
                    <a:latin typeface="Arial"/>
                  </a:rPr>
                  <a:t>Nordics </a:t>
                </a:r>
              </a:p>
              <a:p>
                <a:pPr marL="0" lvl="2" defTabSz="844083" fontAlgn="base">
                  <a:spcBef>
                    <a:spcPct val="0"/>
                  </a:spcBef>
                  <a:spcAft>
                    <a:spcPts val="277"/>
                  </a:spcAft>
                  <a:buClr>
                    <a:schemeClr val="bg2"/>
                  </a:buClr>
                  <a:defRPr/>
                </a:pPr>
                <a:endParaRPr lang="en-GB" sz="1662" kern="0" dirty="0">
                  <a:solidFill>
                    <a:schemeClr val="bg1"/>
                  </a:solidFill>
                  <a:latin typeface="Arial"/>
                </a:endParaRPr>
              </a:p>
            </p:txBody>
          </p:sp>
          <p:sp>
            <p:nvSpPr>
              <p:cNvPr id="32" name="Rectangle 31"/>
              <p:cNvSpPr/>
              <p:nvPr/>
            </p:nvSpPr>
            <p:spPr>
              <a:xfrm>
                <a:off x="4134522" y="3120894"/>
                <a:ext cx="2276756" cy="799173"/>
              </a:xfrm>
              <a:prstGeom prst="rect">
                <a:avLst/>
              </a:prstGeom>
            </p:spPr>
            <p:txBody>
              <a:bodyPr wrap="square" numCol="2" spcCol="0">
                <a:noAutofit/>
              </a:bodyPr>
              <a:lstStyle/>
              <a:p>
                <a:pPr marL="0" lvl="2">
                  <a:spcBef>
                    <a:spcPct val="0"/>
                  </a:spcBef>
                  <a:spcAft>
                    <a:spcPts val="277"/>
                  </a:spcAft>
                  <a:buClr>
                    <a:schemeClr val="bg2"/>
                  </a:buClr>
                  <a:defRPr/>
                </a:pPr>
                <a:r>
                  <a:rPr lang="en-GB" sz="1662" kern="0" dirty="0">
                    <a:solidFill>
                      <a:schemeClr val="bg1"/>
                    </a:solidFill>
                    <a:latin typeface="Arial"/>
                  </a:rPr>
                  <a:t>Gulf </a:t>
                </a:r>
              </a:p>
              <a:p>
                <a:pPr marL="0" lvl="2">
                  <a:spcBef>
                    <a:spcPct val="0"/>
                  </a:spcBef>
                  <a:spcAft>
                    <a:spcPts val="277"/>
                  </a:spcAft>
                  <a:buClr>
                    <a:schemeClr val="bg2"/>
                  </a:buClr>
                  <a:defRPr/>
                </a:pPr>
                <a:r>
                  <a:rPr lang="en-GB" sz="1662" kern="0" dirty="0">
                    <a:solidFill>
                      <a:schemeClr val="bg1"/>
                    </a:solidFill>
                    <a:latin typeface="Arial"/>
                  </a:rPr>
                  <a:t>Asia Pacific</a:t>
                </a:r>
              </a:p>
            </p:txBody>
          </p:sp>
        </p:grpSp>
        <p:cxnSp>
          <p:nvCxnSpPr>
            <p:cNvPr id="33" name="Straight Connector 32"/>
            <p:cNvCxnSpPr/>
            <p:nvPr/>
          </p:nvCxnSpPr>
          <p:spPr bwMode="auto">
            <a:xfrm>
              <a:off x="1438805" y="3968505"/>
              <a:ext cx="8234634" cy="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1438805" y="2328269"/>
              <a:ext cx="8234634" cy="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976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219200"/>
          </a:xfrm>
        </p:spPr>
        <p:txBody>
          <a:bodyPr/>
          <a:lstStyle/>
          <a:p>
            <a:r>
              <a:rPr lang="en-US" dirty="0" smtClean="0"/>
              <a:t>Providers </a:t>
            </a:r>
            <a:r>
              <a:rPr lang="en-US" dirty="0"/>
              <a:t>are taking on increasing financial </a:t>
            </a:r>
            <a:r>
              <a:rPr lang="en-US" dirty="0" smtClean="0"/>
              <a:t>risk with the shift toward value</a:t>
            </a:r>
            <a:endParaRPr lang="en-US" dirty="0"/>
          </a:p>
        </p:txBody>
      </p:sp>
      <p:sp>
        <p:nvSpPr>
          <p:cNvPr id="3" name="Content Placeholder 2"/>
          <p:cNvSpPr>
            <a:spLocks noGrp="1"/>
          </p:cNvSpPr>
          <p:nvPr>
            <p:ph sz="half" idx="1"/>
          </p:nvPr>
        </p:nvSpPr>
        <p:spPr>
          <a:xfrm>
            <a:off x="1026546" y="1974455"/>
            <a:ext cx="7897058" cy="2978546"/>
          </a:xfrm>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sp>
        <p:nvSpPr>
          <p:cNvPr id="75" name="Rectangle 74"/>
          <p:cNvSpPr/>
          <p:nvPr/>
        </p:nvSpPr>
        <p:spPr bwMode="auto">
          <a:xfrm>
            <a:off x="263085" y="4953001"/>
            <a:ext cx="8660519" cy="1142999"/>
          </a:xfrm>
          <a:prstGeom prst="rect">
            <a:avLst/>
          </a:prstGeom>
          <a:solidFill>
            <a:schemeClr val="bg2">
              <a:lumMod val="20000"/>
              <a:lumOff val="80000"/>
            </a:schemeClr>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grpSp>
        <p:nvGrpSpPr>
          <p:cNvPr id="76" name="Group 75"/>
          <p:cNvGrpSpPr/>
          <p:nvPr/>
        </p:nvGrpSpPr>
        <p:grpSpPr>
          <a:xfrm>
            <a:off x="263085" y="1278177"/>
            <a:ext cx="3512693" cy="3433814"/>
            <a:chOff x="400495" y="1274763"/>
            <a:chExt cx="3512693" cy="3433814"/>
          </a:xfrm>
        </p:grpSpPr>
        <p:pic>
          <p:nvPicPr>
            <p:cNvPr id="77" name="Picture 76"/>
            <p:cNvPicPr>
              <a:picLocks noChangeAspect="1"/>
            </p:cNvPicPr>
            <p:nvPr/>
          </p:nvPicPr>
          <p:blipFill>
            <a:blip r:embed="rId2" cstate="print">
              <a:duotone>
                <a:prstClr val="black"/>
                <a:srgbClr val="D9C3A5">
                  <a:tint val="50000"/>
                  <a:satMod val="180000"/>
                </a:srgbClr>
              </a:duotone>
            </a:blip>
            <a:stretch>
              <a:fillRect/>
            </a:stretch>
          </p:blipFill>
          <p:spPr>
            <a:xfrm>
              <a:off x="3074988" y="1601534"/>
              <a:ext cx="838200" cy="838200"/>
            </a:xfrm>
            <a:prstGeom prst="rect">
              <a:avLst/>
            </a:prstGeom>
          </p:spPr>
        </p:pic>
        <p:grpSp>
          <p:nvGrpSpPr>
            <p:cNvPr id="78" name="Group 9"/>
            <p:cNvGrpSpPr/>
            <p:nvPr/>
          </p:nvGrpSpPr>
          <p:grpSpPr>
            <a:xfrm>
              <a:off x="400495" y="1601534"/>
              <a:ext cx="838200" cy="999744"/>
              <a:chOff x="400495" y="1601534"/>
              <a:chExt cx="838200" cy="999744"/>
            </a:xfrm>
          </p:grpSpPr>
          <p:pic>
            <p:nvPicPr>
              <p:cNvPr id="103" name="Picture 102"/>
              <p:cNvPicPr>
                <a:picLocks noChangeAspect="1"/>
              </p:cNvPicPr>
              <p:nvPr/>
            </p:nvPicPr>
            <p:blipFill>
              <a:blip r:embed="rId3" cstate="print">
                <a:duotone>
                  <a:prstClr val="black"/>
                  <a:srgbClr val="D9C3A5">
                    <a:tint val="50000"/>
                    <a:satMod val="180000"/>
                  </a:srgbClr>
                </a:duotone>
              </a:blip>
              <a:stretch>
                <a:fillRect/>
              </a:stretch>
            </p:blipFill>
            <p:spPr>
              <a:xfrm>
                <a:off x="400495" y="1601534"/>
                <a:ext cx="838200" cy="838200"/>
              </a:xfrm>
              <a:prstGeom prst="rect">
                <a:avLst/>
              </a:prstGeom>
            </p:spPr>
          </p:pic>
          <p:sp>
            <p:nvSpPr>
              <p:cNvPr id="104" name="TextBox 103"/>
              <p:cNvSpPr txBox="1"/>
              <p:nvPr/>
            </p:nvSpPr>
            <p:spPr>
              <a:xfrm>
                <a:off x="400496" y="2482406"/>
                <a:ext cx="838199" cy="118872"/>
              </a:xfrm>
              <a:prstGeom prst="rect">
                <a:avLst/>
              </a:prstGeom>
              <a:noFill/>
            </p:spPr>
            <p:txBody>
              <a:bodyPr wrap="square" lIns="0" tIns="0" rIns="0" bIns="0" rtlCol="0" anchor="ctr">
                <a:noAutofit/>
              </a:bodyPr>
              <a:lstStyle/>
              <a:p>
                <a:r>
                  <a:rPr lang="en-US" sz="1200" dirty="0" smtClean="0">
                    <a:solidFill>
                      <a:schemeClr val="accent1"/>
                    </a:solidFill>
                  </a:rPr>
                  <a:t>Payer</a:t>
                </a:r>
              </a:p>
            </p:txBody>
          </p:sp>
        </p:grpSp>
        <p:grpSp>
          <p:nvGrpSpPr>
            <p:cNvPr id="79" name="Group 10"/>
            <p:cNvGrpSpPr/>
            <p:nvPr/>
          </p:nvGrpSpPr>
          <p:grpSpPr>
            <a:xfrm>
              <a:off x="400495" y="3374136"/>
              <a:ext cx="838200" cy="1010539"/>
              <a:chOff x="400495" y="3374136"/>
              <a:chExt cx="838200" cy="1010539"/>
            </a:xfrm>
          </p:grpSpPr>
          <p:pic>
            <p:nvPicPr>
              <p:cNvPr id="101" name="Picture 100"/>
              <p:cNvPicPr>
                <a:picLocks noChangeAspect="1"/>
              </p:cNvPicPr>
              <p:nvPr/>
            </p:nvPicPr>
            <p:blipFill>
              <a:blip r:embed="rId4" cstate="print">
                <a:duotone>
                  <a:prstClr val="black"/>
                  <a:srgbClr val="D9C3A5">
                    <a:tint val="50000"/>
                    <a:satMod val="180000"/>
                  </a:srgbClr>
                </a:duotone>
              </a:blip>
              <a:stretch>
                <a:fillRect/>
              </a:stretch>
            </p:blipFill>
            <p:spPr>
              <a:xfrm>
                <a:off x="400495" y="3374136"/>
                <a:ext cx="838200" cy="838200"/>
              </a:xfrm>
              <a:prstGeom prst="rect">
                <a:avLst/>
              </a:prstGeom>
            </p:spPr>
          </p:pic>
          <p:sp>
            <p:nvSpPr>
              <p:cNvPr id="102" name="TextBox 101"/>
              <p:cNvSpPr txBox="1"/>
              <p:nvPr/>
            </p:nvSpPr>
            <p:spPr>
              <a:xfrm>
                <a:off x="400495" y="4265803"/>
                <a:ext cx="838199" cy="118872"/>
              </a:xfrm>
              <a:prstGeom prst="rect">
                <a:avLst/>
              </a:prstGeom>
              <a:noFill/>
            </p:spPr>
            <p:txBody>
              <a:bodyPr wrap="square" lIns="0" tIns="0" rIns="0" bIns="0" rtlCol="0" anchor="ctr">
                <a:noAutofit/>
              </a:bodyPr>
              <a:lstStyle/>
              <a:p>
                <a:r>
                  <a:rPr lang="en-US" sz="1200" dirty="0" smtClean="0">
                    <a:solidFill>
                      <a:schemeClr val="accent1"/>
                    </a:solidFill>
                  </a:rPr>
                  <a:t>PCP</a:t>
                </a:r>
              </a:p>
            </p:txBody>
          </p:sp>
        </p:grpSp>
        <p:grpSp>
          <p:nvGrpSpPr>
            <p:cNvPr id="80" name="Group 11"/>
            <p:cNvGrpSpPr/>
            <p:nvPr/>
          </p:nvGrpSpPr>
          <p:grpSpPr>
            <a:xfrm>
              <a:off x="1575848" y="2513123"/>
              <a:ext cx="1162515" cy="1514555"/>
              <a:chOff x="1575848" y="2513123"/>
              <a:chExt cx="1162515" cy="1514555"/>
            </a:xfrm>
          </p:grpSpPr>
          <p:pic>
            <p:nvPicPr>
              <p:cNvPr id="99" name="Picture 98"/>
              <p:cNvPicPr>
                <a:picLocks noChangeAspect="1"/>
              </p:cNvPicPr>
              <p:nvPr/>
            </p:nvPicPr>
            <p:blipFill>
              <a:blip r:embed="rId5" cstate="print">
                <a:duotone>
                  <a:prstClr val="black"/>
                  <a:srgbClr val="D9C3A5">
                    <a:tint val="50000"/>
                    <a:satMod val="180000"/>
                  </a:srgbClr>
                </a:duotone>
              </a:blip>
              <a:stretch>
                <a:fillRect/>
              </a:stretch>
            </p:blipFill>
            <p:spPr>
              <a:xfrm>
                <a:off x="1575848" y="2513123"/>
                <a:ext cx="1161986" cy="1161986"/>
              </a:xfrm>
              <a:prstGeom prst="rect">
                <a:avLst/>
              </a:prstGeom>
            </p:spPr>
          </p:pic>
          <p:sp>
            <p:nvSpPr>
              <p:cNvPr id="100" name="TextBox 99"/>
              <p:cNvSpPr txBox="1"/>
              <p:nvPr/>
            </p:nvSpPr>
            <p:spPr>
              <a:xfrm>
                <a:off x="1597053" y="3474100"/>
                <a:ext cx="1141310" cy="553578"/>
              </a:xfrm>
              <a:prstGeom prst="rect">
                <a:avLst/>
              </a:prstGeom>
              <a:noFill/>
            </p:spPr>
            <p:txBody>
              <a:bodyPr wrap="square" lIns="0" tIns="0" rIns="0" bIns="0" rtlCol="0" anchor="ctr">
                <a:noAutofit/>
              </a:bodyPr>
              <a:lstStyle/>
              <a:p>
                <a:r>
                  <a:rPr lang="en-US" sz="1200" b="1" dirty="0" smtClean="0">
                    <a:solidFill>
                      <a:schemeClr val="accent1"/>
                    </a:solidFill>
                  </a:rPr>
                  <a:t>Patient coordinates care</a:t>
                </a:r>
              </a:p>
            </p:txBody>
          </p:sp>
        </p:grpSp>
        <p:grpSp>
          <p:nvGrpSpPr>
            <p:cNvPr id="81" name="Group 12"/>
            <p:cNvGrpSpPr/>
            <p:nvPr/>
          </p:nvGrpSpPr>
          <p:grpSpPr>
            <a:xfrm>
              <a:off x="3074988" y="3374136"/>
              <a:ext cx="838200" cy="1005142"/>
              <a:chOff x="3074988" y="3374136"/>
              <a:chExt cx="838200" cy="1005142"/>
            </a:xfrm>
          </p:grpSpPr>
          <p:pic>
            <p:nvPicPr>
              <p:cNvPr id="97" name="Picture 96"/>
              <p:cNvPicPr>
                <a:picLocks noChangeAspect="1"/>
              </p:cNvPicPr>
              <p:nvPr/>
            </p:nvPicPr>
            <p:blipFill>
              <a:blip r:embed="rId6" cstate="print">
                <a:duotone>
                  <a:prstClr val="black"/>
                  <a:srgbClr val="D9C3A5">
                    <a:tint val="50000"/>
                    <a:satMod val="180000"/>
                  </a:srgbClr>
                </a:duotone>
              </a:blip>
              <a:stretch>
                <a:fillRect/>
              </a:stretch>
            </p:blipFill>
            <p:spPr>
              <a:xfrm>
                <a:off x="3074988" y="3374136"/>
                <a:ext cx="838200" cy="838200"/>
              </a:xfrm>
              <a:prstGeom prst="rect">
                <a:avLst/>
              </a:prstGeom>
            </p:spPr>
          </p:pic>
          <p:sp>
            <p:nvSpPr>
              <p:cNvPr id="98" name="TextBox 97"/>
              <p:cNvSpPr txBox="1"/>
              <p:nvPr/>
            </p:nvSpPr>
            <p:spPr>
              <a:xfrm>
                <a:off x="3074989" y="4260406"/>
                <a:ext cx="838199" cy="118872"/>
              </a:xfrm>
              <a:prstGeom prst="rect">
                <a:avLst/>
              </a:prstGeom>
              <a:noFill/>
            </p:spPr>
            <p:txBody>
              <a:bodyPr wrap="square" lIns="0" tIns="0" rIns="0" bIns="0" rtlCol="0" anchor="ctr">
                <a:noAutofit/>
              </a:bodyPr>
              <a:lstStyle/>
              <a:p>
                <a:r>
                  <a:rPr lang="en-US" sz="1200" dirty="0" smtClean="0">
                    <a:solidFill>
                      <a:schemeClr val="accent1"/>
                    </a:solidFill>
                  </a:rPr>
                  <a:t>Pharmacy</a:t>
                </a:r>
              </a:p>
            </p:txBody>
          </p:sp>
        </p:grpSp>
        <p:sp>
          <p:nvSpPr>
            <p:cNvPr id="82" name="TextBox 81"/>
            <p:cNvSpPr txBox="1"/>
            <p:nvPr/>
          </p:nvSpPr>
          <p:spPr>
            <a:xfrm>
              <a:off x="3074989" y="2480692"/>
              <a:ext cx="838199" cy="118872"/>
            </a:xfrm>
            <a:prstGeom prst="rect">
              <a:avLst/>
            </a:prstGeom>
            <a:noFill/>
          </p:spPr>
          <p:txBody>
            <a:bodyPr wrap="square" lIns="0" tIns="0" rIns="0" bIns="0" rtlCol="0" anchor="ctr">
              <a:noAutofit/>
            </a:bodyPr>
            <a:lstStyle/>
            <a:p>
              <a:r>
                <a:rPr lang="en-US" sz="1200" dirty="0" smtClean="0">
                  <a:solidFill>
                    <a:schemeClr val="accent1"/>
                  </a:solidFill>
                </a:rPr>
                <a:t>Hospital</a:t>
              </a:r>
            </a:p>
          </p:txBody>
        </p:sp>
        <p:cxnSp>
          <p:nvCxnSpPr>
            <p:cNvPr id="83" name="Straight Arrow Connector 82"/>
            <p:cNvCxnSpPr/>
            <p:nvPr/>
          </p:nvCxnSpPr>
          <p:spPr bwMode="auto">
            <a:xfrm flipV="1">
              <a:off x="1244410" y="3432342"/>
              <a:ext cx="430721" cy="355179"/>
            </a:xfrm>
            <a:prstGeom prst="straightConnector1">
              <a:avLst/>
            </a:prstGeom>
            <a:noFill/>
            <a:ln w="9525" cap="flat" cmpd="sng" algn="ctr">
              <a:solidFill>
                <a:schemeClr val="accent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a:stCxn id="99" idx="0"/>
              <a:endCxn id="96" idx="2"/>
            </p:cNvCxnSpPr>
            <p:nvPr/>
          </p:nvCxnSpPr>
          <p:spPr bwMode="auto">
            <a:xfrm flipV="1">
              <a:off x="2156841" y="2183829"/>
              <a:ext cx="1984" cy="329294"/>
            </a:xfrm>
            <a:prstGeom prst="straightConnector1">
              <a:avLst/>
            </a:prstGeom>
            <a:noFill/>
            <a:ln w="9525" cap="flat" cmpd="sng" algn="ctr">
              <a:solidFill>
                <a:schemeClr val="accent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p:cNvCxnSpPr/>
            <p:nvPr/>
          </p:nvCxnSpPr>
          <p:spPr bwMode="auto">
            <a:xfrm>
              <a:off x="1163955" y="4027678"/>
              <a:ext cx="198120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p:nvPr/>
          </p:nvCxnSpPr>
          <p:spPr bwMode="auto">
            <a:xfrm flipV="1">
              <a:off x="3494088" y="2647950"/>
              <a:ext cx="0" cy="726186"/>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p:nvPr/>
          </p:nvCxnSpPr>
          <p:spPr bwMode="auto">
            <a:xfrm flipH="1">
              <a:off x="2611756" y="2279904"/>
              <a:ext cx="533400" cy="446151"/>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p:nvPr/>
          </p:nvCxnSpPr>
          <p:spPr bwMode="auto">
            <a:xfrm>
              <a:off x="1214120" y="2161032"/>
              <a:ext cx="188722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9" name="Group 88"/>
            <p:cNvGrpSpPr/>
            <p:nvPr/>
          </p:nvGrpSpPr>
          <p:grpSpPr>
            <a:xfrm>
              <a:off x="1737741" y="1274763"/>
              <a:ext cx="838200" cy="909066"/>
              <a:chOff x="1737741" y="1274763"/>
              <a:chExt cx="838200" cy="909066"/>
            </a:xfrm>
          </p:grpSpPr>
          <p:pic>
            <p:nvPicPr>
              <p:cNvPr id="95" name="Picture 94"/>
              <p:cNvPicPr>
                <a:picLocks noChangeAspect="1"/>
              </p:cNvPicPr>
              <p:nvPr/>
            </p:nvPicPr>
            <p:blipFill>
              <a:blip r:embed="rId7" cstate="print">
                <a:duotone>
                  <a:prstClr val="black"/>
                  <a:srgbClr val="D9C3A5">
                    <a:tint val="50000"/>
                    <a:satMod val="180000"/>
                  </a:srgbClr>
                </a:duotone>
              </a:blip>
              <a:stretch>
                <a:fillRect/>
              </a:stretch>
            </p:blipFill>
            <p:spPr>
              <a:xfrm>
                <a:off x="1737741" y="1274763"/>
                <a:ext cx="838200" cy="838200"/>
              </a:xfrm>
              <a:prstGeom prst="rect">
                <a:avLst/>
              </a:prstGeom>
            </p:spPr>
          </p:pic>
          <p:sp>
            <p:nvSpPr>
              <p:cNvPr id="96" name="TextBox 95"/>
              <p:cNvSpPr txBox="1"/>
              <p:nvPr/>
            </p:nvSpPr>
            <p:spPr>
              <a:xfrm>
                <a:off x="1843039" y="2124393"/>
                <a:ext cx="631571" cy="59436"/>
              </a:xfrm>
              <a:prstGeom prst="rect">
                <a:avLst/>
              </a:prstGeom>
              <a:solidFill>
                <a:schemeClr val="bg1"/>
              </a:solidFill>
            </p:spPr>
            <p:txBody>
              <a:bodyPr wrap="square" lIns="0" tIns="0" rIns="0" bIns="0" rtlCol="0" anchor="ctr">
                <a:noAutofit/>
              </a:bodyPr>
              <a:lstStyle/>
              <a:p>
                <a:r>
                  <a:rPr lang="en-US" sz="1200" dirty="0" smtClean="0">
                    <a:solidFill>
                      <a:schemeClr val="accent1"/>
                    </a:solidFill>
                  </a:rPr>
                  <a:t>Nurse</a:t>
                </a:r>
              </a:p>
            </p:txBody>
          </p:sp>
        </p:grpSp>
        <p:cxnSp>
          <p:nvCxnSpPr>
            <p:cNvPr id="90" name="Straight Arrow Connector 89"/>
            <p:cNvCxnSpPr/>
            <p:nvPr/>
          </p:nvCxnSpPr>
          <p:spPr bwMode="auto">
            <a:xfrm>
              <a:off x="2586101" y="1693863"/>
              <a:ext cx="477774" cy="277177"/>
            </a:xfrm>
            <a:prstGeom prst="straightConnector1">
              <a:avLst/>
            </a:prstGeom>
            <a:noFill/>
            <a:ln w="9525" cap="flat" cmpd="sng" algn="ctr">
              <a:solidFill>
                <a:schemeClr val="accent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p:nvPr/>
          </p:nvCxnSpPr>
          <p:spPr bwMode="auto">
            <a:xfrm flipH="1" flipV="1">
              <a:off x="1163956" y="2297668"/>
              <a:ext cx="540384" cy="404892"/>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p:cNvCxnSpPr/>
            <p:nvPr/>
          </p:nvCxnSpPr>
          <p:spPr bwMode="auto">
            <a:xfrm flipH="1" flipV="1">
              <a:off x="2697481" y="3332996"/>
              <a:ext cx="400673" cy="299839"/>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p:nvPr/>
          </p:nvCxnSpPr>
          <p:spPr bwMode="auto">
            <a:xfrm>
              <a:off x="819595" y="2647950"/>
              <a:ext cx="0" cy="726186"/>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1325563" y="4393402"/>
              <a:ext cx="1738312" cy="315175"/>
            </a:xfrm>
            <a:prstGeom prst="rect">
              <a:avLst/>
            </a:prstGeom>
            <a:noFill/>
          </p:spPr>
          <p:txBody>
            <a:bodyPr wrap="square" lIns="0" tIns="0" rIns="0" bIns="0" rtlCol="0" anchor="ctr">
              <a:noAutofit/>
            </a:bodyPr>
            <a:lstStyle/>
            <a:p>
              <a:r>
                <a:rPr lang="en-US" sz="1400" b="1" dirty="0" smtClean="0">
                  <a:solidFill>
                    <a:schemeClr val="accent1"/>
                  </a:solidFill>
                </a:rPr>
                <a:t>From fee-for-services…</a:t>
              </a:r>
            </a:p>
          </p:txBody>
        </p:sp>
      </p:grpSp>
      <p:sp>
        <p:nvSpPr>
          <p:cNvPr id="105" name="Oval 104"/>
          <p:cNvSpPr/>
          <p:nvPr/>
        </p:nvSpPr>
        <p:spPr bwMode="auto">
          <a:xfrm>
            <a:off x="5049606" y="1177447"/>
            <a:ext cx="3218236" cy="3122079"/>
          </a:xfrm>
          <a:prstGeom prst="ellipse">
            <a:avLst/>
          </a:prstGeom>
          <a:solidFill>
            <a:schemeClr val="tx2">
              <a:lumMod val="20000"/>
              <a:lumOff val="80000"/>
            </a:schemeClr>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sp>
        <p:nvSpPr>
          <p:cNvPr id="106" name="Oval 105"/>
          <p:cNvSpPr/>
          <p:nvPr/>
        </p:nvSpPr>
        <p:spPr bwMode="auto">
          <a:xfrm>
            <a:off x="5644301" y="1697277"/>
            <a:ext cx="2028848" cy="1952663"/>
          </a:xfrm>
          <a:prstGeom prst="ellipse">
            <a:avLst/>
          </a:prstGeom>
          <a:noFill/>
          <a:ln w="19050" cap="flat" cmpd="sng" algn="ctr">
            <a:solidFill>
              <a:schemeClr val="accent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pic>
        <p:nvPicPr>
          <p:cNvPr id="107" name="Picture 106"/>
          <p:cNvPicPr>
            <a:picLocks noChangeAspect="1"/>
          </p:cNvPicPr>
          <p:nvPr/>
        </p:nvPicPr>
        <p:blipFill>
          <a:blip r:embed="rId8" cstate="print">
            <a:duotone>
              <a:prstClr val="black"/>
              <a:srgbClr val="D9C3A5">
                <a:tint val="50000"/>
                <a:satMod val="180000"/>
              </a:srgbClr>
            </a:duotone>
          </a:blip>
          <a:stretch>
            <a:fillRect/>
          </a:stretch>
        </p:blipFill>
        <p:spPr>
          <a:xfrm>
            <a:off x="6219454" y="2250506"/>
            <a:ext cx="903592" cy="834831"/>
          </a:xfrm>
          <a:prstGeom prst="rect">
            <a:avLst/>
          </a:prstGeom>
          <a:effectLst/>
        </p:spPr>
      </p:pic>
      <p:grpSp>
        <p:nvGrpSpPr>
          <p:cNvPr id="108" name="Group 107"/>
          <p:cNvGrpSpPr/>
          <p:nvPr/>
        </p:nvGrpSpPr>
        <p:grpSpPr>
          <a:xfrm>
            <a:off x="4343811" y="3386536"/>
            <a:ext cx="903592" cy="995726"/>
            <a:chOff x="400495" y="1601534"/>
            <a:chExt cx="838200" cy="999744"/>
          </a:xfrm>
        </p:grpSpPr>
        <p:pic>
          <p:nvPicPr>
            <p:cNvPr id="109" name="Picture 108"/>
            <p:cNvPicPr>
              <a:picLocks noChangeAspect="1"/>
            </p:cNvPicPr>
            <p:nvPr/>
          </p:nvPicPr>
          <p:blipFill>
            <a:blip r:embed="rId3" cstate="print">
              <a:duotone>
                <a:prstClr val="black"/>
                <a:srgbClr val="D9C3A5">
                  <a:tint val="50000"/>
                  <a:satMod val="180000"/>
                </a:srgbClr>
              </a:duotone>
            </a:blip>
            <a:stretch>
              <a:fillRect/>
            </a:stretch>
          </p:blipFill>
          <p:spPr>
            <a:xfrm>
              <a:off x="400495" y="1601534"/>
              <a:ext cx="838200" cy="838200"/>
            </a:xfrm>
            <a:prstGeom prst="rect">
              <a:avLst/>
            </a:prstGeom>
          </p:spPr>
        </p:pic>
        <p:sp>
          <p:nvSpPr>
            <p:cNvPr id="110" name="TextBox 109"/>
            <p:cNvSpPr txBox="1"/>
            <p:nvPr/>
          </p:nvSpPr>
          <p:spPr>
            <a:xfrm>
              <a:off x="400496" y="2482406"/>
              <a:ext cx="838199" cy="118872"/>
            </a:xfrm>
            <a:prstGeom prst="rect">
              <a:avLst/>
            </a:prstGeom>
            <a:noFill/>
          </p:spPr>
          <p:txBody>
            <a:bodyPr wrap="square" lIns="0" tIns="0" rIns="0" bIns="0" rtlCol="0" anchor="ctr">
              <a:noAutofit/>
            </a:bodyPr>
            <a:lstStyle/>
            <a:p>
              <a:r>
                <a:rPr lang="en-US" sz="1200" dirty="0" smtClean="0">
                  <a:solidFill>
                    <a:schemeClr val="accent1"/>
                  </a:solidFill>
                </a:rPr>
                <a:t>Payer</a:t>
              </a:r>
            </a:p>
          </p:txBody>
        </p:sp>
      </p:grpSp>
      <p:grpSp>
        <p:nvGrpSpPr>
          <p:cNvPr id="111" name="Group 110"/>
          <p:cNvGrpSpPr/>
          <p:nvPr/>
        </p:nvGrpSpPr>
        <p:grpSpPr>
          <a:xfrm>
            <a:off x="5137285" y="2285825"/>
            <a:ext cx="903592" cy="964609"/>
            <a:chOff x="1737741" y="1274763"/>
            <a:chExt cx="838200" cy="968502"/>
          </a:xfrm>
          <a:effectLst/>
        </p:grpSpPr>
        <p:pic>
          <p:nvPicPr>
            <p:cNvPr id="112" name="Picture 111"/>
            <p:cNvPicPr>
              <a:picLocks noChangeAspect="1"/>
            </p:cNvPicPr>
            <p:nvPr/>
          </p:nvPicPr>
          <p:blipFill>
            <a:blip r:embed="rId7" cstate="print">
              <a:duotone>
                <a:prstClr val="black"/>
                <a:srgbClr val="D9C3A5">
                  <a:tint val="50000"/>
                  <a:satMod val="180000"/>
                </a:srgbClr>
              </a:duotone>
            </a:blip>
            <a:stretch>
              <a:fillRect/>
            </a:stretch>
          </p:blipFill>
          <p:spPr>
            <a:xfrm>
              <a:off x="1737741" y="1274763"/>
              <a:ext cx="838200" cy="838200"/>
            </a:xfrm>
            <a:prstGeom prst="rect">
              <a:avLst/>
            </a:prstGeom>
            <a:effectLst/>
          </p:spPr>
        </p:pic>
        <p:sp>
          <p:nvSpPr>
            <p:cNvPr id="113" name="TextBox 112"/>
            <p:cNvSpPr txBox="1"/>
            <p:nvPr/>
          </p:nvSpPr>
          <p:spPr>
            <a:xfrm>
              <a:off x="1939290" y="2124393"/>
              <a:ext cx="441960" cy="118872"/>
            </a:xfrm>
            <a:prstGeom prst="rect">
              <a:avLst/>
            </a:prstGeom>
            <a:noFill/>
          </p:spPr>
          <p:txBody>
            <a:bodyPr wrap="square" lIns="0" tIns="0" rIns="0" bIns="0" rtlCol="0" anchor="ctr">
              <a:noAutofit/>
            </a:bodyPr>
            <a:lstStyle/>
            <a:p>
              <a:r>
                <a:rPr lang="en-US" sz="1200" dirty="0" smtClean="0">
                  <a:solidFill>
                    <a:schemeClr val="accent1"/>
                  </a:solidFill>
                </a:rPr>
                <a:t>Nurse</a:t>
              </a:r>
            </a:p>
          </p:txBody>
        </p:sp>
      </p:grpSp>
      <p:pic>
        <p:nvPicPr>
          <p:cNvPr id="114" name="Picture 113"/>
          <p:cNvPicPr>
            <a:picLocks noChangeAspect="1"/>
          </p:cNvPicPr>
          <p:nvPr/>
        </p:nvPicPr>
        <p:blipFill>
          <a:blip r:embed="rId6" cstate="print">
            <a:duotone>
              <a:prstClr val="black"/>
              <a:srgbClr val="D9C3A5">
                <a:tint val="50000"/>
                <a:satMod val="180000"/>
              </a:srgbClr>
            </a:duotone>
          </a:blip>
          <a:stretch>
            <a:fillRect/>
          </a:stretch>
        </p:blipFill>
        <p:spPr>
          <a:xfrm>
            <a:off x="6206928" y="1240548"/>
            <a:ext cx="903592" cy="834831"/>
          </a:xfrm>
          <a:prstGeom prst="rect">
            <a:avLst/>
          </a:prstGeom>
          <a:effectLst/>
        </p:spPr>
      </p:pic>
      <p:sp>
        <p:nvSpPr>
          <p:cNvPr id="115" name="TextBox 114"/>
          <p:cNvSpPr txBox="1"/>
          <p:nvPr/>
        </p:nvSpPr>
        <p:spPr>
          <a:xfrm>
            <a:off x="6206929" y="2073152"/>
            <a:ext cx="903591" cy="118394"/>
          </a:xfrm>
          <a:prstGeom prst="rect">
            <a:avLst/>
          </a:prstGeom>
          <a:noFill/>
        </p:spPr>
        <p:txBody>
          <a:bodyPr wrap="square" lIns="0" tIns="0" rIns="0" bIns="0" rtlCol="0" anchor="ctr">
            <a:noAutofit/>
          </a:bodyPr>
          <a:lstStyle/>
          <a:p>
            <a:r>
              <a:rPr lang="en-US" sz="1200" dirty="0" smtClean="0">
                <a:solidFill>
                  <a:schemeClr val="accent1"/>
                </a:solidFill>
              </a:rPr>
              <a:t>Pharmacy</a:t>
            </a:r>
          </a:p>
        </p:txBody>
      </p:sp>
      <p:grpSp>
        <p:nvGrpSpPr>
          <p:cNvPr id="116" name="Group 115"/>
          <p:cNvGrpSpPr/>
          <p:nvPr/>
        </p:nvGrpSpPr>
        <p:grpSpPr>
          <a:xfrm>
            <a:off x="7266554" y="2264891"/>
            <a:ext cx="903592" cy="1006478"/>
            <a:chOff x="400495" y="3374136"/>
            <a:chExt cx="838200" cy="1010539"/>
          </a:xfrm>
          <a:effectLst/>
        </p:grpSpPr>
        <p:pic>
          <p:nvPicPr>
            <p:cNvPr id="117" name="Picture 116"/>
            <p:cNvPicPr>
              <a:picLocks noChangeAspect="1"/>
            </p:cNvPicPr>
            <p:nvPr/>
          </p:nvPicPr>
          <p:blipFill>
            <a:blip r:embed="rId4" cstate="print">
              <a:duotone>
                <a:prstClr val="black"/>
                <a:srgbClr val="D9C3A5">
                  <a:tint val="50000"/>
                  <a:satMod val="180000"/>
                </a:srgbClr>
              </a:duotone>
            </a:blip>
            <a:stretch>
              <a:fillRect/>
            </a:stretch>
          </p:blipFill>
          <p:spPr>
            <a:xfrm>
              <a:off x="400495" y="3374136"/>
              <a:ext cx="838200" cy="838200"/>
            </a:xfrm>
            <a:prstGeom prst="rect">
              <a:avLst/>
            </a:prstGeom>
            <a:effectLst/>
          </p:spPr>
        </p:pic>
        <p:sp>
          <p:nvSpPr>
            <p:cNvPr id="118" name="TextBox 117"/>
            <p:cNvSpPr txBox="1"/>
            <p:nvPr/>
          </p:nvSpPr>
          <p:spPr>
            <a:xfrm>
              <a:off x="400495" y="4265803"/>
              <a:ext cx="838199" cy="118872"/>
            </a:xfrm>
            <a:prstGeom prst="rect">
              <a:avLst/>
            </a:prstGeom>
            <a:noFill/>
          </p:spPr>
          <p:txBody>
            <a:bodyPr wrap="square" lIns="0" tIns="0" rIns="0" bIns="0" rtlCol="0" anchor="ctr">
              <a:noAutofit/>
            </a:bodyPr>
            <a:lstStyle/>
            <a:p>
              <a:r>
                <a:rPr lang="en-US" sz="1200" dirty="0" smtClean="0">
                  <a:solidFill>
                    <a:schemeClr val="accent1"/>
                  </a:solidFill>
                </a:rPr>
                <a:t>PCP</a:t>
              </a:r>
            </a:p>
          </p:txBody>
        </p:sp>
      </p:grpSp>
      <p:grpSp>
        <p:nvGrpSpPr>
          <p:cNvPr id="119" name="Group 118"/>
          <p:cNvGrpSpPr/>
          <p:nvPr/>
        </p:nvGrpSpPr>
        <p:grpSpPr>
          <a:xfrm>
            <a:off x="6206928" y="3286373"/>
            <a:ext cx="903592" cy="979898"/>
            <a:chOff x="6530191" y="3013242"/>
            <a:chExt cx="838200" cy="983852"/>
          </a:xfrm>
          <a:effectLst/>
        </p:grpSpPr>
        <p:pic>
          <p:nvPicPr>
            <p:cNvPr id="120" name="Picture 119"/>
            <p:cNvPicPr>
              <a:picLocks noChangeAspect="1"/>
            </p:cNvPicPr>
            <p:nvPr/>
          </p:nvPicPr>
          <p:blipFill>
            <a:blip r:embed="rId9" cstate="print">
              <a:duotone>
                <a:prstClr val="black"/>
                <a:srgbClr val="D9C3A5">
                  <a:tint val="50000"/>
                  <a:satMod val="180000"/>
                </a:srgbClr>
              </a:duotone>
            </a:blip>
            <a:stretch>
              <a:fillRect/>
            </a:stretch>
          </p:blipFill>
          <p:spPr>
            <a:xfrm>
              <a:off x="6530191" y="3013242"/>
              <a:ext cx="838200" cy="838200"/>
            </a:xfrm>
            <a:prstGeom prst="rect">
              <a:avLst/>
            </a:prstGeom>
          </p:spPr>
        </p:pic>
        <p:sp>
          <p:nvSpPr>
            <p:cNvPr id="121" name="TextBox 120"/>
            <p:cNvSpPr txBox="1"/>
            <p:nvPr/>
          </p:nvSpPr>
          <p:spPr>
            <a:xfrm>
              <a:off x="6530192" y="3878222"/>
              <a:ext cx="838199" cy="118872"/>
            </a:xfrm>
            <a:prstGeom prst="rect">
              <a:avLst/>
            </a:prstGeom>
            <a:noFill/>
          </p:spPr>
          <p:txBody>
            <a:bodyPr wrap="square" lIns="0" tIns="0" rIns="0" bIns="0" rtlCol="0" anchor="ctr">
              <a:noAutofit/>
            </a:bodyPr>
            <a:lstStyle/>
            <a:p>
              <a:r>
                <a:rPr lang="en-US" sz="1200" dirty="0" smtClean="0">
                  <a:solidFill>
                    <a:schemeClr val="accent1"/>
                  </a:solidFill>
                </a:rPr>
                <a:t>Other</a:t>
              </a:r>
            </a:p>
          </p:txBody>
        </p:sp>
      </p:grpSp>
      <p:sp>
        <p:nvSpPr>
          <p:cNvPr id="122" name="Left-Right Arrow 121"/>
          <p:cNvSpPr/>
          <p:nvPr/>
        </p:nvSpPr>
        <p:spPr bwMode="auto">
          <a:xfrm>
            <a:off x="4991645" y="3596688"/>
            <a:ext cx="703013" cy="258039"/>
          </a:xfrm>
          <a:prstGeom prst="leftRightArrow">
            <a:avLst/>
          </a:prstGeom>
          <a:solidFill>
            <a:schemeClr val="accent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sp>
        <p:nvSpPr>
          <p:cNvPr id="123" name="Left-Right Arrow 122"/>
          <p:cNvSpPr/>
          <p:nvPr/>
        </p:nvSpPr>
        <p:spPr bwMode="auto">
          <a:xfrm>
            <a:off x="7564829" y="1829220"/>
            <a:ext cx="703013" cy="258039"/>
          </a:xfrm>
          <a:prstGeom prst="leftRightArrow">
            <a:avLst/>
          </a:prstGeom>
          <a:solidFill>
            <a:schemeClr val="accent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sp>
        <p:nvSpPr>
          <p:cNvPr id="124" name="TextBox 123"/>
          <p:cNvSpPr txBox="1"/>
          <p:nvPr/>
        </p:nvSpPr>
        <p:spPr>
          <a:xfrm>
            <a:off x="5871369" y="4299526"/>
            <a:ext cx="1738312" cy="412465"/>
          </a:xfrm>
          <a:prstGeom prst="rect">
            <a:avLst/>
          </a:prstGeom>
          <a:noFill/>
        </p:spPr>
        <p:txBody>
          <a:bodyPr wrap="square" lIns="0" tIns="0" rIns="0" bIns="0" rtlCol="0" anchor="ctr">
            <a:noAutofit/>
          </a:bodyPr>
          <a:lstStyle/>
          <a:p>
            <a:r>
              <a:rPr lang="en-US" b="1" dirty="0" smtClean="0">
                <a:solidFill>
                  <a:schemeClr val="accent1"/>
                </a:solidFill>
              </a:rPr>
              <a:t>…</a:t>
            </a:r>
            <a:r>
              <a:rPr lang="en-US" sz="1400" b="1" dirty="0" smtClean="0">
                <a:solidFill>
                  <a:schemeClr val="accent1"/>
                </a:solidFill>
              </a:rPr>
              <a:t>to</a:t>
            </a:r>
            <a:r>
              <a:rPr lang="en-US" b="1" dirty="0" smtClean="0">
                <a:solidFill>
                  <a:schemeClr val="accent1"/>
                </a:solidFill>
              </a:rPr>
              <a:t> </a:t>
            </a:r>
            <a:r>
              <a:rPr lang="en-US" sz="1400" b="1" dirty="0" smtClean="0">
                <a:solidFill>
                  <a:schemeClr val="accent1"/>
                </a:solidFill>
              </a:rPr>
              <a:t>accountable</a:t>
            </a:r>
            <a:r>
              <a:rPr lang="en-US" b="1" dirty="0" smtClean="0">
                <a:solidFill>
                  <a:schemeClr val="accent1"/>
                </a:solidFill>
              </a:rPr>
              <a:t> </a:t>
            </a:r>
            <a:r>
              <a:rPr lang="en-US" sz="1400" b="1" dirty="0" smtClean="0">
                <a:solidFill>
                  <a:schemeClr val="accent1"/>
                </a:solidFill>
              </a:rPr>
              <a:t>care</a:t>
            </a:r>
          </a:p>
        </p:txBody>
      </p:sp>
      <p:cxnSp>
        <p:nvCxnSpPr>
          <p:cNvPr id="125" name="Straight Arrow Connector 124"/>
          <p:cNvCxnSpPr/>
          <p:nvPr/>
        </p:nvCxnSpPr>
        <p:spPr bwMode="auto">
          <a:xfrm flipH="1">
            <a:off x="4060658" y="1400097"/>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Arrow Connector 125"/>
          <p:cNvCxnSpPr/>
          <p:nvPr/>
        </p:nvCxnSpPr>
        <p:spPr bwMode="auto">
          <a:xfrm flipH="1">
            <a:off x="4060658" y="1750881"/>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Arrow Connector 126"/>
          <p:cNvCxnSpPr/>
          <p:nvPr/>
        </p:nvCxnSpPr>
        <p:spPr bwMode="auto">
          <a:xfrm flipH="1">
            <a:off x="4060658" y="2101665"/>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Arrow Connector 127"/>
          <p:cNvCxnSpPr/>
          <p:nvPr/>
        </p:nvCxnSpPr>
        <p:spPr bwMode="auto">
          <a:xfrm flipH="1">
            <a:off x="4060658" y="2452449"/>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p:cNvCxnSpPr/>
          <p:nvPr/>
        </p:nvCxnSpPr>
        <p:spPr bwMode="auto">
          <a:xfrm flipH="1">
            <a:off x="4060658" y="2803233"/>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29"/>
          <p:cNvCxnSpPr/>
          <p:nvPr/>
        </p:nvCxnSpPr>
        <p:spPr bwMode="auto">
          <a:xfrm flipH="1">
            <a:off x="4060658" y="3154017"/>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p:cNvCxnSpPr/>
          <p:nvPr/>
        </p:nvCxnSpPr>
        <p:spPr bwMode="auto">
          <a:xfrm flipH="1">
            <a:off x="4060658" y="3504801"/>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Arrow Connector 131"/>
          <p:cNvCxnSpPr/>
          <p:nvPr/>
        </p:nvCxnSpPr>
        <p:spPr bwMode="auto">
          <a:xfrm flipH="1">
            <a:off x="4060658" y="3855585"/>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132"/>
          <p:cNvCxnSpPr/>
          <p:nvPr/>
        </p:nvCxnSpPr>
        <p:spPr bwMode="auto">
          <a:xfrm flipH="1">
            <a:off x="4060658" y="4206367"/>
            <a:ext cx="240630" cy="0"/>
          </a:xfrm>
          <a:prstGeom prst="straightConnector1">
            <a:avLst/>
          </a:prstGeom>
          <a:noFill/>
          <a:ln w="9525" cap="flat" cmpd="sng" algn="ctr">
            <a:solidFill>
              <a:schemeClr val="accent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p:nvPr/>
        </p:nvCxnSpPr>
        <p:spPr bwMode="auto">
          <a:xfrm flipH="1">
            <a:off x="265114" y="4767467"/>
            <a:ext cx="8658490" cy="1"/>
          </a:xfrm>
          <a:prstGeom prst="line">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5" name="Group 134"/>
          <p:cNvGrpSpPr/>
          <p:nvPr/>
        </p:nvGrpSpPr>
        <p:grpSpPr>
          <a:xfrm>
            <a:off x="2926465" y="4958939"/>
            <a:ext cx="3330566" cy="1137061"/>
            <a:chOff x="2164080" y="4767463"/>
            <a:chExt cx="3330566" cy="1422202"/>
          </a:xfrm>
        </p:grpSpPr>
        <p:sp>
          <p:nvSpPr>
            <p:cNvPr id="136" name="Rectangle 135"/>
            <p:cNvSpPr/>
            <p:nvPr/>
          </p:nvSpPr>
          <p:spPr bwMode="auto">
            <a:xfrm>
              <a:off x="2164080" y="4767463"/>
              <a:ext cx="2430279" cy="1422200"/>
            </a:xfrm>
            <a:prstGeom prst="rect">
              <a:avLst/>
            </a:prstGeom>
            <a:gradFill flip="none" rotWithShape="1">
              <a:gsLst>
                <a:gs pos="47000">
                  <a:schemeClr val="accent1">
                    <a:lumMod val="75000"/>
                    <a:alpha val="16000"/>
                  </a:schemeClr>
                </a:gs>
                <a:gs pos="333">
                  <a:schemeClr val="accent1">
                    <a:lumMod val="50000"/>
                    <a:alpha val="49000"/>
                  </a:schemeClr>
                </a:gs>
                <a:gs pos="20000">
                  <a:schemeClr val="accent1">
                    <a:lumMod val="50000"/>
                    <a:alpha val="51000"/>
                  </a:schemeClr>
                </a:gs>
                <a:gs pos="76000">
                  <a:schemeClr val="accent1">
                    <a:tint val="23500"/>
                    <a:satMod val="160000"/>
                    <a:alpha val="0"/>
                    <a:lumMod val="0"/>
                    <a:lumOff val="100000"/>
                  </a:schemeClr>
                </a:gs>
              </a:gsLst>
              <a:lin ang="12600000" scaled="0"/>
              <a:tileRect/>
            </a:gra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grpSp>
          <p:nvGrpSpPr>
            <p:cNvPr id="137" name="Group 10"/>
            <p:cNvGrpSpPr/>
            <p:nvPr/>
          </p:nvGrpSpPr>
          <p:grpSpPr>
            <a:xfrm>
              <a:off x="3687454" y="4767463"/>
              <a:ext cx="1807192" cy="1422201"/>
              <a:chOff x="3800475" y="2314575"/>
              <a:chExt cx="3005328" cy="2590800"/>
            </a:xfrm>
            <a:solidFill>
              <a:schemeClr val="accent1"/>
            </a:solidFill>
            <a:effectLst/>
          </p:grpSpPr>
          <p:sp>
            <p:nvSpPr>
              <p:cNvPr id="141" name="Isosceles Triangle 140"/>
              <p:cNvSpPr/>
              <p:nvPr/>
            </p:nvSpPr>
            <p:spPr>
              <a:xfrm>
                <a:off x="4551807" y="2314575"/>
                <a:ext cx="1502664" cy="1295400"/>
              </a:xfrm>
              <a:prstGeom prst="triangle">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ts val="400"/>
                  </a:spcBef>
                </a:pPr>
                <a:r>
                  <a:rPr lang="en-US" b="1" dirty="0" smtClean="0">
                    <a:solidFill>
                      <a:schemeClr val="bg1"/>
                    </a:solidFill>
                    <a:latin typeface="Arial" pitchFamily="34" charset="0"/>
                    <a:cs typeface="Arial" pitchFamily="34" charset="0"/>
                  </a:rPr>
                  <a:t>Access</a:t>
                </a:r>
                <a:endParaRPr lang="en-GB" b="1" dirty="0" smtClean="0">
                  <a:solidFill>
                    <a:schemeClr val="bg1"/>
                  </a:solidFill>
                  <a:latin typeface="Arial" pitchFamily="34" charset="0"/>
                  <a:cs typeface="Arial" pitchFamily="34" charset="0"/>
                </a:endParaRPr>
              </a:p>
            </p:txBody>
          </p:sp>
          <p:sp>
            <p:nvSpPr>
              <p:cNvPr id="142" name="Isosceles Triangle 141"/>
              <p:cNvSpPr/>
              <p:nvPr/>
            </p:nvSpPr>
            <p:spPr>
              <a:xfrm>
                <a:off x="5303139" y="3609975"/>
                <a:ext cx="1502664" cy="1295400"/>
              </a:xfrm>
              <a:prstGeom prs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ts val="400"/>
                  </a:spcBef>
                </a:pPr>
                <a:r>
                  <a:rPr lang="en-US" b="1" dirty="0" smtClean="0">
                    <a:solidFill>
                      <a:schemeClr val="bg1"/>
                    </a:solidFill>
                    <a:latin typeface="Arial" pitchFamily="34" charset="0"/>
                    <a:cs typeface="Arial" pitchFamily="34" charset="0"/>
                  </a:rPr>
                  <a:t>Quality</a:t>
                </a:r>
                <a:endParaRPr lang="en-GB" b="1" dirty="0" smtClean="0">
                  <a:solidFill>
                    <a:schemeClr val="bg1"/>
                  </a:solidFill>
                  <a:latin typeface="Arial" pitchFamily="34" charset="0"/>
                  <a:cs typeface="Arial" pitchFamily="34" charset="0"/>
                </a:endParaRPr>
              </a:p>
            </p:txBody>
          </p:sp>
          <p:sp>
            <p:nvSpPr>
              <p:cNvPr id="143" name="Isosceles Triangle 142"/>
              <p:cNvSpPr/>
              <p:nvPr/>
            </p:nvSpPr>
            <p:spPr>
              <a:xfrm>
                <a:off x="3800475" y="3609975"/>
                <a:ext cx="1502664" cy="1295400"/>
              </a:xfrm>
              <a:prstGeom prs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ts val="400"/>
                  </a:spcBef>
                </a:pPr>
                <a:r>
                  <a:rPr lang="en-US" b="1" dirty="0" smtClean="0">
                    <a:solidFill>
                      <a:schemeClr val="bg1"/>
                    </a:solidFill>
                    <a:latin typeface="Arial" pitchFamily="34" charset="0"/>
                    <a:cs typeface="Arial" pitchFamily="34" charset="0"/>
                  </a:rPr>
                  <a:t>Cost</a:t>
                </a:r>
                <a:endParaRPr lang="en-GB" b="1" dirty="0" smtClean="0">
                  <a:solidFill>
                    <a:schemeClr val="bg1"/>
                  </a:solidFill>
                  <a:latin typeface="Arial" pitchFamily="34" charset="0"/>
                  <a:cs typeface="Arial" pitchFamily="34" charset="0"/>
                </a:endParaRPr>
              </a:p>
            </p:txBody>
          </p:sp>
        </p:grpSp>
        <p:sp>
          <p:nvSpPr>
            <p:cNvPr id="138" name="TextBox 137"/>
            <p:cNvSpPr txBox="1"/>
            <p:nvPr/>
          </p:nvSpPr>
          <p:spPr>
            <a:xfrm>
              <a:off x="2281816" y="5175504"/>
              <a:ext cx="1881126" cy="568816"/>
            </a:xfrm>
            <a:prstGeom prst="rect">
              <a:avLst/>
            </a:prstGeom>
            <a:noFill/>
          </p:spPr>
          <p:txBody>
            <a:bodyPr wrap="square" lIns="0" tIns="0" rIns="0" bIns="0" rtlCol="0" anchor="ctr">
              <a:noAutofit/>
            </a:bodyPr>
            <a:lstStyle/>
            <a:p>
              <a:pPr algn="l"/>
              <a:r>
                <a:rPr lang="en-US" sz="2000" b="1" dirty="0" smtClean="0">
                  <a:solidFill>
                    <a:schemeClr val="accent1"/>
                  </a:solidFill>
                </a:rPr>
                <a:t>While </a:t>
              </a:r>
              <a:br>
                <a:rPr lang="en-US" sz="2000" b="1" dirty="0" smtClean="0">
                  <a:solidFill>
                    <a:schemeClr val="accent1"/>
                  </a:solidFill>
                </a:rPr>
              </a:br>
              <a:r>
                <a:rPr lang="en-US" sz="2000" b="1" dirty="0" smtClean="0">
                  <a:solidFill>
                    <a:schemeClr val="accent1"/>
                  </a:solidFill>
                </a:rPr>
                <a:t>ensuring</a:t>
              </a:r>
            </a:p>
          </p:txBody>
        </p:sp>
        <p:sp>
          <p:nvSpPr>
            <p:cNvPr id="139" name="Isosceles Triangle 138"/>
            <p:cNvSpPr/>
            <p:nvPr/>
          </p:nvSpPr>
          <p:spPr>
            <a:xfrm rot="10800000">
              <a:off x="4139252" y="5478564"/>
              <a:ext cx="903596" cy="711101"/>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ts val="400"/>
                </a:spcBef>
              </a:pPr>
              <a:endParaRPr lang="en-GB" sz="1000" b="1" dirty="0" smtClean="0">
                <a:solidFill>
                  <a:schemeClr val="bg1"/>
                </a:solidFill>
                <a:latin typeface="Arial" pitchFamily="34" charset="0"/>
                <a:cs typeface="Arial" pitchFamily="34" charset="0"/>
              </a:endParaRPr>
            </a:p>
          </p:txBody>
        </p:sp>
        <p:pic>
          <p:nvPicPr>
            <p:cNvPr id="140" name="Picture 1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9581" y="5584116"/>
              <a:ext cx="422938" cy="320408"/>
            </a:xfrm>
            <a:prstGeom prst="rect">
              <a:avLst/>
            </a:prstGeom>
          </p:spPr>
        </p:pic>
      </p:grpSp>
      <p:sp>
        <p:nvSpPr>
          <p:cNvPr id="144" name="TextBox 143"/>
          <p:cNvSpPr txBox="1"/>
          <p:nvPr/>
        </p:nvSpPr>
        <p:spPr>
          <a:xfrm>
            <a:off x="6149986" y="3047438"/>
            <a:ext cx="1017476" cy="213883"/>
          </a:xfrm>
          <a:prstGeom prst="rect">
            <a:avLst/>
          </a:prstGeom>
          <a:noFill/>
        </p:spPr>
        <p:txBody>
          <a:bodyPr wrap="square" lIns="0" tIns="0" rIns="0" bIns="0" rtlCol="0" anchor="ctr">
            <a:noAutofit/>
          </a:bodyPr>
          <a:lstStyle/>
          <a:p>
            <a:r>
              <a:rPr lang="en-US" sz="1200" dirty="0" smtClean="0">
                <a:solidFill>
                  <a:schemeClr val="accent1"/>
                </a:solidFill>
              </a:rPr>
              <a:t>Provider Network</a:t>
            </a:r>
          </a:p>
        </p:txBody>
      </p:sp>
      <p:pic>
        <p:nvPicPr>
          <p:cNvPr id="2050" name="Picture 2"/>
          <p:cNvPicPr>
            <a:picLocks noChangeAspect="1" noChangeArrowheads="1"/>
          </p:cNvPicPr>
          <p:nvPr/>
        </p:nvPicPr>
        <p:blipFill>
          <a:blip r:embed="rId11">
            <a:duotone>
              <a:prstClr val="black"/>
              <a:srgbClr val="D9C3A5">
                <a:tint val="50000"/>
                <a:satMod val="180000"/>
              </a:srgbClr>
            </a:duotone>
          </a:blip>
          <a:srcRect/>
          <a:stretch>
            <a:fillRect/>
          </a:stretch>
        </p:blipFill>
        <p:spPr bwMode="auto">
          <a:xfrm>
            <a:off x="8267842" y="1423592"/>
            <a:ext cx="923925" cy="1181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#1</a:t>
            </a:r>
            <a:endParaRPr lang="en-US" dirty="0"/>
          </a:p>
        </p:txBody>
      </p:sp>
      <p:sp>
        <p:nvSpPr>
          <p:cNvPr id="3" name="Content Placeholder 2"/>
          <p:cNvSpPr>
            <a:spLocks noGrp="1"/>
          </p:cNvSpPr>
          <p:nvPr>
            <p:ph sz="half" idx="1"/>
          </p:nvPr>
        </p:nvSpPr>
        <p:spPr>
          <a:xfrm>
            <a:off x="304800" y="1295400"/>
            <a:ext cx="8686800" cy="5029200"/>
          </a:xfrm>
        </p:spPr>
        <p:txBody>
          <a:bodyPr/>
          <a:lstStyle/>
          <a:p>
            <a:pPr marL="0" indent="0">
              <a:buNone/>
            </a:pPr>
            <a:r>
              <a:rPr lang="en-US" sz="2000" dirty="0" smtClean="0">
                <a:latin typeface="Arial" pitchFamily="34" charset="0"/>
                <a:cs typeface="Arial" pitchFamily="34" charset="0"/>
              </a:rPr>
              <a:t>What is your organization’s status in terms of implementing a population health program?</a:t>
            </a:r>
          </a:p>
          <a:p>
            <a:pPr marL="457200" indent="-457200">
              <a:buFont typeface="+mj-lt"/>
              <a:buAutoNum type="alphaUcPeriod"/>
            </a:pPr>
            <a:r>
              <a:rPr lang="en-US" sz="2000" dirty="0">
                <a:latin typeface="Arial" pitchFamily="34" charset="0"/>
                <a:cs typeface="Arial" pitchFamily="34" charset="0"/>
              </a:rPr>
              <a:t>We have not started developing a population health strategy.</a:t>
            </a:r>
          </a:p>
          <a:p>
            <a:pPr marL="457200" indent="-457200">
              <a:buFont typeface="+mj-lt"/>
              <a:buAutoNum type="alphaUcPeriod"/>
            </a:pPr>
            <a:r>
              <a:rPr lang="en-US" sz="2000" dirty="0">
                <a:latin typeface="Arial" pitchFamily="34" charset="0"/>
                <a:cs typeface="Arial" pitchFamily="34" charset="0"/>
              </a:rPr>
              <a:t>We are just beginning to develop a population health strategy.</a:t>
            </a:r>
          </a:p>
          <a:p>
            <a:pPr marL="457200" indent="-457200">
              <a:buFont typeface="+mj-lt"/>
              <a:buAutoNum type="alphaUcPeriod"/>
            </a:pPr>
            <a:r>
              <a:rPr lang="en-US" sz="2000" dirty="0">
                <a:latin typeface="Arial" pitchFamily="34" charset="0"/>
                <a:cs typeface="Arial" pitchFamily="34" charset="0"/>
              </a:rPr>
              <a:t>We run a few pilot programs but have not scaled them across the enterprise.</a:t>
            </a:r>
          </a:p>
          <a:p>
            <a:pPr marL="457200" indent="-457200">
              <a:buFont typeface="+mj-lt"/>
              <a:buAutoNum type="alphaUcPeriod"/>
            </a:pPr>
            <a:r>
              <a:rPr lang="en-US" sz="2000" dirty="0">
                <a:latin typeface="Arial" pitchFamily="34" charset="0"/>
                <a:cs typeface="Arial" pitchFamily="34" charset="0"/>
              </a:rPr>
              <a:t>We have developed a strategy but are having trouble in running successful programs at </a:t>
            </a:r>
            <a:r>
              <a:rPr lang="en-US" sz="2000" dirty="0" smtClean="0">
                <a:latin typeface="Arial" pitchFamily="34" charset="0"/>
                <a:cs typeface="Arial" pitchFamily="34" charset="0"/>
              </a:rPr>
              <a:t>enterprise-scale.</a:t>
            </a:r>
            <a:endParaRPr lang="en-US" sz="2000" dirty="0">
              <a:latin typeface="Arial" pitchFamily="34" charset="0"/>
              <a:cs typeface="Arial" pitchFamily="34" charset="0"/>
            </a:endParaRPr>
          </a:p>
          <a:p>
            <a:pPr marL="457200" indent="-457200">
              <a:buFont typeface="+mj-lt"/>
              <a:buAutoNum type="alphaUcPeriod"/>
            </a:pPr>
            <a:r>
              <a:rPr lang="en-US" sz="2000" dirty="0" smtClean="0">
                <a:latin typeface="Arial" pitchFamily="34" charset="0"/>
                <a:cs typeface="Arial" pitchFamily="34" charset="0"/>
              </a:rPr>
              <a:t>We have a developed population health strategy and run successful programs across the enterprise.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49" y="0"/>
            <a:ext cx="8657951" cy="1219200"/>
          </a:xfrm>
        </p:spPr>
        <p:txBody>
          <a:bodyPr/>
          <a:lstStyle/>
          <a:p>
            <a:r>
              <a:rPr lang="en-US" dirty="0" smtClean="0"/>
              <a:t>Most population health programs start as small pilots that mask complexity and risk</a:t>
            </a:r>
            <a:endParaRPr lang="en-US" dirty="0"/>
          </a:p>
        </p:txBody>
      </p:sp>
      <p:sp>
        <p:nvSpPr>
          <p:cNvPr id="3" name="Content Placeholder 2"/>
          <p:cNvSpPr>
            <a:spLocks noGrp="1"/>
          </p:cNvSpPr>
          <p:nvPr>
            <p:ph sz="half" idx="1"/>
          </p:nvPr>
        </p:nvSpPr>
        <p:spPr>
          <a:xfrm>
            <a:off x="685800" y="1600200"/>
            <a:ext cx="4114800" cy="4191000"/>
          </a:xfrm>
        </p:spPr>
        <p:txBody>
          <a:bodyPr/>
          <a:lstStyle/>
          <a:p>
            <a:pPr>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sp>
        <p:nvSpPr>
          <p:cNvPr id="5" name="Cloud 4"/>
          <p:cNvSpPr/>
          <p:nvPr/>
        </p:nvSpPr>
        <p:spPr bwMode="auto">
          <a:xfrm>
            <a:off x="2590801" y="1600199"/>
            <a:ext cx="2286000" cy="2051466"/>
          </a:xfrm>
          <a:prstGeom prst="cloud">
            <a:avLst/>
          </a:prstGeom>
          <a:solidFill>
            <a:schemeClr val="bg2"/>
          </a:solidFill>
          <a:ln w="19050" cap="flat" cmpd="sng" algn="ctr">
            <a:noFill/>
            <a:prstDash val="solid"/>
            <a:round/>
            <a:headEnd type="none" w="med" len="med"/>
            <a:tailEnd type="none" w="med" len="med"/>
          </a:ln>
          <a:effectLst/>
          <a:ex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r>
              <a:rPr lang="en-US" sz="1800" dirty="0" smtClean="0">
                <a:solidFill>
                  <a:schemeClr val="bg1"/>
                </a:solidFill>
              </a:rPr>
              <a:t>Bundled payments for surgery</a:t>
            </a:r>
            <a:endParaRPr lang="en-US" sz="1800" dirty="0">
              <a:solidFill>
                <a:schemeClr val="bg1"/>
              </a:solidFill>
            </a:endParaRPr>
          </a:p>
        </p:txBody>
      </p:sp>
      <p:sp>
        <p:nvSpPr>
          <p:cNvPr id="6" name="Cloud 5"/>
          <p:cNvSpPr/>
          <p:nvPr/>
        </p:nvSpPr>
        <p:spPr bwMode="auto">
          <a:xfrm>
            <a:off x="2695850" y="3735347"/>
            <a:ext cx="2375833" cy="1379516"/>
          </a:xfrm>
          <a:prstGeom prst="cloud">
            <a:avLst/>
          </a:prstGeom>
          <a:solidFill>
            <a:schemeClr val="bg2"/>
          </a:solidFill>
          <a:ln w="19050" cap="flat" cmpd="sng" algn="ctr">
            <a:noFill/>
            <a:prstDash val="solid"/>
            <a:round/>
            <a:headEnd type="none" w="med" len="med"/>
            <a:tailEnd type="none" w="med" len="med"/>
          </a:ln>
          <a:effectLst/>
          <a:ex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r>
              <a:rPr lang="en-US" sz="1800" dirty="0">
                <a:solidFill>
                  <a:schemeClr val="bg1"/>
                </a:solidFill>
              </a:rPr>
              <a:t>Community based care</a:t>
            </a:r>
          </a:p>
        </p:txBody>
      </p:sp>
      <p:sp>
        <p:nvSpPr>
          <p:cNvPr id="7" name="Cloud 6"/>
          <p:cNvSpPr/>
          <p:nvPr/>
        </p:nvSpPr>
        <p:spPr bwMode="auto">
          <a:xfrm>
            <a:off x="257449" y="3064094"/>
            <a:ext cx="2362200" cy="990600"/>
          </a:xfrm>
          <a:prstGeom prst="cloud">
            <a:avLst/>
          </a:prstGeom>
          <a:solidFill>
            <a:schemeClr val="bg2"/>
          </a:solidFill>
          <a:ln w="19050" cap="flat" cmpd="sng" algn="ctr">
            <a:noFill/>
            <a:prstDash val="solid"/>
            <a:round/>
            <a:headEnd type="none" w="med" len="med"/>
            <a:tailEnd type="none" w="med" len="med"/>
          </a:ln>
          <a:effectLst/>
          <a:ex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r>
              <a:rPr lang="en-US" sz="1800" dirty="0">
                <a:solidFill>
                  <a:schemeClr val="bg1"/>
                </a:solidFill>
              </a:rPr>
              <a:t>Care coordination</a:t>
            </a:r>
          </a:p>
        </p:txBody>
      </p:sp>
      <p:sp>
        <p:nvSpPr>
          <p:cNvPr id="9" name="TextBox 8"/>
          <p:cNvSpPr txBox="1"/>
          <p:nvPr/>
        </p:nvSpPr>
        <p:spPr>
          <a:xfrm>
            <a:off x="5371483" y="1295400"/>
            <a:ext cx="3733800" cy="3693319"/>
          </a:xfrm>
          <a:prstGeom prst="rect">
            <a:avLst/>
          </a:prstGeom>
          <a:noFill/>
        </p:spPr>
        <p:txBody>
          <a:bodyPr wrap="square" rtlCol="0">
            <a:spAutoFit/>
          </a:bodyPr>
          <a:lstStyle/>
          <a:p>
            <a:endParaRPr lang="en-US" dirty="0" smtClean="0"/>
          </a:p>
          <a:p>
            <a:r>
              <a:rPr lang="en-US" dirty="0" smtClean="0"/>
              <a:t>Some of these programs are – </a:t>
            </a:r>
          </a:p>
          <a:p>
            <a:endParaRPr lang="en-US" dirty="0" smtClean="0"/>
          </a:p>
          <a:p>
            <a:pPr marL="171450" indent="-171450">
              <a:buFont typeface="Arial" panose="020B0604020202020204" pitchFamily="34" charset="0"/>
              <a:buChar char="•"/>
            </a:pPr>
            <a:r>
              <a:rPr lang="en-US" dirty="0" smtClean="0"/>
              <a:t>Difficult to scale up</a:t>
            </a:r>
          </a:p>
          <a:p>
            <a:pPr marL="171450" indent="-171450"/>
            <a:endParaRPr lang="en-US" dirty="0" smtClean="0"/>
          </a:p>
          <a:p>
            <a:pPr marL="171450" indent="-171450">
              <a:buFont typeface="Arial" panose="020B0604020202020204" pitchFamily="34" charset="0"/>
              <a:buChar char="•"/>
            </a:pPr>
            <a:r>
              <a:rPr lang="en-US" dirty="0" smtClean="0"/>
              <a:t>Narrow in their focus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Not benchmarked against external competition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Not setup for rapid re-tooling in response to changing industry trends and customer needs</a:t>
            </a:r>
            <a:endParaRPr lang="en-US" b="1" dirty="0">
              <a:solidFill>
                <a:schemeClr val="accent2"/>
              </a:solidFill>
            </a:endParaRPr>
          </a:p>
        </p:txBody>
      </p:sp>
      <p:sp>
        <p:nvSpPr>
          <p:cNvPr id="10" name="Cloud 9"/>
          <p:cNvSpPr/>
          <p:nvPr/>
        </p:nvSpPr>
        <p:spPr bwMode="auto">
          <a:xfrm>
            <a:off x="139301" y="1398986"/>
            <a:ext cx="2305516" cy="1262078"/>
          </a:xfrm>
          <a:prstGeom prst="cloud">
            <a:avLst/>
          </a:prstGeom>
          <a:solidFill>
            <a:schemeClr val="bg2"/>
          </a:solidFill>
          <a:ln w="190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US" sz="1800" b="0" i="0" u="none" strike="noStrike" cap="none" normalizeH="0" baseline="0" dirty="0" smtClean="0">
                <a:ln>
                  <a:noFill/>
                </a:ln>
                <a:solidFill>
                  <a:schemeClr val="bg1"/>
                </a:solidFill>
                <a:effectLst/>
                <a:latin typeface="Arial" charset="0"/>
              </a:rPr>
              <a:t>Readmission reduction program</a:t>
            </a:r>
          </a:p>
        </p:txBody>
      </p:sp>
      <p:sp>
        <p:nvSpPr>
          <p:cNvPr id="8" name="Rectangle 7"/>
          <p:cNvSpPr/>
          <p:nvPr/>
        </p:nvSpPr>
        <p:spPr>
          <a:xfrm>
            <a:off x="133205" y="4957069"/>
            <a:ext cx="8693802" cy="9848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solidFill>
              </a:rPr>
              <a:t>The challenge is – How to develop a structured portfolio of </a:t>
            </a:r>
            <a:r>
              <a:rPr lang="en-US" sz="2000" b="1" dirty="0" smtClean="0">
                <a:solidFill>
                  <a:schemeClr val="tx2"/>
                </a:solidFill>
              </a:rPr>
              <a:t>solutions that </a:t>
            </a:r>
            <a:r>
              <a:rPr lang="en-US" sz="2000" b="1" dirty="0">
                <a:solidFill>
                  <a:schemeClr val="tx2"/>
                </a:solidFill>
              </a:rPr>
              <a:t>can be easily adapted to meet </a:t>
            </a:r>
            <a:r>
              <a:rPr lang="en-US" sz="2000" b="1" dirty="0" smtClean="0">
                <a:solidFill>
                  <a:schemeClr val="tx2"/>
                </a:solidFill>
              </a:rPr>
              <a:t>a wide </a:t>
            </a:r>
            <a:r>
              <a:rPr lang="en-US" sz="2000" b="1" dirty="0">
                <a:solidFill>
                  <a:schemeClr val="tx2"/>
                </a:solidFill>
              </a:rPr>
              <a:t>variety </a:t>
            </a:r>
            <a:r>
              <a:rPr lang="en-US" sz="2000" b="1" dirty="0" smtClean="0">
                <a:solidFill>
                  <a:schemeClr val="tx2"/>
                </a:solidFill>
              </a:rPr>
              <a:t>of payer needs</a:t>
            </a:r>
            <a:r>
              <a:rPr lang="en-US" sz="2000" b="1" dirty="0" smtClean="0">
                <a:solidFill>
                  <a:schemeClr val="tx2"/>
                </a:solidFill>
              </a:rPr>
              <a:t>?</a:t>
            </a:r>
            <a:endParaRPr lang="en-US" sz="2000" b="1"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14" y="0"/>
            <a:ext cx="8748686" cy="1219200"/>
          </a:xfrm>
        </p:spPr>
        <p:txBody>
          <a:bodyPr/>
          <a:lstStyle/>
          <a:p>
            <a:r>
              <a:rPr lang="en-US" dirty="0" smtClean="0"/>
              <a:t>Effectively integrating new capabilities requires rethinking the business model</a:t>
            </a:r>
            <a:endParaRPr lang="en-US" dirty="0"/>
          </a:p>
        </p:txBody>
      </p:sp>
      <p:sp>
        <p:nvSpPr>
          <p:cNvPr id="3" name="Content Placeholder 2"/>
          <p:cNvSpPr>
            <a:spLocks noGrp="1"/>
          </p:cNvSpPr>
          <p:nvPr>
            <p:ph sz="half" idx="1"/>
          </p:nvPr>
        </p:nvSpPr>
        <p:spPr>
          <a:xfrm>
            <a:off x="685800" y="1600200"/>
            <a:ext cx="4343690" cy="4191000"/>
          </a:xfrm>
        </p:spPr>
        <p:txBody>
          <a:bodyPr/>
          <a:lstStyle/>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sp>
        <p:nvSpPr>
          <p:cNvPr id="5" name="Rounded Rectangle 4"/>
          <p:cNvSpPr/>
          <p:nvPr/>
        </p:nvSpPr>
        <p:spPr bwMode="auto">
          <a:xfrm>
            <a:off x="344490" y="1383223"/>
            <a:ext cx="4596064" cy="4557814"/>
          </a:xfrm>
          <a:prstGeom prst="roundRect">
            <a:avLst>
              <a:gd name="adj" fmla="val 0"/>
            </a:avLst>
          </a:prstGeom>
          <a:solidFill>
            <a:schemeClr val="bg1"/>
          </a:solidFill>
          <a:ln w="19050" cap="flat" cmpd="sng" algn="ctr">
            <a:solidFill>
              <a:srgbClr val="666666"/>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400" b="0" i="0" u="none" strike="noStrike" cap="none" normalizeH="0" baseline="0" smtClean="0">
              <a:ln>
                <a:noFill/>
              </a:ln>
              <a:solidFill>
                <a:srgbClr val="737377"/>
              </a:solidFill>
              <a:effectLst/>
              <a:latin typeface="Arial" charset="0"/>
            </a:endParaRPr>
          </a:p>
        </p:txBody>
      </p:sp>
      <p:sp>
        <p:nvSpPr>
          <p:cNvPr id="6" name="Freeform 5"/>
          <p:cNvSpPr>
            <a:spLocks/>
          </p:cNvSpPr>
          <p:nvPr/>
        </p:nvSpPr>
        <p:spPr bwMode="auto">
          <a:xfrm>
            <a:off x="1830065" y="1338294"/>
            <a:ext cx="1634940" cy="1925619"/>
          </a:xfrm>
          <a:custGeom>
            <a:avLst/>
            <a:gdLst>
              <a:gd name="T0" fmla="*/ 1162 w 1162"/>
              <a:gd name="T1" fmla="*/ 0 h 1351"/>
              <a:gd name="T2" fmla="*/ 6 w 1162"/>
              <a:gd name="T3" fmla="*/ 0 h 1351"/>
              <a:gd name="T4" fmla="*/ 1 w 1162"/>
              <a:gd name="T5" fmla="*/ 446 h 1351"/>
              <a:gd name="T6" fmla="*/ 271 w 1162"/>
              <a:gd name="T7" fmla="*/ 543 h 1351"/>
              <a:gd name="T8" fmla="*/ 7 w 1162"/>
              <a:gd name="T9" fmla="*/ 610 h 1351"/>
              <a:gd name="T10" fmla="*/ 6 w 1162"/>
              <a:gd name="T11" fmla="*/ 1092 h 1351"/>
              <a:gd name="T12" fmla="*/ 470 w 1162"/>
              <a:gd name="T13" fmla="*/ 1086 h 1351"/>
              <a:gd name="T14" fmla="*/ 570 w 1162"/>
              <a:gd name="T15" fmla="*/ 1351 h 1351"/>
              <a:gd name="T16" fmla="*/ 665 w 1162"/>
              <a:gd name="T17" fmla="*/ 1083 h 1351"/>
              <a:gd name="T18" fmla="*/ 1162 w 1162"/>
              <a:gd name="T19" fmla="*/ 1092 h 1351"/>
              <a:gd name="T20" fmla="*/ 1162 w 1162"/>
              <a:gd name="T21" fmla="*/ 617 h 1351"/>
              <a:gd name="T22" fmla="*/ 878 w 1162"/>
              <a:gd name="T23" fmla="*/ 535 h 1351"/>
              <a:gd name="T24" fmla="*/ 1162 w 1162"/>
              <a:gd name="T25" fmla="*/ 446 h 1351"/>
              <a:gd name="T26" fmla="*/ 1162 w 1162"/>
              <a:gd name="T2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2" h="1351">
                <a:moveTo>
                  <a:pt x="1162" y="0"/>
                </a:moveTo>
                <a:lnTo>
                  <a:pt x="6" y="0"/>
                </a:lnTo>
                <a:cubicBezTo>
                  <a:pt x="6" y="0"/>
                  <a:pt x="4" y="441"/>
                  <a:pt x="1" y="446"/>
                </a:cubicBezTo>
                <a:cubicBezTo>
                  <a:pt x="4" y="441"/>
                  <a:pt x="282" y="248"/>
                  <a:pt x="271" y="543"/>
                </a:cubicBezTo>
                <a:cubicBezTo>
                  <a:pt x="249" y="806"/>
                  <a:pt x="7" y="609"/>
                  <a:pt x="7" y="610"/>
                </a:cubicBezTo>
                <a:cubicBezTo>
                  <a:pt x="11" y="610"/>
                  <a:pt x="12" y="1096"/>
                  <a:pt x="6" y="1092"/>
                </a:cubicBezTo>
                <a:cubicBezTo>
                  <a:pt x="0" y="1089"/>
                  <a:pt x="470" y="1086"/>
                  <a:pt x="470" y="1086"/>
                </a:cubicBezTo>
                <a:cubicBezTo>
                  <a:pt x="470" y="1086"/>
                  <a:pt x="294" y="1345"/>
                  <a:pt x="570" y="1351"/>
                </a:cubicBezTo>
                <a:cubicBezTo>
                  <a:pt x="883" y="1351"/>
                  <a:pt x="665" y="1083"/>
                  <a:pt x="665" y="1083"/>
                </a:cubicBezTo>
                <a:lnTo>
                  <a:pt x="1162" y="1092"/>
                </a:lnTo>
                <a:cubicBezTo>
                  <a:pt x="1162" y="1092"/>
                  <a:pt x="1162" y="617"/>
                  <a:pt x="1162" y="617"/>
                </a:cubicBezTo>
                <a:cubicBezTo>
                  <a:pt x="961" y="768"/>
                  <a:pt x="881" y="647"/>
                  <a:pt x="878" y="535"/>
                </a:cubicBezTo>
                <a:cubicBezTo>
                  <a:pt x="878" y="428"/>
                  <a:pt x="964" y="282"/>
                  <a:pt x="1162" y="446"/>
                </a:cubicBezTo>
                <a:lnTo>
                  <a:pt x="1162" y="0"/>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7" name="Freeform 6"/>
          <p:cNvSpPr>
            <a:spLocks/>
          </p:cNvSpPr>
          <p:nvPr/>
        </p:nvSpPr>
        <p:spPr bwMode="auto">
          <a:xfrm>
            <a:off x="1830065" y="4059798"/>
            <a:ext cx="1634940" cy="1908715"/>
          </a:xfrm>
          <a:custGeom>
            <a:avLst/>
            <a:gdLst>
              <a:gd name="T0" fmla="*/ 993 w 993"/>
              <a:gd name="T1" fmla="*/ 1144 h 1144"/>
              <a:gd name="T2" fmla="*/ 5 w 993"/>
              <a:gd name="T3" fmla="*/ 1144 h 1144"/>
              <a:gd name="T4" fmla="*/ 1 w 993"/>
              <a:gd name="T5" fmla="*/ 763 h 1144"/>
              <a:gd name="T6" fmla="*/ 232 w 993"/>
              <a:gd name="T7" fmla="*/ 680 h 1144"/>
              <a:gd name="T8" fmla="*/ 6 w 993"/>
              <a:gd name="T9" fmla="*/ 623 h 1144"/>
              <a:gd name="T10" fmla="*/ 5 w 993"/>
              <a:gd name="T11" fmla="*/ 211 h 1144"/>
              <a:gd name="T12" fmla="*/ 402 w 993"/>
              <a:gd name="T13" fmla="*/ 216 h 1144"/>
              <a:gd name="T14" fmla="*/ 479 w 993"/>
              <a:gd name="T15" fmla="*/ 0 h 1144"/>
              <a:gd name="T16" fmla="*/ 568 w 993"/>
              <a:gd name="T17" fmla="*/ 219 h 1144"/>
              <a:gd name="T18" fmla="*/ 993 w 993"/>
              <a:gd name="T19" fmla="*/ 211 h 1144"/>
              <a:gd name="T20" fmla="*/ 993 w 993"/>
              <a:gd name="T21" fmla="*/ 617 h 1144"/>
              <a:gd name="T22" fmla="*/ 750 w 993"/>
              <a:gd name="T23" fmla="*/ 687 h 1144"/>
              <a:gd name="T24" fmla="*/ 993 w 993"/>
              <a:gd name="T25" fmla="*/ 763 h 1144"/>
              <a:gd name="T26" fmla="*/ 993 w 993"/>
              <a:gd name="T27"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3" h="1144">
                <a:moveTo>
                  <a:pt x="993" y="1144"/>
                </a:moveTo>
                <a:lnTo>
                  <a:pt x="5" y="1144"/>
                </a:lnTo>
                <a:cubicBezTo>
                  <a:pt x="5" y="1144"/>
                  <a:pt x="3" y="767"/>
                  <a:pt x="1" y="763"/>
                </a:cubicBezTo>
                <a:cubicBezTo>
                  <a:pt x="3" y="767"/>
                  <a:pt x="241" y="932"/>
                  <a:pt x="232" y="680"/>
                </a:cubicBezTo>
                <a:cubicBezTo>
                  <a:pt x="213" y="455"/>
                  <a:pt x="6" y="624"/>
                  <a:pt x="6" y="623"/>
                </a:cubicBezTo>
                <a:cubicBezTo>
                  <a:pt x="9" y="623"/>
                  <a:pt x="9" y="222"/>
                  <a:pt x="5" y="211"/>
                </a:cubicBezTo>
                <a:cubicBezTo>
                  <a:pt x="0" y="214"/>
                  <a:pt x="335" y="218"/>
                  <a:pt x="402" y="216"/>
                </a:cubicBezTo>
                <a:cubicBezTo>
                  <a:pt x="402" y="216"/>
                  <a:pt x="239" y="0"/>
                  <a:pt x="479" y="0"/>
                </a:cubicBezTo>
                <a:cubicBezTo>
                  <a:pt x="747" y="0"/>
                  <a:pt x="568" y="219"/>
                  <a:pt x="568" y="219"/>
                </a:cubicBezTo>
                <a:lnTo>
                  <a:pt x="993" y="211"/>
                </a:lnTo>
                <a:cubicBezTo>
                  <a:pt x="993" y="211"/>
                  <a:pt x="993" y="617"/>
                  <a:pt x="993" y="617"/>
                </a:cubicBezTo>
                <a:cubicBezTo>
                  <a:pt x="821" y="488"/>
                  <a:pt x="753" y="591"/>
                  <a:pt x="750" y="687"/>
                </a:cubicBezTo>
                <a:cubicBezTo>
                  <a:pt x="750" y="778"/>
                  <a:pt x="824" y="903"/>
                  <a:pt x="993" y="763"/>
                </a:cubicBezTo>
                <a:lnTo>
                  <a:pt x="993" y="1144"/>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8" name="Freeform 7"/>
          <p:cNvSpPr>
            <a:spLocks/>
          </p:cNvSpPr>
          <p:nvPr/>
        </p:nvSpPr>
        <p:spPr bwMode="auto">
          <a:xfrm>
            <a:off x="3389180" y="2507470"/>
            <a:ext cx="1640310" cy="2293275"/>
          </a:xfrm>
          <a:custGeom>
            <a:avLst/>
            <a:gdLst>
              <a:gd name="T0" fmla="*/ 6 w 1133"/>
              <a:gd name="T1" fmla="*/ 1347 h 1609"/>
              <a:gd name="T2" fmla="*/ 494 w 1133"/>
              <a:gd name="T3" fmla="*/ 1341 h 1609"/>
              <a:gd name="T4" fmla="*/ 584 w 1133"/>
              <a:gd name="T5" fmla="*/ 1609 h 1609"/>
              <a:gd name="T6" fmla="*/ 678 w 1133"/>
              <a:gd name="T7" fmla="*/ 1348 h 1609"/>
              <a:gd name="T8" fmla="*/ 1131 w 1133"/>
              <a:gd name="T9" fmla="*/ 1347 h 1609"/>
              <a:gd name="T10" fmla="*/ 1131 w 1133"/>
              <a:gd name="T11" fmla="*/ 263 h 1609"/>
              <a:gd name="T12" fmla="*/ 679 w 1133"/>
              <a:gd name="T13" fmla="*/ 267 h 1609"/>
              <a:gd name="T14" fmla="*/ 593 w 1133"/>
              <a:gd name="T15" fmla="*/ 0 h 1609"/>
              <a:gd name="T16" fmla="*/ 492 w 1133"/>
              <a:gd name="T17" fmla="*/ 267 h 1609"/>
              <a:gd name="T18" fmla="*/ 6 w 1133"/>
              <a:gd name="T19" fmla="*/ 263 h 1609"/>
              <a:gd name="T20" fmla="*/ 6 w 1133"/>
              <a:gd name="T21" fmla="*/ 734 h 1609"/>
              <a:gd name="T22" fmla="*/ 269 w 1133"/>
              <a:gd name="T23" fmla="*/ 814 h 1609"/>
              <a:gd name="T24" fmla="*/ 6 w 1133"/>
              <a:gd name="T25" fmla="*/ 904 h 1609"/>
              <a:gd name="T26" fmla="*/ 6 w 1133"/>
              <a:gd name="T27" fmla="*/ 1347 h 1609"/>
              <a:gd name="connsiteX0" fmla="*/ 356 w 10288"/>
              <a:gd name="connsiteY0" fmla="*/ 8372 h 10000"/>
              <a:gd name="connsiteX1" fmla="*/ 4663 w 10288"/>
              <a:gd name="connsiteY1" fmla="*/ 8334 h 10000"/>
              <a:gd name="connsiteX2" fmla="*/ 5457 w 10288"/>
              <a:gd name="connsiteY2" fmla="*/ 10000 h 10000"/>
              <a:gd name="connsiteX3" fmla="*/ 6287 w 10288"/>
              <a:gd name="connsiteY3" fmla="*/ 8378 h 10000"/>
              <a:gd name="connsiteX4" fmla="*/ 10285 w 10288"/>
              <a:gd name="connsiteY4" fmla="*/ 8372 h 10000"/>
              <a:gd name="connsiteX5" fmla="*/ 10285 w 10288"/>
              <a:gd name="connsiteY5" fmla="*/ 1635 h 10000"/>
              <a:gd name="connsiteX6" fmla="*/ 6296 w 10288"/>
              <a:gd name="connsiteY6" fmla="*/ 1659 h 10000"/>
              <a:gd name="connsiteX7" fmla="*/ 5537 w 10288"/>
              <a:gd name="connsiteY7" fmla="*/ 0 h 10000"/>
              <a:gd name="connsiteX8" fmla="*/ 4645 w 10288"/>
              <a:gd name="connsiteY8" fmla="*/ 1659 h 10000"/>
              <a:gd name="connsiteX9" fmla="*/ 356 w 10288"/>
              <a:gd name="connsiteY9" fmla="*/ 1635 h 10000"/>
              <a:gd name="connsiteX10" fmla="*/ 284 w 10288"/>
              <a:gd name="connsiteY10" fmla="*/ 4637 h 10000"/>
              <a:gd name="connsiteX11" fmla="*/ 2677 w 10288"/>
              <a:gd name="connsiteY11" fmla="*/ 5059 h 10000"/>
              <a:gd name="connsiteX12" fmla="*/ 356 w 10288"/>
              <a:gd name="connsiteY12" fmla="*/ 5618 h 10000"/>
              <a:gd name="connsiteX13" fmla="*/ 356 w 10288"/>
              <a:gd name="connsiteY13" fmla="*/ 8372 h 10000"/>
              <a:gd name="connsiteX0" fmla="*/ 356 w 10288"/>
              <a:gd name="connsiteY0" fmla="*/ 8372 h 10000"/>
              <a:gd name="connsiteX1" fmla="*/ 4663 w 10288"/>
              <a:gd name="connsiteY1" fmla="*/ 8334 h 10000"/>
              <a:gd name="connsiteX2" fmla="*/ 5457 w 10288"/>
              <a:gd name="connsiteY2" fmla="*/ 10000 h 10000"/>
              <a:gd name="connsiteX3" fmla="*/ 6287 w 10288"/>
              <a:gd name="connsiteY3" fmla="*/ 8378 h 10000"/>
              <a:gd name="connsiteX4" fmla="*/ 10285 w 10288"/>
              <a:gd name="connsiteY4" fmla="*/ 8372 h 10000"/>
              <a:gd name="connsiteX5" fmla="*/ 10285 w 10288"/>
              <a:gd name="connsiteY5" fmla="*/ 1635 h 10000"/>
              <a:gd name="connsiteX6" fmla="*/ 6296 w 10288"/>
              <a:gd name="connsiteY6" fmla="*/ 1659 h 10000"/>
              <a:gd name="connsiteX7" fmla="*/ 5537 w 10288"/>
              <a:gd name="connsiteY7" fmla="*/ 0 h 10000"/>
              <a:gd name="connsiteX8" fmla="*/ 4645 w 10288"/>
              <a:gd name="connsiteY8" fmla="*/ 1659 h 10000"/>
              <a:gd name="connsiteX9" fmla="*/ 356 w 10288"/>
              <a:gd name="connsiteY9" fmla="*/ 1635 h 10000"/>
              <a:gd name="connsiteX10" fmla="*/ 284 w 10288"/>
              <a:gd name="connsiteY10" fmla="*/ 4637 h 10000"/>
              <a:gd name="connsiteX11" fmla="*/ 2677 w 10288"/>
              <a:gd name="connsiteY11" fmla="*/ 5059 h 10000"/>
              <a:gd name="connsiteX12" fmla="*/ 344 w 10288"/>
              <a:gd name="connsiteY12" fmla="*/ 5518 h 10000"/>
              <a:gd name="connsiteX13" fmla="*/ 356 w 10288"/>
              <a:gd name="connsiteY13" fmla="*/ 83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88" h="10000">
                <a:moveTo>
                  <a:pt x="356" y="8372"/>
                </a:moveTo>
                <a:lnTo>
                  <a:pt x="4663" y="8334"/>
                </a:lnTo>
                <a:cubicBezTo>
                  <a:pt x="4319" y="8751"/>
                  <a:pt x="3110" y="9882"/>
                  <a:pt x="5457" y="10000"/>
                </a:cubicBezTo>
                <a:cubicBezTo>
                  <a:pt x="7549" y="9901"/>
                  <a:pt x="6949" y="8881"/>
                  <a:pt x="6287" y="8378"/>
                </a:cubicBezTo>
                <a:cubicBezTo>
                  <a:pt x="7002" y="8365"/>
                  <a:pt x="7902" y="8378"/>
                  <a:pt x="10285" y="8372"/>
                </a:cubicBezTo>
                <a:cubicBezTo>
                  <a:pt x="10241" y="7241"/>
                  <a:pt x="10303" y="1622"/>
                  <a:pt x="10285" y="1635"/>
                </a:cubicBezTo>
                <a:cubicBezTo>
                  <a:pt x="10259" y="1641"/>
                  <a:pt x="6675" y="1647"/>
                  <a:pt x="6296" y="1659"/>
                </a:cubicBezTo>
                <a:cubicBezTo>
                  <a:pt x="6472" y="1572"/>
                  <a:pt x="7955" y="0"/>
                  <a:pt x="5537" y="0"/>
                </a:cubicBezTo>
                <a:cubicBezTo>
                  <a:pt x="2845" y="0"/>
                  <a:pt x="4522" y="1560"/>
                  <a:pt x="4645" y="1659"/>
                </a:cubicBezTo>
                <a:cubicBezTo>
                  <a:pt x="2501" y="1647"/>
                  <a:pt x="1083" y="1139"/>
                  <a:pt x="356" y="1635"/>
                </a:cubicBezTo>
                <a:cubicBezTo>
                  <a:pt x="-371" y="2131"/>
                  <a:pt x="231" y="4407"/>
                  <a:pt x="284" y="4637"/>
                </a:cubicBezTo>
                <a:cubicBezTo>
                  <a:pt x="2349" y="3698"/>
                  <a:pt x="2660" y="4556"/>
                  <a:pt x="2677" y="5059"/>
                </a:cubicBezTo>
                <a:cubicBezTo>
                  <a:pt x="2713" y="5743"/>
                  <a:pt x="1897" y="6687"/>
                  <a:pt x="344" y="5518"/>
                </a:cubicBezTo>
                <a:cubicBezTo>
                  <a:pt x="344" y="5518"/>
                  <a:pt x="400" y="8334"/>
                  <a:pt x="356" y="8372"/>
                </a:cubicBezTo>
                <a:close/>
              </a:path>
            </a:pathLst>
          </a:custGeom>
          <a:solidFill>
            <a:schemeClr val="bg2"/>
          </a:solidFill>
          <a:ln w="28575" cap="flat" cmpd="sng">
            <a:solidFill>
              <a:schemeClr val="bg1"/>
            </a:solidFill>
            <a:prstDash val="solid"/>
            <a:round/>
            <a:headEnd/>
            <a:tailEnd/>
          </a:ln>
          <a:effectLst/>
          <a:extLst/>
        </p:spPr>
        <p:txBody>
          <a:bodyPr wrap="none" lIns="90000" tIns="46800" rIns="90000" bIns="46800" anchor="ctr"/>
          <a:lstStyle/>
          <a:p>
            <a:endParaRPr lang="en-GB"/>
          </a:p>
        </p:txBody>
      </p:sp>
      <p:sp>
        <p:nvSpPr>
          <p:cNvPr id="9" name="Freeform 8"/>
          <p:cNvSpPr>
            <a:spLocks/>
          </p:cNvSpPr>
          <p:nvPr/>
        </p:nvSpPr>
        <p:spPr bwMode="auto">
          <a:xfrm>
            <a:off x="242914" y="2391119"/>
            <a:ext cx="1587151" cy="2293275"/>
          </a:xfrm>
          <a:custGeom>
            <a:avLst/>
            <a:gdLst>
              <a:gd name="T0" fmla="*/ 1123 w 1128"/>
              <a:gd name="T1" fmla="*/ 1347 h 1609"/>
              <a:gd name="T2" fmla="*/ 646 w 1128"/>
              <a:gd name="T3" fmla="*/ 1347 h 1609"/>
              <a:gd name="T4" fmla="*/ 563 w 1128"/>
              <a:gd name="T5" fmla="*/ 1609 h 1609"/>
              <a:gd name="T6" fmla="*/ 454 w 1128"/>
              <a:gd name="T7" fmla="*/ 1348 h 1609"/>
              <a:gd name="T8" fmla="*/ 2 w 1128"/>
              <a:gd name="T9" fmla="*/ 1347 h 1609"/>
              <a:gd name="T10" fmla="*/ 2 w 1128"/>
              <a:gd name="T11" fmla="*/ 266 h 1609"/>
              <a:gd name="T12" fmla="*/ 461 w 1128"/>
              <a:gd name="T13" fmla="*/ 267 h 1609"/>
              <a:gd name="T14" fmla="*/ 546 w 1128"/>
              <a:gd name="T15" fmla="*/ 0 h 1609"/>
              <a:gd name="T16" fmla="*/ 639 w 1128"/>
              <a:gd name="T17" fmla="*/ 270 h 1609"/>
              <a:gd name="T18" fmla="*/ 1125 w 1128"/>
              <a:gd name="T19" fmla="*/ 265 h 1609"/>
              <a:gd name="T20" fmla="*/ 1128 w 1128"/>
              <a:gd name="T21" fmla="*/ 728 h 1609"/>
              <a:gd name="T22" fmla="*/ 869 w 1128"/>
              <a:gd name="T23" fmla="*/ 814 h 1609"/>
              <a:gd name="T24" fmla="*/ 1123 w 1128"/>
              <a:gd name="T25" fmla="*/ 905 h 1609"/>
              <a:gd name="T26" fmla="*/ 1123 w 1128"/>
              <a:gd name="T27" fmla="*/ 13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8" h="1609">
                <a:moveTo>
                  <a:pt x="1123" y="1347"/>
                </a:moveTo>
                <a:cubicBezTo>
                  <a:pt x="1123" y="1347"/>
                  <a:pt x="885" y="1347"/>
                  <a:pt x="646" y="1347"/>
                </a:cubicBezTo>
                <a:cubicBezTo>
                  <a:pt x="679" y="1366"/>
                  <a:pt x="813" y="1602"/>
                  <a:pt x="563" y="1609"/>
                </a:cubicBezTo>
                <a:cubicBezTo>
                  <a:pt x="314" y="1609"/>
                  <a:pt x="382" y="1394"/>
                  <a:pt x="454" y="1348"/>
                </a:cubicBezTo>
                <a:cubicBezTo>
                  <a:pt x="373" y="1345"/>
                  <a:pt x="271" y="1348"/>
                  <a:pt x="2" y="1347"/>
                </a:cubicBezTo>
                <a:cubicBezTo>
                  <a:pt x="7" y="1165"/>
                  <a:pt x="0" y="265"/>
                  <a:pt x="2" y="266"/>
                </a:cubicBezTo>
                <a:cubicBezTo>
                  <a:pt x="5" y="267"/>
                  <a:pt x="417" y="263"/>
                  <a:pt x="461" y="267"/>
                </a:cubicBezTo>
                <a:cubicBezTo>
                  <a:pt x="420" y="240"/>
                  <a:pt x="273" y="0"/>
                  <a:pt x="546" y="0"/>
                </a:cubicBezTo>
                <a:cubicBezTo>
                  <a:pt x="824" y="18"/>
                  <a:pt x="669" y="225"/>
                  <a:pt x="639" y="270"/>
                </a:cubicBezTo>
                <a:cubicBezTo>
                  <a:pt x="740" y="269"/>
                  <a:pt x="884" y="269"/>
                  <a:pt x="1125" y="265"/>
                </a:cubicBezTo>
                <a:cubicBezTo>
                  <a:pt x="1128" y="355"/>
                  <a:pt x="1126" y="631"/>
                  <a:pt x="1128" y="728"/>
                </a:cubicBezTo>
                <a:cubicBezTo>
                  <a:pt x="926" y="599"/>
                  <a:pt x="873" y="703"/>
                  <a:pt x="869" y="814"/>
                </a:cubicBezTo>
                <a:cubicBezTo>
                  <a:pt x="876" y="899"/>
                  <a:pt x="912" y="1013"/>
                  <a:pt x="1123" y="905"/>
                </a:cubicBezTo>
                <a:lnTo>
                  <a:pt x="1123" y="1347"/>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10" name="Freeform 9"/>
          <p:cNvSpPr>
            <a:spLocks/>
          </p:cNvSpPr>
          <p:nvPr/>
        </p:nvSpPr>
        <p:spPr bwMode="auto">
          <a:xfrm>
            <a:off x="279117" y="1339703"/>
            <a:ext cx="1931807" cy="1548102"/>
          </a:xfrm>
          <a:custGeom>
            <a:avLst/>
            <a:gdLst>
              <a:gd name="T0" fmla="*/ 0 w 1373"/>
              <a:gd name="T1" fmla="*/ 1086 h 1086"/>
              <a:gd name="T2" fmla="*/ 0 w 1373"/>
              <a:gd name="T3" fmla="*/ 0 h 1086"/>
              <a:gd name="T4" fmla="*/ 1119 w 1373"/>
              <a:gd name="T5" fmla="*/ 0 h 1086"/>
              <a:gd name="T6" fmla="*/ 1113 w 1373"/>
              <a:gd name="T7" fmla="*/ 437 h 1086"/>
              <a:gd name="T8" fmla="*/ 1373 w 1373"/>
              <a:gd name="T9" fmla="*/ 521 h 1086"/>
              <a:gd name="T10" fmla="*/ 1110 w 1373"/>
              <a:gd name="T11" fmla="*/ 619 h 1086"/>
              <a:gd name="T12" fmla="*/ 1119 w 1373"/>
              <a:gd name="T13" fmla="*/ 1086 h 1086"/>
              <a:gd name="T14" fmla="*/ 633 w 1373"/>
              <a:gd name="T15" fmla="*/ 1086 h 1086"/>
              <a:gd name="T16" fmla="*/ 548 w 1373"/>
              <a:gd name="T17" fmla="*/ 819 h 1086"/>
              <a:gd name="T18" fmla="*/ 457 w 1373"/>
              <a:gd name="T19" fmla="*/ 1086 h 1086"/>
              <a:gd name="T20" fmla="*/ 0 w 1373"/>
              <a:gd name="T21" fmla="*/ 1086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3" h="1086">
                <a:moveTo>
                  <a:pt x="0" y="1086"/>
                </a:moveTo>
                <a:lnTo>
                  <a:pt x="0" y="0"/>
                </a:lnTo>
                <a:lnTo>
                  <a:pt x="1119" y="0"/>
                </a:lnTo>
                <a:cubicBezTo>
                  <a:pt x="1119" y="0"/>
                  <a:pt x="1113" y="437"/>
                  <a:pt x="1113" y="437"/>
                </a:cubicBezTo>
                <a:cubicBezTo>
                  <a:pt x="1113" y="437"/>
                  <a:pt x="1373" y="257"/>
                  <a:pt x="1373" y="521"/>
                </a:cubicBezTo>
                <a:cubicBezTo>
                  <a:pt x="1373" y="816"/>
                  <a:pt x="1110" y="619"/>
                  <a:pt x="1110" y="619"/>
                </a:cubicBezTo>
                <a:lnTo>
                  <a:pt x="1119" y="1086"/>
                </a:lnTo>
                <a:cubicBezTo>
                  <a:pt x="1119" y="1086"/>
                  <a:pt x="633" y="1086"/>
                  <a:pt x="633" y="1086"/>
                </a:cubicBezTo>
                <a:cubicBezTo>
                  <a:pt x="787" y="896"/>
                  <a:pt x="669" y="819"/>
                  <a:pt x="548" y="819"/>
                </a:cubicBezTo>
                <a:cubicBezTo>
                  <a:pt x="440" y="819"/>
                  <a:pt x="289" y="900"/>
                  <a:pt x="457" y="1086"/>
                </a:cubicBezTo>
                <a:lnTo>
                  <a:pt x="0" y="1086"/>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11" name="Freeform 10"/>
          <p:cNvSpPr>
            <a:spLocks/>
          </p:cNvSpPr>
          <p:nvPr/>
        </p:nvSpPr>
        <p:spPr bwMode="auto">
          <a:xfrm>
            <a:off x="3060976" y="1341111"/>
            <a:ext cx="1968010" cy="1548102"/>
          </a:xfrm>
          <a:custGeom>
            <a:avLst/>
            <a:gdLst>
              <a:gd name="T0" fmla="*/ 1195 w 1195"/>
              <a:gd name="T1" fmla="*/ 928 h 928"/>
              <a:gd name="T2" fmla="*/ 1195 w 1195"/>
              <a:gd name="T3" fmla="*/ 0 h 928"/>
              <a:gd name="T4" fmla="*/ 238 w 1195"/>
              <a:gd name="T5" fmla="*/ 0 h 928"/>
              <a:gd name="T6" fmla="*/ 243 w 1195"/>
              <a:gd name="T7" fmla="*/ 373 h 928"/>
              <a:gd name="T8" fmla="*/ 0 w 1195"/>
              <a:gd name="T9" fmla="*/ 450 h 928"/>
              <a:gd name="T10" fmla="*/ 246 w 1195"/>
              <a:gd name="T11" fmla="*/ 529 h 928"/>
              <a:gd name="T12" fmla="*/ 238 w 1195"/>
              <a:gd name="T13" fmla="*/ 928 h 928"/>
              <a:gd name="T14" fmla="*/ 654 w 1195"/>
              <a:gd name="T15" fmla="*/ 928 h 928"/>
              <a:gd name="T16" fmla="*/ 726 w 1195"/>
              <a:gd name="T17" fmla="*/ 700 h 928"/>
              <a:gd name="T18" fmla="*/ 804 w 1195"/>
              <a:gd name="T19" fmla="*/ 928 h 928"/>
              <a:gd name="T20" fmla="*/ 1195 w 1195"/>
              <a:gd name="T21"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5" h="928">
                <a:moveTo>
                  <a:pt x="1195" y="928"/>
                </a:moveTo>
                <a:lnTo>
                  <a:pt x="1195" y="0"/>
                </a:lnTo>
                <a:lnTo>
                  <a:pt x="238" y="0"/>
                </a:lnTo>
                <a:cubicBezTo>
                  <a:pt x="238" y="0"/>
                  <a:pt x="240" y="369"/>
                  <a:pt x="243" y="373"/>
                </a:cubicBezTo>
                <a:cubicBezTo>
                  <a:pt x="244" y="372"/>
                  <a:pt x="6" y="195"/>
                  <a:pt x="0" y="450"/>
                </a:cubicBezTo>
                <a:cubicBezTo>
                  <a:pt x="0" y="702"/>
                  <a:pt x="246" y="529"/>
                  <a:pt x="246" y="529"/>
                </a:cubicBezTo>
                <a:lnTo>
                  <a:pt x="238" y="928"/>
                </a:lnTo>
                <a:cubicBezTo>
                  <a:pt x="238" y="928"/>
                  <a:pt x="654" y="928"/>
                  <a:pt x="654" y="928"/>
                </a:cubicBezTo>
                <a:cubicBezTo>
                  <a:pt x="522" y="766"/>
                  <a:pt x="627" y="703"/>
                  <a:pt x="726" y="700"/>
                </a:cubicBezTo>
                <a:cubicBezTo>
                  <a:pt x="819" y="700"/>
                  <a:pt x="948" y="769"/>
                  <a:pt x="804" y="928"/>
                </a:cubicBezTo>
                <a:lnTo>
                  <a:pt x="1195" y="928"/>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12" name="Freeform 11"/>
          <p:cNvSpPr>
            <a:spLocks/>
          </p:cNvSpPr>
          <p:nvPr/>
        </p:nvSpPr>
        <p:spPr bwMode="auto">
          <a:xfrm flipV="1">
            <a:off x="279117" y="4267199"/>
            <a:ext cx="1931807" cy="1701313"/>
          </a:xfrm>
          <a:custGeom>
            <a:avLst/>
            <a:gdLst>
              <a:gd name="T0" fmla="*/ 0 w 1174"/>
              <a:gd name="T1" fmla="*/ 928 h 928"/>
              <a:gd name="T2" fmla="*/ 0 w 1174"/>
              <a:gd name="T3" fmla="*/ 0 h 928"/>
              <a:gd name="T4" fmla="*/ 957 w 1174"/>
              <a:gd name="T5" fmla="*/ 0 h 928"/>
              <a:gd name="T6" fmla="*/ 952 w 1174"/>
              <a:gd name="T7" fmla="*/ 373 h 928"/>
              <a:gd name="T8" fmla="*/ 1174 w 1174"/>
              <a:gd name="T9" fmla="*/ 445 h 928"/>
              <a:gd name="T10" fmla="*/ 949 w 1174"/>
              <a:gd name="T11" fmla="*/ 529 h 928"/>
              <a:gd name="T12" fmla="*/ 957 w 1174"/>
              <a:gd name="T13" fmla="*/ 928 h 928"/>
              <a:gd name="T14" fmla="*/ 541 w 1174"/>
              <a:gd name="T15" fmla="*/ 928 h 928"/>
              <a:gd name="T16" fmla="*/ 469 w 1174"/>
              <a:gd name="T17" fmla="*/ 700 h 928"/>
              <a:gd name="T18" fmla="*/ 391 w 1174"/>
              <a:gd name="T19" fmla="*/ 928 h 928"/>
              <a:gd name="T20" fmla="*/ 0 w 1174"/>
              <a:gd name="T21"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4" h="928">
                <a:moveTo>
                  <a:pt x="0" y="928"/>
                </a:moveTo>
                <a:lnTo>
                  <a:pt x="0" y="0"/>
                </a:lnTo>
                <a:lnTo>
                  <a:pt x="957" y="0"/>
                </a:lnTo>
                <a:cubicBezTo>
                  <a:pt x="957" y="0"/>
                  <a:pt x="952" y="373"/>
                  <a:pt x="952" y="373"/>
                </a:cubicBezTo>
                <a:cubicBezTo>
                  <a:pt x="952" y="373"/>
                  <a:pt x="1174" y="220"/>
                  <a:pt x="1174" y="445"/>
                </a:cubicBezTo>
                <a:cubicBezTo>
                  <a:pt x="1174" y="697"/>
                  <a:pt x="949" y="529"/>
                  <a:pt x="949" y="529"/>
                </a:cubicBezTo>
                <a:lnTo>
                  <a:pt x="957" y="928"/>
                </a:lnTo>
                <a:cubicBezTo>
                  <a:pt x="957" y="928"/>
                  <a:pt x="541" y="928"/>
                  <a:pt x="541" y="928"/>
                </a:cubicBezTo>
                <a:cubicBezTo>
                  <a:pt x="673" y="766"/>
                  <a:pt x="568" y="703"/>
                  <a:pt x="469" y="700"/>
                </a:cubicBezTo>
                <a:cubicBezTo>
                  <a:pt x="376" y="700"/>
                  <a:pt x="247" y="769"/>
                  <a:pt x="391" y="928"/>
                </a:cubicBezTo>
                <a:lnTo>
                  <a:pt x="0" y="928"/>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13" name="Freeform 12"/>
          <p:cNvSpPr>
            <a:spLocks/>
          </p:cNvSpPr>
          <p:nvPr/>
        </p:nvSpPr>
        <p:spPr bwMode="auto">
          <a:xfrm flipV="1">
            <a:off x="3060976" y="4420411"/>
            <a:ext cx="1968010" cy="1548102"/>
          </a:xfrm>
          <a:custGeom>
            <a:avLst/>
            <a:gdLst>
              <a:gd name="T0" fmla="*/ 1195 w 1195"/>
              <a:gd name="T1" fmla="*/ 928 h 928"/>
              <a:gd name="T2" fmla="*/ 1195 w 1195"/>
              <a:gd name="T3" fmla="*/ 0 h 928"/>
              <a:gd name="T4" fmla="*/ 238 w 1195"/>
              <a:gd name="T5" fmla="*/ 0 h 928"/>
              <a:gd name="T6" fmla="*/ 243 w 1195"/>
              <a:gd name="T7" fmla="*/ 373 h 928"/>
              <a:gd name="T8" fmla="*/ 0 w 1195"/>
              <a:gd name="T9" fmla="*/ 450 h 928"/>
              <a:gd name="T10" fmla="*/ 246 w 1195"/>
              <a:gd name="T11" fmla="*/ 529 h 928"/>
              <a:gd name="T12" fmla="*/ 238 w 1195"/>
              <a:gd name="T13" fmla="*/ 928 h 928"/>
              <a:gd name="T14" fmla="*/ 654 w 1195"/>
              <a:gd name="T15" fmla="*/ 928 h 928"/>
              <a:gd name="T16" fmla="*/ 726 w 1195"/>
              <a:gd name="T17" fmla="*/ 700 h 928"/>
              <a:gd name="T18" fmla="*/ 804 w 1195"/>
              <a:gd name="T19" fmla="*/ 928 h 928"/>
              <a:gd name="T20" fmla="*/ 1195 w 1195"/>
              <a:gd name="T21"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5" h="928">
                <a:moveTo>
                  <a:pt x="1195" y="928"/>
                </a:moveTo>
                <a:lnTo>
                  <a:pt x="1195" y="0"/>
                </a:lnTo>
                <a:lnTo>
                  <a:pt x="238" y="0"/>
                </a:lnTo>
                <a:cubicBezTo>
                  <a:pt x="238" y="0"/>
                  <a:pt x="240" y="369"/>
                  <a:pt x="243" y="373"/>
                </a:cubicBezTo>
                <a:cubicBezTo>
                  <a:pt x="244" y="372"/>
                  <a:pt x="6" y="195"/>
                  <a:pt x="0" y="450"/>
                </a:cubicBezTo>
                <a:cubicBezTo>
                  <a:pt x="0" y="702"/>
                  <a:pt x="246" y="529"/>
                  <a:pt x="246" y="529"/>
                </a:cubicBezTo>
                <a:lnTo>
                  <a:pt x="238" y="928"/>
                </a:lnTo>
                <a:cubicBezTo>
                  <a:pt x="238" y="928"/>
                  <a:pt x="654" y="928"/>
                  <a:pt x="654" y="928"/>
                </a:cubicBezTo>
                <a:cubicBezTo>
                  <a:pt x="522" y="766"/>
                  <a:pt x="627" y="703"/>
                  <a:pt x="726" y="700"/>
                </a:cubicBezTo>
                <a:cubicBezTo>
                  <a:pt x="819" y="700"/>
                  <a:pt x="948" y="769"/>
                  <a:pt x="804" y="928"/>
                </a:cubicBezTo>
                <a:lnTo>
                  <a:pt x="1195" y="928"/>
                </a:lnTo>
                <a:close/>
              </a:path>
            </a:pathLst>
          </a:custGeom>
          <a:solidFill>
            <a:schemeClr val="bg2"/>
          </a:solidFill>
          <a:ln w="28575" cap="sq" cmpd="sng">
            <a:solidFill>
              <a:schemeClr val="bg1"/>
            </a:solidFill>
            <a:prstDash val="solid"/>
            <a:round/>
            <a:headEnd/>
            <a:tailEnd/>
          </a:ln>
          <a:effectLst/>
          <a:extLst/>
        </p:spPr>
        <p:txBody>
          <a:bodyPr wrap="none" lIns="90000" tIns="46800" rIns="90000" bIns="46800" anchor="ctr"/>
          <a:lstStyle/>
          <a:p>
            <a:endParaRPr lang="en-GB"/>
          </a:p>
        </p:txBody>
      </p:sp>
      <p:sp>
        <p:nvSpPr>
          <p:cNvPr id="14" name="Freeform 13"/>
          <p:cNvSpPr>
            <a:spLocks/>
          </p:cNvSpPr>
          <p:nvPr/>
        </p:nvSpPr>
        <p:spPr bwMode="auto">
          <a:xfrm>
            <a:off x="1515678" y="2882975"/>
            <a:ext cx="2328877" cy="1552857"/>
          </a:xfrm>
          <a:custGeom>
            <a:avLst/>
            <a:gdLst>
              <a:gd name="T0" fmla="*/ 262 w 1656"/>
              <a:gd name="T1" fmla="*/ 2 h 1088"/>
              <a:gd name="T2" fmla="*/ 259 w 1656"/>
              <a:gd name="T3" fmla="*/ 453 h 1088"/>
              <a:gd name="T4" fmla="*/ 1 w 1656"/>
              <a:gd name="T5" fmla="*/ 536 h 1088"/>
              <a:gd name="T6" fmla="*/ 258 w 1656"/>
              <a:gd name="T7" fmla="*/ 632 h 1088"/>
              <a:gd name="T8" fmla="*/ 255 w 1656"/>
              <a:gd name="T9" fmla="*/ 1074 h 1088"/>
              <a:gd name="T10" fmla="*/ 727 w 1656"/>
              <a:gd name="T11" fmla="*/ 1079 h 1088"/>
              <a:gd name="T12" fmla="*/ 827 w 1656"/>
              <a:gd name="T13" fmla="*/ 834 h 1088"/>
              <a:gd name="T14" fmla="*/ 896 w 1656"/>
              <a:gd name="T15" fmla="*/ 1081 h 1088"/>
              <a:gd name="T16" fmla="*/ 1398 w 1656"/>
              <a:gd name="T17" fmla="*/ 1082 h 1088"/>
              <a:gd name="T18" fmla="*/ 1392 w 1656"/>
              <a:gd name="T19" fmla="*/ 649 h 1088"/>
              <a:gd name="T20" fmla="*/ 1656 w 1656"/>
              <a:gd name="T21" fmla="*/ 557 h 1088"/>
              <a:gd name="T22" fmla="*/ 1390 w 1656"/>
              <a:gd name="T23" fmla="*/ 476 h 1088"/>
              <a:gd name="T24" fmla="*/ 1398 w 1656"/>
              <a:gd name="T25" fmla="*/ 2 h 1088"/>
              <a:gd name="T26" fmla="*/ 904 w 1656"/>
              <a:gd name="T27" fmla="*/ 2 h 1088"/>
              <a:gd name="T28" fmla="*/ 818 w 1656"/>
              <a:gd name="T29" fmla="*/ 267 h 1088"/>
              <a:gd name="T30" fmla="*/ 726 w 1656"/>
              <a:gd name="T31" fmla="*/ 2 h 1088"/>
              <a:gd name="T32" fmla="*/ 262 w 1656"/>
              <a:gd name="T33" fmla="*/ 2 h 1088"/>
              <a:gd name="connsiteX0" fmla="*/ 1577 w 9995"/>
              <a:gd name="connsiteY0" fmla="*/ 8 h 9935"/>
              <a:gd name="connsiteX1" fmla="*/ 1559 w 9995"/>
              <a:gd name="connsiteY1" fmla="*/ 4154 h 9935"/>
              <a:gd name="connsiteX2" fmla="*/ 1 w 9995"/>
              <a:gd name="connsiteY2" fmla="*/ 4916 h 9935"/>
              <a:gd name="connsiteX3" fmla="*/ 1553 w 9995"/>
              <a:gd name="connsiteY3" fmla="*/ 5799 h 9935"/>
              <a:gd name="connsiteX4" fmla="*/ 1535 w 9995"/>
              <a:gd name="connsiteY4" fmla="*/ 9861 h 9935"/>
              <a:gd name="connsiteX5" fmla="*/ 4385 w 9995"/>
              <a:gd name="connsiteY5" fmla="*/ 9907 h 9935"/>
              <a:gd name="connsiteX6" fmla="*/ 4989 w 9995"/>
              <a:gd name="connsiteY6" fmla="*/ 7655 h 9935"/>
              <a:gd name="connsiteX7" fmla="*/ 5406 w 9995"/>
              <a:gd name="connsiteY7" fmla="*/ 9926 h 9935"/>
              <a:gd name="connsiteX8" fmla="*/ 8437 w 9995"/>
              <a:gd name="connsiteY8" fmla="*/ 9935 h 9935"/>
              <a:gd name="connsiteX9" fmla="*/ 8401 w 9995"/>
              <a:gd name="connsiteY9" fmla="*/ 5955 h 9935"/>
              <a:gd name="connsiteX10" fmla="*/ 9995 w 9995"/>
              <a:gd name="connsiteY10" fmla="*/ 5109 h 9935"/>
              <a:gd name="connsiteX11" fmla="*/ 8389 w 9995"/>
              <a:gd name="connsiteY11" fmla="*/ 4365 h 9935"/>
              <a:gd name="connsiteX12" fmla="*/ 8437 w 9995"/>
              <a:gd name="connsiteY12" fmla="*/ 8 h 9935"/>
              <a:gd name="connsiteX13" fmla="*/ 5454 w 9995"/>
              <a:gd name="connsiteY13" fmla="*/ 8 h 9935"/>
              <a:gd name="connsiteX14" fmla="*/ 4935 w 9995"/>
              <a:gd name="connsiteY14" fmla="*/ 2444 h 9935"/>
              <a:gd name="connsiteX15" fmla="*/ 4575 w 9995"/>
              <a:gd name="connsiteY15" fmla="*/ 33 h 9935"/>
              <a:gd name="connsiteX16" fmla="*/ 1577 w 9995"/>
              <a:gd name="connsiteY16" fmla="*/ 8 h 9935"/>
              <a:gd name="connsiteX0" fmla="*/ 1578 w 10000"/>
              <a:gd name="connsiteY0" fmla="*/ 62 h 10054"/>
              <a:gd name="connsiteX1" fmla="*/ 1560 w 10000"/>
              <a:gd name="connsiteY1" fmla="*/ 4235 h 10054"/>
              <a:gd name="connsiteX2" fmla="*/ 1 w 10000"/>
              <a:gd name="connsiteY2" fmla="*/ 5002 h 10054"/>
              <a:gd name="connsiteX3" fmla="*/ 1554 w 10000"/>
              <a:gd name="connsiteY3" fmla="*/ 5891 h 10054"/>
              <a:gd name="connsiteX4" fmla="*/ 1536 w 10000"/>
              <a:gd name="connsiteY4" fmla="*/ 9980 h 10054"/>
              <a:gd name="connsiteX5" fmla="*/ 4387 w 10000"/>
              <a:gd name="connsiteY5" fmla="*/ 10026 h 10054"/>
              <a:gd name="connsiteX6" fmla="*/ 4991 w 10000"/>
              <a:gd name="connsiteY6" fmla="*/ 7759 h 10054"/>
              <a:gd name="connsiteX7" fmla="*/ 5409 w 10000"/>
              <a:gd name="connsiteY7" fmla="*/ 10045 h 10054"/>
              <a:gd name="connsiteX8" fmla="*/ 8441 w 10000"/>
              <a:gd name="connsiteY8" fmla="*/ 10054 h 10054"/>
              <a:gd name="connsiteX9" fmla="*/ 8405 w 10000"/>
              <a:gd name="connsiteY9" fmla="*/ 6048 h 10054"/>
              <a:gd name="connsiteX10" fmla="*/ 10000 w 10000"/>
              <a:gd name="connsiteY10" fmla="*/ 5196 h 10054"/>
              <a:gd name="connsiteX11" fmla="*/ 8393 w 10000"/>
              <a:gd name="connsiteY11" fmla="*/ 4448 h 10054"/>
              <a:gd name="connsiteX12" fmla="*/ 8441 w 10000"/>
              <a:gd name="connsiteY12" fmla="*/ 62 h 10054"/>
              <a:gd name="connsiteX13" fmla="*/ 5457 w 10000"/>
              <a:gd name="connsiteY13" fmla="*/ 62 h 10054"/>
              <a:gd name="connsiteX14" fmla="*/ 4937 w 10000"/>
              <a:gd name="connsiteY14" fmla="*/ 2514 h 10054"/>
              <a:gd name="connsiteX15" fmla="*/ 4577 w 10000"/>
              <a:gd name="connsiteY15" fmla="*/ 0 h 10054"/>
              <a:gd name="connsiteX16" fmla="*/ 1578 w 10000"/>
              <a:gd name="connsiteY16" fmla="*/ 62 h 10054"/>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405 w 10000"/>
              <a:gd name="connsiteY9" fmla="*/ 6097 h 10103"/>
              <a:gd name="connsiteX10" fmla="*/ 10000 w 10000"/>
              <a:gd name="connsiteY10" fmla="*/ 5245 h 10103"/>
              <a:gd name="connsiteX11" fmla="*/ 8393 w 10000"/>
              <a:gd name="connsiteY11" fmla="*/ 4497 h 10103"/>
              <a:gd name="connsiteX12" fmla="*/ 8441 w 10000"/>
              <a:gd name="connsiteY12" fmla="*/ 111 h 10103"/>
              <a:gd name="connsiteX13" fmla="*/ 5383 w 10000"/>
              <a:gd name="connsiteY13" fmla="*/ 0 h 10103"/>
              <a:gd name="connsiteX14" fmla="*/ 4937 w 10000"/>
              <a:gd name="connsiteY14" fmla="*/ 2563 h 10103"/>
              <a:gd name="connsiteX15" fmla="*/ 4577 w 10000"/>
              <a:gd name="connsiteY15" fmla="*/ 49 h 10103"/>
              <a:gd name="connsiteX16" fmla="*/ 1578 w 10000"/>
              <a:gd name="connsiteY16" fmla="*/ 111 h 10103"/>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763 w 10000"/>
              <a:gd name="connsiteY9" fmla="*/ 9406 h 10103"/>
              <a:gd name="connsiteX10" fmla="*/ 8405 w 10000"/>
              <a:gd name="connsiteY10" fmla="*/ 6097 h 10103"/>
              <a:gd name="connsiteX11" fmla="*/ 10000 w 10000"/>
              <a:gd name="connsiteY11" fmla="*/ 5245 h 10103"/>
              <a:gd name="connsiteX12" fmla="*/ 8393 w 10000"/>
              <a:gd name="connsiteY12" fmla="*/ 4497 h 10103"/>
              <a:gd name="connsiteX13" fmla="*/ 8441 w 10000"/>
              <a:gd name="connsiteY13" fmla="*/ 111 h 10103"/>
              <a:gd name="connsiteX14" fmla="*/ 5383 w 10000"/>
              <a:gd name="connsiteY14" fmla="*/ 0 h 10103"/>
              <a:gd name="connsiteX15" fmla="*/ 4937 w 10000"/>
              <a:gd name="connsiteY15" fmla="*/ 2563 h 10103"/>
              <a:gd name="connsiteX16" fmla="*/ 4577 w 10000"/>
              <a:gd name="connsiteY16" fmla="*/ 49 h 10103"/>
              <a:gd name="connsiteX17" fmla="*/ 1578 w 10000"/>
              <a:gd name="connsiteY17" fmla="*/ 111 h 10103"/>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763 w 10000"/>
              <a:gd name="connsiteY9" fmla="*/ 9406 h 10103"/>
              <a:gd name="connsiteX10" fmla="*/ 8405 w 10000"/>
              <a:gd name="connsiteY10" fmla="*/ 6097 h 10103"/>
              <a:gd name="connsiteX11" fmla="*/ 10000 w 10000"/>
              <a:gd name="connsiteY11" fmla="*/ 5245 h 10103"/>
              <a:gd name="connsiteX12" fmla="*/ 8393 w 10000"/>
              <a:gd name="connsiteY12" fmla="*/ 4497 h 10103"/>
              <a:gd name="connsiteX13" fmla="*/ 8441 w 10000"/>
              <a:gd name="connsiteY13" fmla="*/ 111 h 10103"/>
              <a:gd name="connsiteX14" fmla="*/ 5383 w 10000"/>
              <a:gd name="connsiteY14" fmla="*/ 0 h 10103"/>
              <a:gd name="connsiteX15" fmla="*/ 4937 w 10000"/>
              <a:gd name="connsiteY15" fmla="*/ 2563 h 10103"/>
              <a:gd name="connsiteX16" fmla="*/ 4577 w 10000"/>
              <a:gd name="connsiteY16" fmla="*/ 49 h 10103"/>
              <a:gd name="connsiteX17" fmla="*/ 1578 w 10000"/>
              <a:gd name="connsiteY17" fmla="*/ 111 h 10103"/>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405 w 10000"/>
              <a:gd name="connsiteY9" fmla="*/ 6097 h 10103"/>
              <a:gd name="connsiteX10" fmla="*/ 10000 w 10000"/>
              <a:gd name="connsiteY10" fmla="*/ 5245 h 10103"/>
              <a:gd name="connsiteX11" fmla="*/ 8393 w 10000"/>
              <a:gd name="connsiteY11" fmla="*/ 4497 h 10103"/>
              <a:gd name="connsiteX12" fmla="*/ 8441 w 10000"/>
              <a:gd name="connsiteY12" fmla="*/ 111 h 10103"/>
              <a:gd name="connsiteX13" fmla="*/ 5383 w 10000"/>
              <a:gd name="connsiteY13" fmla="*/ 0 h 10103"/>
              <a:gd name="connsiteX14" fmla="*/ 4937 w 10000"/>
              <a:gd name="connsiteY14" fmla="*/ 2563 h 10103"/>
              <a:gd name="connsiteX15" fmla="*/ 4577 w 10000"/>
              <a:gd name="connsiteY15" fmla="*/ 49 h 10103"/>
              <a:gd name="connsiteX16" fmla="*/ 1578 w 10000"/>
              <a:gd name="connsiteY16" fmla="*/ 111 h 10103"/>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405 w 10000"/>
              <a:gd name="connsiteY9" fmla="*/ 6097 h 10103"/>
              <a:gd name="connsiteX10" fmla="*/ 10000 w 10000"/>
              <a:gd name="connsiteY10" fmla="*/ 5245 h 10103"/>
              <a:gd name="connsiteX11" fmla="*/ 8393 w 10000"/>
              <a:gd name="connsiteY11" fmla="*/ 4497 h 10103"/>
              <a:gd name="connsiteX12" fmla="*/ 8441 w 10000"/>
              <a:gd name="connsiteY12" fmla="*/ 111 h 10103"/>
              <a:gd name="connsiteX13" fmla="*/ 5383 w 10000"/>
              <a:gd name="connsiteY13" fmla="*/ 0 h 10103"/>
              <a:gd name="connsiteX14" fmla="*/ 4937 w 10000"/>
              <a:gd name="connsiteY14" fmla="*/ 2563 h 10103"/>
              <a:gd name="connsiteX15" fmla="*/ 4577 w 10000"/>
              <a:gd name="connsiteY15" fmla="*/ 49 h 10103"/>
              <a:gd name="connsiteX16" fmla="*/ 1578 w 10000"/>
              <a:gd name="connsiteY16" fmla="*/ 111 h 10103"/>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405 w 10000"/>
              <a:gd name="connsiteY9" fmla="*/ 6097 h 10103"/>
              <a:gd name="connsiteX10" fmla="*/ 10000 w 10000"/>
              <a:gd name="connsiteY10" fmla="*/ 5245 h 10103"/>
              <a:gd name="connsiteX11" fmla="*/ 8393 w 10000"/>
              <a:gd name="connsiteY11" fmla="*/ 4497 h 10103"/>
              <a:gd name="connsiteX12" fmla="*/ 8441 w 10000"/>
              <a:gd name="connsiteY12" fmla="*/ 111 h 10103"/>
              <a:gd name="connsiteX13" fmla="*/ 5383 w 10000"/>
              <a:gd name="connsiteY13" fmla="*/ 0 h 10103"/>
              <a:gd name="connsiteX14" fmla="*/ 4937 w 10000"/>
              <a:gd name="connsiteY14" fmla="*/ 2563 h 10103"/>
              <a:gd name="connsiteX15" fmla="*/ 4577 w 10000"/>
              <a:gd name="connsiteY15" fmla="*/ 49 h 10103"/>
              <a:gd name="connsiteX16" fmla="*/ 1578 w 10000"/>
              <a:gd name="connsiteY16" fmla="*/ 111 h 10103"/>
              <a:gd name="connsiteX0" fmla="*/ 1578 w 10000"/>
              <a:gd name="connsiteY0" fmla="*/ 111 h 10103"/>
              <a:gd name="connsiteX1" fmla="*/ 1560 w 10000"/>
              <a:gd name="connsiteY1" fmla="*/ 4284 h 10103"/>
              <a:gd name="connsiteX2" fmla="*/ 1 w 10000"/>
              <a:gd name="connsiteY2" fmla="*/ 5051 h 10103"/>
              <a:gd name="connsiteX3" fmla="*/ 1554 w 10000"/>
              <a:gd name="connsiteY3" fmla="*/ 5940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405 w 10000"/>
              <a:gd name="connsiteY9" fmla="*/ 6097 h 10103"/>
              <a:gd name="connsiteX10" fmla="*/ 10000 w 10000"/>
              <a:gd name="connsiteY10" fmla="*/ 5245 h 10103"/>
              <a:gd name="connsiteX11" fmla="*/ 8393 w 10000"/>
              <a:gd name="connsiteY11" fmla="*/ 4497 h 10103"/>
              <a:gd name="connsiteX12" fmla="*/ 8441 w 10000"/>
              <a:gd name="connsiteY12" fmla="*/ 111 h 10103"/>
              <a:gd name="connsiteX13" fmla="*/ 5383 w 10000"/>
              <a:gd name="connsiteY13" fmla="*/ 0 h 10103"/>
              <a:gd name="connsiteX14" fmla="*/ 4937 w 10000"/>
              <a:gd name="connsiteY14" fmla="*/ 2563 h 10103"/>
              <a:gd name="connsiteX15" fmla="*/ 4577 w 10000"/>
              <a:gd name="connsiteY15" fmla="*/ 49 h 10103"/>
              <a:gd name="connsiteX16" fmla="*/ 1578 w 10000"/>
              <a:gd name="connsiteY16" fmla="*/ 111 h 10103"/>
              <a:gd name="connsiteX0" fmla="*/ 1578 w 10000"/>
              <a:gd name="connsiteY0" fmla="*/ 111 h 10103"/>
              <a:gd name="connsiteX1" fmla="*/ 1560 w 10000"/>
              <a:gd name="connsiteY1" fmla="*/ 4284 h 10103"/>
              <a:gd name="connsiteX2" fmla="*/ 1 w 10000"/>
              <a:gd name="connsiteY2" fmla="*/ 5051 h 10103"/>
              <a:gd name="connsiteX3" fmla="*/ 1529 w 10000"/>
              <a:gd name="connsiteY3" fmla="*/ 6237 h 10103"/>
              <a:gd name="connsiteX4" fmla="*/ 1536 w 10000"/>
              <a:gd name="connsiteY4" fmla="*/ 10029 h 10103"/>
              <a:gd name="connsiteX5" fmla="*/ 4387 w 10000"/>
              <a:gd name="connsiteY5" fmla="*/ 10075 h 10103"/>
              <a:gd name="connsiteX6" fmla="*/ 4991 w 10000"/>
              <a:gd name="connsiteY6" fmla="*/ 7808 h 10103"/>
              <a:gd name="connsiteX7" fmla="*/ 5409 w 10000"/>
              <a:gd name="connsiteY7" fmla="*/ 10094 h 10103"/>
              <a:gd name="connsiteX8" fmla="*/ 8441 w 10000"/>
              <a:gd name="connsiteY8" fmla="*/ 10103 h 10103"/>
              <a:gd name="connsiteX9" fmla="*/ 8405 w 10000"/>
              <a:gd name="connsiteY9" fmla="*/ 6097 h 10103"/>
              <a:gd name="connsiteX10" fmla="*/ 10000 w 10000"/>
              <a:gd name="connsiteY10" fmla="*/ 5245 h 10103"/>
              <a:gd name="connsiteX11" fmla="*/ 8393 w 10000"/>
              <a:gd name="connsiteY11" fmla="*/ 4497 h 10103"/>
              <a:gd name="connsiteX12" fmla="*/ 8441 w 10000"/>
              <a:gd name="connsiteY12" fmla="*/ 111 h 10103"/>
              <a:gd name="connsiteX13" fmla="*/ 5383 w 10000"/>
              <a:gd name="connsiteY13" fmla="*/ 0 h 10103"/>
              <a:gd name="connsiteX14" fmla="*/ 4937 w 10000"/>
              <a:gd name="connsiteY14" fmla="*/ 2563 h 10103"/>
              <a:gd name="connsiteX15" fmla="*/ 4577 w 10000"/>
              <a:gd name="connsiteY15" fmla="*/ 49 h 10103"/>
              <a:gd name="connsiteX16" fmla="*/ 1578 w 10000"/>
              <a:gd name="connsiteY16" fmla="*/ 111 h 10103"/>
              <a:gd name="connsiteX0" fmla="*/ 1578 w 10000"/>
              <a:gd name="connsiteY0" fmla="*/ 62 h 10054"/>
              <a:gd name="connsiteX1" fmla="*/ 1560 w 10000"/>
              <a:gd name="connsiteY1" fmla="*/ 4235 h 10054"/>
              <a:gd name="connsiteX2" fmla="*/ 1 w 10000"/>
              <a:gd name="connsiteY2" fmla="*/ 5002 h 10054"/>
              <a:gd name="connsiteX3" fmla="*/ 1529 w 10000"/>
              <a:gd name="connsiteY3" fmla="*/ 6188 h 10054"/>
              <a:gd name="connsiteX4" fmla="*/ 1536 w 10000"/>
              <a:gd name="connsiteY4" fmla="*/ 9980 h 10054"/>
              <a:gd name="connsiteX5" fmla="*/ 4387 w 10000"/>
              <a:gd name="connsiteY5" fmla="*/ 10026 h 10054"/>
              <a:gd name="connsiteX6" fmla="*/ 4991 w 10000"/>
              <a:gd name="connsiteY6" fmla="*/ 7759 h 10054"/>
              <a:gd name="connsiteX7" fmla="*/ 5409 w 10000"/>
              <a:gd name="connsiteY7" fmla="*/ 10045 h 10054"/>
              <a:gd name="connsiteX8" fmla="*/ 8441 w 10000"/>
              <a:gd name="connsiteY8" fmla="*/ 10054 h 10054"/>
              <a:gd name="connsiteX9" fmla="*/ 8405 w 10000"/>
              <a:gd name="connsiteY9" fmla="*/ 6048 h 10054"/>
              <a:gd name="connsiteX10" fmla="*/ 10000 w 10000"/>
              <a:gd name="connsiteY10" fmla="*/ 5196 h 10054"/>
              <a:gd name="connsiteX11" fmla="*/ 8393 w 10000"/>
              <a:gd name="connsiteY11" fmla="*/ 4448 h 10054"/>
              <a:gd name="connsiteX12" fmla="*/ 8441 w 10000"/>
              <a:gd name="connsiteY12" fmla="*/ 62 h 10054"/>
              <a:gd name="connsiteX13" fmla="*/ 5350 w 10000"/>
              <a:gd name="connsiteY13" fmla="*/ 75 h 10054"/>
              <a:gd name="connsiteX14" fmla="*/ 4937 w 10000"/>
              <a:gd name="connsiteY14" fmla="*/ 2514 h 10054"/>
              <a:gd name="connsiteX15" fmla="*/ 4577 w 10000"/>
              <a:gd name="connsiteY15" fmla="*/ 0 h 10054"/>
              <a:gd name="connsiteX16" fmla="*/ 1578 w 10000"/>
              <a:gd name="connsiteY16" fmla="*/ 62 h 10054"/>
              <a:gd name="connsiteX0" fmla="*/ 1578 w 10000"/>
              <a:gd name="connsiteY0" fmla="*/ 86 h 10078"/>
              <a:gd name="connsiteX1" fmla="*/ 1560 w 10000"/>
              <a:gd name="connsiteY1" fmla="*/ 4259 h 10078"/>
              <a:gd name="connsiteX2" fmla="*/ 1 w 10000"/>
              <a:gd name="connsiteY2" fmla="*/ 5026 h 10078"/>
              <a:gd name="connsiteX3" fmla="*/ 1529 w 10000"/>
              <a:gd name="connsiteY3" fmla="*/ 6212 h 10078"/>
              <a:gd name="connsiteX4" fmla="*/ 1536 w 10000"/>
              <a:gd name="connsiteY4" fmla="*/ 10004 h 10078"/>
              <a:gd name="connsiteX5" fmla="*/ 4387 w 10000"/>
              <a:gd name="connsiteY5" fmla="*/ 10050 h 10078"/>
              <a:gd name="connsiteX6" fmla="*/ 4991 w 10000"/>
              <a:gd name="connsiteY6" fmla="*/ 7783 h 10078"/>
              <a:gd name="connsiteX7" fmla="*/ 5409 w 10000"/>
              <a:gd name="connsiteY7" fmla="*/ 10069 h 10078"/>
              <a:gd name="connsiteX8" fmla="*/ 8441 w 10000"/>
              <a:gd name="connsiteY8" fmla="*/ 10078 h 10078"/>
              <a:gd name="connsiteX9" fmla="*/ 8405 w 10000"/>
              <a:gd name="connsiteY9" fmla="*/ 6072 h 10078"/>
              <a:gd name="connsiteX10" fmla="*/ 10000 w 10000"/>
              <a:gd name="connsiteY10" fmla="*/ 5220 h 10078"/>
              <a:gd name="connsiteX11" fmla="*/ 8393 w 10000"/>
              <a:gd name="connsiteY11" fmla="*/ 4472 h 10078"/>
              <a:gd name="connsiteX12" fmla="*/ 8441 w 10000"/>
              <a:gd name="connsiteY12" fmla="*/ 86 h 10078"/>
              <a:gd name="connsiteX13" fmla="*/ 5309 w 10000"/>
              <a:gd name="connsiteY13" fmla="*/ 0 h 10078"/>
              <a:gd name="connsiteX14" fmla="*/ 4937 w 10000"/>
              <a:gd name="connsiteY14" fmla="*/ 2538 h 10078"/>
              <a:gd name="connsiteX15" fmla="*/ 4577 w 10000"/>
              <a:gd name="connsiteY15" fmla="*/ 24 h 10078"/>
              <a:gd name="connsiteX16" fmla="*/ 1578 w 10000"/>
              <a:gd name="connsiteY16" fmla="*/ 86 h 1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78">
                <a:moveTo>
                  <a:pt x="1578" y="86"/>
                </a:moveTo>
                <a:cubicBezTo>
                  <a:pt x="1578" y="86"/>
                  <a:pt x="1566" y="2168"/>
                  <a:pt x="1560" y="4259"/>
                </a:cubicBezTo>
                <a:cubicBezTo>
                  <a:pt x="816" y="3482"/>
                  <a:pt x="13" y="3288"/>
                  <a:pt x="1" y="5026"/>
                </a:cubicBezTo>
                <a:cubicBezTo>
                  <a:pt x="-5" y="7228"/>
                  <a:pt x="1330" y="6360"/>
                  <a:pt x="1529" y="6212"/>
                </a:cubicBezTo>
                <a:cubicBezTo>
                  <a:pt x="1511" y="7192"/>
                  <a:pt x="1530" y="7922"/>
                  <a:pt x="1536" y="10004"/>
                </a:cubicBezTo>
                <a:cubicBezTo>
                  <a:pt x="2321" y="10050"/>
                  <a:pt x="4357" y="10032"/>
                  <a:pt x="4387" y="10050"/>
                </a:cubicBezTo>
                <a:cubicBezTo>
                  <a:pt x="4357" y="10032"/>
                  <a:pt x="3137" y="7701"/>
                  <a:pt x="4991" y="7783"/>
                </a:cubicBezTo>
                <a:cubicBezTo>
                  <a:pt x="6641" y="7977"/>
                  <a:pt x="5397" y="10069"/>
                  <a:pt x="5409" y="10069"/>
                </a:cubicBezTo>
                <a:cubicBezTo>
                  <a:pt x="5409" y="10041"/>
                  <a:pt x="8459" y="10032"/>
                  <a:pt x="8441" y="10078"/>
                </a:cubicBezTo>
                <a:cubicBezTo>
                  <a:pt x="8466" y="9128"/>
                  <a:pt x="8398" y="7154"/>
                  <a:pt x="8405" y="6072"/>
                </a:cubicBezTo>
                <a:cubicBezTo>
                  <a:pt x="9293" y="7275"/>
                  <a:pt x="10000" y="6776"/>
                  <a:pt x="10000" y="5220"/>
                </a:cubicBezTo>
                <a:cubicBezTo>
                  <a:pt x="9988" y="3094"/>
                  <a:pt x="8870" y="3852"/>
                  <a:pt x="8393" y="4472"/>
                </a:cubicBezTo>
                <a:cubicBezTo>
                  <a:pt x="8429" y="2326"/>
                  <a:pt x="8429" y="1252"/>
                  <a:pt x="8441" y="86"/>
                </a:cubicBezTo>
                <a:lnTo>
                  <a:pt x="5309" y="0"/>
                </a:lnTo>
                <a:cubicBezTo>
                  <a:pt x="6257" y="1739"/>
                  <a:pt x="5644" y="2510"/>
                  <a:pt x="4937" y="2538"/>
                </a:cubicBezTo>
                <a:cubicBezTo>
                  <a:pt x="4266" y="2538"/>
                  <a:pt x="3544" y="1736"/>
                  <a:pt x="4577" y="24"/>
                </a:cubicBezTo>
                <a:lnTo>
                  <a:pt x="1578" y="86"/>
                </a:lnTo>
                <a:close/>
              </a:path>
            </a:pathLst>
          </a:custGeom>
          <a:solidFill>
            <a:schemeClr val="tx2"/>
          </a:solidFill>
          <a:ln w="28575" cap="sq" cmpd="sng">
            <a:solidFill>
              <a:schemeClr val="accent2"/>
            </a:solidFill>
            <a:prstDash val="solid"/>
            <a:miter lim="800000"/>
            <a:headEnd/>
            <a:tailEnd/>
          </a:ln>
          <a:effectLst/>
          <a:extLst/>
        </p:spPr>
        <p:txBody>
          <a:bodyPr wrap="none" lIns="90000" tIns="46800" rIns="90000" bIns="46800" anchor="ctr"/>
          <a:lstStyle/>
          <a:p>
            <a:endParaRPr lang="en-GB"/>
          </a:p>
        </p:txBody>
      </p:sp>
      <p:sp>
        <p:nvSpPr>
          <p:cNvPr id="15" name="Text Box 14"/>
          <p:cNvSpPr txBox="1">
            <a:spLocks noChangeArrowheads="1"/>
          </p:cNvSpPr>
          <p:nvPr/>
        </p:nvSpPr>
        <p:spPr bwMode="auto">
          <a:xfrm>
            <a:off x="442818" y="1652455"/>
            <a:ext cx="12950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wrap="square" lIns="0" tIns="0" rIns="0" bIns="0">
            <a:spAutoFit/>
          </a:bodyPr>
          <a:lstStyle/>
          <a:p>
            <a:r>
              <a:rPr lang="en-GB" sz="1600" dirty="0" smtClean="0">
                <a:solidFill>
                  <a:schemeClr val="bg1"/>
                </a:solidFill>
              </a:rPr>
              <a:t>Patient engagement</a:t>
            </a:r>
            <a:endParaRPr lang="en-GB" sz="1600" dirty="0">
              <a:solidFill>
                <a:schemeClr val="bg1"/>
              </a:solidFill>
            </a:endParaRPr>
          </a:p>
        </p:txBody>
      </p:sp>
      <p:sp>
        <p:nvSpPr>
          <p:cNvPr id="16" name="Text Box 15"/>
          <p:cNvSpPr txBox="1">
            <a:spLocks noChangeArrowheads="1"/>
          </p:cNvSpPr>
          <p:nvPr/>
        </p:nvSpPr>
        <p:spPr bwMode="auto">
          <a:xfrm>
            <a:off x="568313" y="3382144"/>
            <a:ext cx="10440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wrap="square" lIns="0" tIns="0" rIns="0" bIns="0">
            <a:spAutoFit/>
          </a:bodyPr>
          <a:lstStyle/>
          <a:p>
            <a:r>
              <a:rPr lang="en-GB" sz="1600" dirty="0" smtClean="0">
                <a:solidFill>
                  <a:schemeClr val="bg1"/>
                </a:solidFill>
              </a:rPr>
              <a:t>Clinicians</a:t>
            </a:r>
            <a:br>
              <a:rPr lang="en-GB" sz="1600" dirty="0" smtClean="0">
                <a:solidFill>
                  <a:schemeClr val="bg1"/>
                </a:solidFill>
              </a:rPr>
            </a:br>
            <a:r>
              <a:rPr lang="en-GB" sz="1600" dirty="0" smtClean="0">
                <a:solidFill>
                  <a:schemeClr val="bg1"/>
                </a:solidFill>
              </a:rPr>
              <a:t>and</a:t>
            </a:r>
            <a:br>
              <a:rPr lang="en-GB" sz="1600" dirty="0" smtClean="0">
                <a:solidFill>
                  <a:schemeClr val="bg1"/>
                </a:solidFill>
              </a:rPr>
            </a:br>
            <a:r>
              <a:rPr lang="en-GB" sz="1600" dirty="0" smtClean="0">
                <a:solidFill>
                  <a:schemeClr val="bg1"/>
                </a:solidFill>
              </a:rPr>
              <a:t>license</a:t>
            </a:r>
            <a:endParaRPr lang="en-GB" sz="1600" dirty="0">
              <a:solidFill>
                <a:schemeClr val="bg1"/>
              </a:solidFill>
            </a:endParaRPr>
          </a:p>
        </p:txBody>
      </p:sp>
      <p:sp>
        <p:nvSpPr>
          <p:cNvPr id="17" name="Text Box 16"/>
          <p:cNvSpPr txBox="1">
            <a:spLocks noChangeArrowheads="1"/>
          </p:cNvSpPr>
          <p:nvPr/>
        </p:nvSpPr>
        <p:spPr bwMode="auto">
          <a:xfrm>
            <a:off x="487327" y="4897759"/>
            <a:ext cx="1206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lIns="0" tIns="0" rIns="0" bIns="0" anchor="ctr">
            <a:spAutoFit/>
          </a:bodyPr>
          <a:lstStyle/>
          <a:p>
            <a:r>
              <a:rPr lang="en-GB" sz="1600" dirty="0" smtClean="0">
                <a:solidFill>
                  <a:schemeClr val="bg1"/>
                </a:solidFill>
              </a:rPr>
              <a:t>Sourcing </a:t>
            </a:r>
            <a:br>
              <a:rPr lang="en-GB" sz="1600" dirty="0" smtClean="0">
                <a:solidFill>
                  <a:schemeClr val="bg1"/>
                </a:solidFill>
              </a:rPr>
            </a:br>
            <a:r>
              <a:rPr lang="en-GB" sz="1600" dirty="0" smtClean="0">
                <a:solidFill>
                  <a:schemeClr val="bg1"/>
                </a:solidFill>
              </a:rPr>
              <a:t>and skills</a:t>
            </a:r>
            <a:endParaRPr lang="en-GB" sz="1600" dirty="0">
              <a:solidFill>
                <a:schemeClr val="bg1"/>
              </a:solidFill>
            </a:endParaRPr>
          </a:p>
        </p:txBody>
      </p:sp>
      <p:sp>
        <p:nvSpPr>
          <p:cNvPr id="18" name="Text Box 17"/>
          <p:cNvSpPr txBox="1">
            <a:spLocks noChangeArrowheads="1"/>
          </p:cNvSpPr>
          <p:nvPr/>
        </p:nvSpPr>
        <p:spPr bwMode="auto">
          <a:xfrm>
            <a:off x="2038649" y="1652455"/>
            <a:ext cx="120601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lIns="0" tIns="0" rIns="0" bIns="0">
            <a:spAutoFit/>
          </a:bodyPr>
          <a:lstStyle/>
          <a:p>
            <a:pPr algn="ctr"/>
            <a:r>
              <a:rPr lang="en-GB" sz="1600" dirty="0" smtClean="0">
                <a:solidFill>
                  <a:schemeClr val="bg1"/>
                </a:solidFill>
              </a:rPr>
              <a:t>Governance and </a:t>
            </a:r>
            <a:br>
              <a:rPr lang="en-GB" sz="1600" dirty="0" smtClean="0">
                <a:solidFill>
                  <a:schemeClr val="bg1"/>
                </a:solidFill>
              </a:rPr>
            </a:br>
            <a:r>
              <a:rPr lang="en-GB" sz="1600" dirty="0" smtClean="0">
                <a:solidFill>
                  <a:schemeClr val="bg1"/>
                </a:solidFill>
              </a:rPr>
              <a:t>controls</a:t>
            </a:r>
            <a:endParaRPr lang="en-GB" sz="1600" dirty="0">
              <a:solidFill>
                <a:schemeClr val="bg1"/>
              </a:solidFill>
            </a:endParaRPr>
          </a:p>
        </p:txBody>
      </p:sp>
      <p:sp>
        <p:nvSpPr>
          <p:cNvPr id="19" name="Text Box 18"/>
          <p:cNvSpPr txBox="1">
            <a:spLocks noChangeArrowheads="1"/>
          </p:cNvSpPr>
          <p:nvPr/>
        </p:nvSpPr>
        <p:spPr bwMode="auto">
          <a:xfrm>
            <a:off x="1830065" y="4604280"/>
            <a:ext cx="1559115"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wrap="square" lIns="90000" tIns="46800" rIns="90000" bIns="46800" anchor="ctr">
            <a:spAutoFit/>
          </a:bodyPr>
          <a:lstStyle/>
          <a:p>
            <a:r>
              <a:rPr lang="en-GB" sz="1600" dirty="0" smtClean="0">
                <a:solidFill>
                  <a:schemeClr val="bg1"/>
                </a:solidFill>
              </a:rPr>
              <a:t>  Infrastructure </a:t>
            </a:r>
            <a:br>
              <a:rPr lang="en-GB" sz="1600" dirty="0" smtClean="0">
                <a:solidFill>
                  <a:schemeClr val="bg1"/>
                </a:solidFill>
              </a:rPr>
            </a:br>
            <a:r>
              <a:rPr lang="en-GB" sz="1600" dirty="0" smtClean="0">
                <a:solidFill>
                  <a:schemeClr val="bg1"/>
                </a:solidFill>
              </a:rPr>
              <a:t>       and </a:t>
            </a:r>
            <a:br>
              <a:rPr lang="en-GB" sz="1600" dirty="0" smtClean="0">
                <a:solidFill>
                  <a:schemeClr val="bg1"/>
                </a:solidFill>
              </a:rPr>
            </a:br>
            <a:r>
              <a:rPr lang="en-GB" sz="1600" dirty="0" smtClean="0">
                <a:solidFill>
                  <a:schemeClr val="bg1"/>
                </a:solidFill>
              </a:rPr>
              <a:t>      facilities</a:t>
            </a:r>
            <a:endParaRPr lang="en-GB" sz="1600" dirty="0">
              <a:solidFill>
                <a:schemeClr val="bg1"/>
              </a:solidFill>
            </a:endParaRPr>
          </a:p>
        </p:txBody>
      </p:sp>
      <p:sp>
        <p:nvSpPr>
          <p:cNvPr id="20" name="Text Box 19"/>
          <p:cNvSpPr txBox="1">
            <a:spLocks noChangeArrowheads="1"/>
          </p:cNvSpPr>
          <p:nvPr/>
        </p:nvSpPr>
        <p:spPr bwMode="auto">
          <a:xfrm>
            <a:off x="3586007" y="1652455"/>
            <a:ext cx="14302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wrap="square" lIns="0" tIns="0" rIns="0" bIns="0">
            <a:spAutoFit/>
          </a:bodyPr>
          <a:lstStyle/>
          <a:p>
            <a:r>
              <a:rPr lang="en-GB" sz="1600" dirty="0" smtClean="0">
                <a:solidFill>
                  <a:schemeClr val="bg1"/>
                </a:solidFill>
              </a:rPr>
              <a:t>Culture </a:t>
            </a:r>
            <a:br>
              <a:rPr lang="en-GB" sz="1600" dirty="0" smtClean="0">
                <a:solidFill>
                  <a:schemeClr val="bg1"/>
                </a:solidFill>
              </a:rPr>
            </a:br>
            <a:r>
              <a:rPr lang="en-GB" sz="1600" dirty="0" smtClean="0">
                <a:solidFill>
                  <a:schemeClr val="bg1"/>
                </a:solidFill>
              </a:rPr>
              <a:t>and </a:t>
            </a:r>
            <a:br>
              <a:rPr lang="en-GB" sz="1600" dirty="0" smtClean="0">
                <a:solidFill>
                  <a:schemeClr val="bg1"/>
                </a:solidFill>
              </a:rPr>
            </a:br>
            <a:r>
              <a:rPr lang="en-GB" sz="1600" dirty="0" smtClean="0">
                <a:solidFill>
                  <a:schemeClr val="bg1"/>
                </a:solidFill>
              </a:rPr>
              <a:t>leadership</a:t>
            </a:r>
            <a:endParaRPr lang="en-GB" sz="1600" dirty="0">
              <a:solidFill>
                <a:schemeClr val="bg1"/>
              </a:solidFill>
            </a:endParaRPr>
          </a:p>
        </p:txBody>
      </p:sp>
      <p:sp>
        <p:nvSpPr>
          <p:cNvPr id="21" name="Text Box 20"/>
          <p:cNvSpPr txBox="1">
            <a:spLocks noChangeArrowheads="1"/>
          </p:cNvSpPr>
          <p:nvPr/>
        </p:nvSpPr>
        <p:spPr bwMode="auto">
          <a:xfrm>
            <a:off x="3733697" y="3382144"/>
            <a:ext cx="11348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wrap="square" lIns="0" tIns="0" rIns="0" bIns="0">
            <a:spAutoFit/>
          </a:bodyPr>
          <a:lstStyle/>
          <a:p>
            <a:pPr algn="ctr"/>
            <a:r>
              <a:rPr lang="en-GB" sz="1600" dirty="0" smtClean="0">
                <a:solidFill>
                  <a:schemeClr val="bg1"/>
                </a:solidFill>
              </a:rPr>
              <a:t>Care delivery processes</a:t>
            </a:r>
            <a:endParaRPr lang="en-GB" sz="1600" dirty="0">
              <a:solidFill>
                <a:schemeClr val="bg1"/>
              </a:solidFill>
            </a:endParaRPr>
          </a:p>
        </p:txBody>
      </p:sp>
      <p:sp>
        <p:nvSpPr>
          <p:cNvPr id="22" name="Text Box 21"/>
          <p:cNvSpPr txBox="1">
            <a:spLocks noChangeArrowheads="1"/>
          </p:cNvSpPr>
          <p:nvPr/>
        </p:nvSpPr>
        <p:spPr bwMode="auto">
          <a:xfrm>
            <a:off x="3586103" y="5020870"/>
            <a:ext cx="14300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6666"/>
                </a:solidFill>
                <a:miter lim="800000"/>
                <a:headEnd/>
                <a:tailEnd/>
              </a14:hiddenLine>
            </a:ext>
          </a:extLst>
        </p:spPr>
        <p:txBody>
          <a:bodyPr wrap="square" lIns="0" tIns="0" rIns="0" bIns="0" anchor="ctr">
            <a:spAutoFit/>
          </a:bodyPr>
          <a:lstStyle/>
          <a:p>
            <a:r>
              <a:rPr lang="en-GB" sz="1600" dirty="0" smtClean="0">
                <a:solidFill>
                  <a:schemeClr val="bg1"/>
                </a:solidFill>
              </a:rPr>
              <a:t>Point of care</a:t>
            </a:r>
            <a:endParaRPr lang="en-GB" sz="1600" dirty="0">
              <a:solidFill>
                <a:schemeClr val="bg1"/>
              </a:solidFill>
            </a:endParaRPr>
          </a:p>
        </p:txBody>
      </p:sp>
      <p:sp>
        <p:nvSpPr>
          <p:cNvPr id="23" name="Text Box 22"/>
          <p:cNvSpPr txBox="1">
            <a:spLocks noChangeArrowheads="1"/>
          </p:cNvSpPr>
          <p:nvPr/>
        </p:nvSpPr>
        <p:spPr bwMode="auto">
          <a:xfrm>
            <a:off x="1830065" y="3382144"/>
            <a:ext cx="1634940" cy="492443"/>
          </a:xfrm>
          <a:prstGeom prst="rect">
            <a:avLst/>
          </a:prstGeom>
          <a:noFill/>
          <a:ln>
            <a:noFill/>
          </a:ln>
          <a:effectLst/>
          <a:extLst/>
        </p:spPr>
        <p:txBody>
          <a:bodyPr wrap="square" lIns="0" tIns="0" rIns="0" bIns="0">
            <a:spAutoFit/>
          </a:bodyPr>
          <a:lstStyle/>
          <a:p>
            <a:pPr algn="ctr"/>
            <a:r>
              <a:rPr lang="en-GB" sz="1600" dirty="0" smtClean="0">
                <a:solidFill>
                  <a:schemeClr val="bg1"/>
                </a:solidFill>
              </a:rPr>
              <a:t>IT applications and technology</a:t>
            </a:r>
            <a:endParaRPr lang="en-GB" sz="1600" dirty="0">
              <a:solidFill>
                <a:schemeClr val="bg1"/>
              </a:solidFill>
            </a:endParaRPr>
          </a:p>
        </p:txBody>
      </p:sp>
      <p:sp>
        <p:nvSpPr>
          <p:cNvPr id="24" name="TextBox 23"/>
          <p:cNvSpPr txBox="1"/>
          <p:nvPr/>
        </p:nvSpPr>
        <p:spPr>
          <a:xfrm>
            <a:off x="5334000" y="1383223"/>
            <a:ext cx="3657600" cy="2031325"/>
          </a:xfrm>
          <a:prstGeom prst="rect">
            <a:avLst/>
          </a:prstGeom>
          <a:noFill/>
        </p:spPr>
        <p:txBody>
          <a:bodyPr wrap="square" rtlCol="0">
            <a:spAutoFit/>
          </a:bodyPr>
          <a:lstStyle/>
          <a:p>
            <a:r>
              <a:rPr lang="en-US" dirty="0" smtClean="0"/>
              <a:t>All of the elements of a business model are interlinked. Making a change in one area requires re-thinking assumptions across the others and making appropriate adjustments.</a:t>
            </a:r>
          </a:p>
          <a:p>
            <a:endParaRPr lang="en-US" dirty="0"/>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FF9900"/>
      </a:dk2>
      <a:lt2>
        <a:srgbClr val="006699"/>
      </a:lt2>
      <a:accent1>
        <a:srgbClr val="993333"/>
      </a:accent1>
      <a:accent2>
        <a:srgbClr val="FFCC33"/>
      </a:accent2>
      <a:accent3>
        <a:srgbClr val="666666"/>
      </a:accent3>
      <a:accent4>
        <a:srgbClr val="FFFF00"/>
      </a:accent4>
      <a:accent5>
        <a:srgbClr val="336699"/>
      </a:accent5>
      <a:accent6>
        <a:srgbClr val="99996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1351</TotalTime>
  <Words>1361</Words>
  <Application>Microsoft Office PowerPoint</Application>
  <PresentationFormat>On-screen Show (4:3)</PresentationFormat>
  <Paragraphs>267</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Arial</vt:lpstr>
      <vt:lpstr>Calibri</vt:lpstr>
      <vt:lpstr>Lucida Grande</vt:lpstr>
      <vt:lpstr>Myriad Pro</vt:lpstr>
      <vt:lpstr>Symbol</vt:lpstr>
      <vt:lpstr>Times New Roman</vt:lpstr>
      <vt:lpstr>Verdana</vt:lpstr>
      <vt:lpstr>Wingdings</vt:lpstr>
      <vt:lpstr>Office Theme</vt:lpstr>
      <vt:lpstr>Population Health: Aligning an Organization’s Business and Financial Model </vt:lpstr>
      <vt:lpstr>Agenda and Learning Objectives</vt:lpstr>
      <vt:lpstr>Introductions</vt:lpstr>
      <vt:lpstr>Rethinking the Population Health Business Model</vt:lpstr>
      <vt:lpstr>About PA Consulting</vt:lpstr>
      <vt:lpstr>Providers are taking on increasing financial risk with the shift toward value</vt:lpstr>
      <vt:lpstr>Polling Question #1</vt:lpstr>
      <vt:lpstr>Most population health programs start as small pilots that mask complexity and risk</vt:lpstr>
      <vt:lpstr>Effectively integrating new capabilities requires rethinking the business model</vt:lpstr>
      <vt:lpstr>Clearly understanding inter-relationships allows you to innovate and scale up faster</vt:lpstr>
      <vt:lpstr>VNSNY Approach to Population Health</vt:lpstr>
      <vt:lpstr>Visiting Nurse Service of New York</vt:lpstr>
      <vt:lpstr>Polling Question #2</vt:lpstr>
      <vt:lpstr>VNSNY Approach to Population Health</vt:lpstr>
      <vt:lpstr>Polling Question #3</vt:lpstr>
      <vt:lpstr>Population Care Management provides comprehensive and patient-centered care</vt:lpstr>
      <vt:lpstr>Experience with Bundles</vt:lpstr>
      <vt:lpstr>Successful Population Health Model at VNSNY</vt:lpstr>
      <vt:lpstr>Closing thoughts for the road ahead ….</vt:lpstr>
      <vt:lpstr>Questions &amp; Answers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Pagliuco</dc:creator>
  <cp:lastModifiedBy>Nilesh Chandra</cp:lastModifiedBy>
  <cp:revision>210</cp:revision>
  <cp:lastPrinted>2011-07-19T23:30:11Z</cp:lastPrinted>
  <dcterms:created xsi:type="dcterms:W3CDTF">2011-08-29T16:00:31Z</dcterms:created>
  <dcterms:modified xsi:type="dcterms:W3CDTF">2016-04-25T12:20:52Z</dcterms:modified>
</cp:coreProperties>
</file>