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3" r:id="rId8"/>
    <p:sldId id="266" r:id="rId9"/>
    <p:sldId id="267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>
        <p:scale>
          <a:sx n="79" d="100"/>
          <a:sy n="79" d="100"/>
        </p:scale>
        <p:origin x="-162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3884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471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759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6789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808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7106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536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638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4676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665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9043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7314" y="229050"/>
            <a:ext cx="10526486" cy="674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756" y="1083128"/>
            <a:ext cx="10521043" cy="5273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C3BFA-E45A-458D-9248-EAFDB955EA78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3B2F3-EB2C-40A7-8490-93A90AA1A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501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mclare\AppData\Local\Temp\hfma.org\valueprojec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Board Overview: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4712" y="3509963"/>
            <a:ext cx="6700159" cy="205808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Acquisition Model </a:t>
            </a:r>
            <a:r>
              <a:rPr lang="en-US" sz="2800" dirty="0" smtClean="0"/>
              <a:t>and Considerations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28211" y="4872789"/>
            <a:ext cx="6184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tool from HFMA’s Value Project Toolkit: </a:t>
            </a:r>
            <a:r>
              <a:rPr lang="en-US" u="sng" dirty="0" smtClean="0">
                <a:hlinkClick r:id="rId2" action="ppaction://hlinkfile"/>
              </a:rPr>
              <a:t>hfma.org/valueproject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64465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Options Are Narrowed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 Due Diligence (legal, financial, regulatory and compliance)</a:t>
            </a:r>
          </a:p>
          <a:p>
            <a:r>
              <a:rPr lang="en-US" dirty="0" smtClean="0"/>
              <a:t>Conduct Business Planning</a:t>
            </a:r>
          </a:p>
          <a:p>
            <a:pPr lvl="1"/>
            <a:r>
              <a:rPr lang="en-US" dirty="0" smtClean="0"/>
              <a:t>Vision</a:t>
            </a:r>
          </a:p>
          <a:p>
            <a:pPr lvl="1"/>
            <a:r>
              <a:rPr lang="en-US" dirty="0" smtClean="0"/>
              <a:t>Approach/Organizational Structure</a:t>
            </a:r>
          </a:p>
          <a:p>
            <a:pPr lvl="1"/>
            <a:r>
              <a:rPr lang="en-US" dirty="0" smtClean="0"/>
              <a:t>Capitalization</a:t>
            </a:r>
          </a:p>
          <a:p>
            <a:pPr lvl="1"/>
            <a:r>
              <a:rPr lang="en-US" dirty="0" smtClean="0"/>
              <a:t>Governance (powers, roles and responsibilities, etc.)</a:t>
            </a:r>
          </a:p>
          <a:p>
            <a:pPr lvl="1"/>
            <a:r>
              <a:rPr lang="en-US" dirty="0" smtClean="0"/>
              <a:t>Management Structure and Initial </a:t>
            </a:r>
            <a:r>
              <a:rPr lang="en-US" dirty="0"/>
              <a:t>M</a:t>
            </a:r>
            <a:r>
              <a:rPr lang="en-US" dirty="0" smtClean="0"/>
              <a:t>anagement</a:t>
            </a:r>
          </a:p>
          <a:p>
            <a:pPr lvl="1"/>
            <a:r>
              <a:rPr lang="en-US" smtClean="0"/>
              <a:t>Early Initiatives </a:t>
            </a:r>
            <a:r>
              <a:rPr lang="en-US" dirty="0" smtClean="0"/>
              <a:t>and Priorities</a:t>
            </a:r>
          </a:p>
          <a:p>
            <a:pPr lvl="1"/>
            <a:r>
              <a:rPr lang="en-US" dirty="0" smtClean="0"/>
              <a:t>Financial Projections</a:t>
            </a:r>
          </a:p>
          <a:p>
            <a:r>
              <a:rPr lang="en-US" dirty="0" smtClean="0"/>
              <a:t>Execute Definitive </a:t>
            </a:r>
            <a:r>
              <a:rPr lang="en-US" dirty="0"/>
              <a:t>A</a:t>
            </a:r>
            <a:r>
              <a:rPr lang="en-US" dirty="0" smtClean="0"/>
              <a:t>greement (standard and negotiated terms)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57140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dirty="0" smtClean="0"/>
              <a:t>Affiliation/Acquisition Models</a:t>
            </a:r>
          </a:p>
          <a:p>
            <a:pPr marL="342900" indent="-342900"/>
            <a:r>
              <a:rPr lang="en-US" dirty="0" smtClean="0"/>
              <a:t>Market, Community and Organizational Considerations</a:t>
            </a:r>
          </a:p>
          <a:p>
            <a:pPr marL="342900" indent="-342900"/>
            <a:r>
              <a:rPr lang="en-US" dirty="0" smtClean="0"/>
              <a:t>Process Options</a:t>
            </a:r>
          </a:p>
          <a:p>
            <a:pPr marL="342900" indent="-342900"/>
            <a:r>
              <a:rPr lang="en-US" dirty="0" smtClean="0"/>
              <a:t>Partner Evaluation Considerations</a:t>
            </a:r>
          </a:p>
          <a:p>
            <a:pPr marL="342900" indent="-342900"/>
            <a:r>
              <a:rPr lang="en-US" dirty="0" smtClean="0"/>
              <a:t>As Options </a:t>
            </a:r>
            <a:r>
              <a:rPr lang="en-US" smtClean="0"/>
              <a:t>Are Narrowed …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65615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Affiliation/Acquisition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wide and growing range of options and sub-options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Structure follows function (where do we need to go)</a:t>
            </a:r>
          </a:p>
          <a:p>
            <a:pPr lvl="1"/>
            <a:r>
              <a:rPr lang="en-US" dirty="0" smtClean="0"/>
              <a:t>Models </a:t>
            </a:r>
            <a:r>
              <a:rPr lang="en-US" u="sng" dirty="0" smtClean="0"/>
              <a:t>to the right </a:t>
            </a:r>
            <a:r>
              <a:rPr lang="en-US" dirty="0" smtClean="0"/>
              <a:t>are necessary for favorable access to capital</a:t>
            </a:r>
          </a:p>
          <a:p>
            <a:pPr lvl="1"/>
            <a:r>
              <a:rPr lang="en-US" dirty="0" smtClean="0"/>
              <a:t>Less integrated models </a:t>
            </a:r>
            <a:r>
              <a:rPr lang="en-US" u="sng" dirty="0" smtClean="0"/>
              <a:t>(to the left</a:t>
            </a:r>
            <a:r>
              <a:rPr lang="en-US" dirty="0" smtClean="0"/>
              <a:t>) retain more control at the community level and are more reversible</a:t>
            </a:r>
          </a:p>
          <a:p>
            <a:pPr lvl="1"/>
            <a:r>
              <a:rPr lang="en-US" dirty="0" smtClean="0"/>
              <a:t>Either end of the continuum can be effective in gaining efficiencies and in accessing large enough populations to manage care effectively and assume risk</a:t>
            </a:r>
            <a:endParaRPr lang="en-US" dirty="0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300" y="1524000"/>
            <a:ext cx="873733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19190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Affiliation/Acquisition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the potential models match up with an organization’s strategic objectives?  For example: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Expand geographic footprint</a:t>
            </a:r>
          </a:p>
          <a:p>
            <a:pPr lvl="1"/>
            <a:r>
              <a:rPr lang="en-US" dirty="0" smtClean="0"/>
              <a:t>Diversify operations</a:t>
            </a:r>
          </a:p>
          <a:p>
            <a:pPr lvl="1"/>
            <a:r>
              <a:rPr lang="en-US" dirty="0" smtClean="0"/>
              <a:t>Invest in electronic health record and other elements of population health management infrastructure</a:t>
            </a:r>
          </a:p>
          <a:p>
            <a:pPr lvl="1"/>
            <a:r>
              <a:rPr lang="en-US" dirty="0" smtClean="0"/>
              <a:t>Gain system-wide economies (such as supply chain or revenue cycle savings)</a:t>
            </a:r>
          </a:p>
          <a:p>
            <a:pPr lvl="1"/>
            <a:r>
              <a:rPr lang="en-US" dirty="0" smtClean="0"/>
              <a:t>Gain regional economies (such as ensuring a logical mix of primary care physicians, specialists, other facilities and programs, etc.)  </a:t>
            </a:r>
          </a:p>
        </p:txBody>
      </p:sp>
    </p:spTree>
    <p:extLst>
      <p:ext uri="{BB962C8B-B14F-4D97-AF65-F5344CB8AC3E}">
        <p14:creationId xmlns="" xmlns:p14="http://schemas.microsoft.com/office/powerpoint/2010/main" val="1789694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Acquisition/Affiliation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key differences are between models that do or don’t require a change in control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7231" y="1962151"/>
            <a:ext cx="7498080" cy="39243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54993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314" y="125633"/>
            <a:ext cx="10526486" cy="674461"/>
          </a:xfrm>
        </p:spPr>
        <p:txBody>
          <a:bodyPr/>
          <a:lstStyle/>
          <a:p>
            <a:r>
              <a:rPr lang="en-US" dirty="0" smtClean="0"/>
              <a:t>Market, Community and Organizational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14" y="821871"/>
            <a:ext cx="10548257" cy="5954485"/>
          </a:xfrm>
        </p:spPr>
        <p:txBody>
          <a:bodyPr>
            <a:normAutofit/>
          </a:bodyPr>
          <a:lstStyle/>
          <a:p>
            <a:r>
              <a:rPr lang="en-US" dirty="0" smtClean="0"/>
              <a:t>What are our biggest needs or goals from acquisition/affiliation?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do we expect our competitors to do next?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are our options for acquisition/affiliation?</a:t>
            </a:r>
          </a:p>
          <a:p>
            <a:pPr lvl="1"/>
            <a:r>
              <a:rPr lang="en-US" dirty="0" smtClean="0"/>
              <a:t>… in our region?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… outside of our region?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73627" y="1360714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73627" y="1817915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89952" y="2525483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89952" y="2944584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572986" y="4169230"/>
            <a:ext cx="8169727" cy="38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589311" y="4659086"/>
            <a:ext cx="8169727" cy="5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583864" y="5666016"/>
            <a:ext cx="8169727" cy="38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583864" y="6117773"/>
            <a:ext cx="8169727" cy="5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0144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314" y="125633"/>
            <a:ext cx="10526486" cy="674461"/>
          </a:xfrm>
        </p:spPr>
        <p:txBody>
          <a:bodyPr>
            <a:normAutofit/>
          </a:bodyPr>
          <a:lstStyle/>
          <a:p>
            <a:r>
              <a:rPr lang="en-US" dirty="0" smtClean="0"/>
              <a:t>Market, Community and Organizational Considerations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414" y="821871"/>
            <a:ext cx="10548257" cy="5954485"/>
          </a:xfrm>
        </p:spPr>
        <p:txBody>
          <a:bodyPr>
            <a:normAutofit/>
          </a:bodyPr>
          <a:lstStyle/>
          <a:p>
            <a:r>
              <a:rPr lang="en-US" dirty="0" smtClean="0"/>
              <a:t>Do we have a need/opportunity to enter more than one form of consolidation (e.g., one, for one purpose nationally and another for another purpose in our region)?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are the implications of our acquisition/affiliation options for </a:t>
            </a:r>
          </a:p>
          <a:p>
            <a:pPr lvl="1"/>
            <a:r>
              <a:rPr lang="en-US" dirty="0" smtClean="0"/>
              <a:t>Our key physician groups?</a:t>
            </a:r>
          </a:p>
          <a:p>
            <a:endParaRPr lang="en-US" dirty="0"/>
          </a:p>
          <a:p>
            <a:pPr lvl="1"/>
            <a:r>
              <a:rPr lang="en-US" dirty="0" smtClean="0"/>
              <a:t>Our patients/projected members?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Our employees/staff?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Our employers and other key stakeholders?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73627" y="2106386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273627" y="2563587"/>
            <a:ext cx="8469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583864" y="3701140"/>
            <a:ext cx="8169727" cy="38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583864" y="4474024"/>
            <a:ext cx="8169727" cy="5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589303" y="5138057"/>
            <a:ext cx="8169727" cy="5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600185" y="6025245"/>
            <a:ext cx="8169727" cy="5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72981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/ Approach / Evaluate Potential Partners on Our Own</a:t>
            </a:r>
          </a:p>
          <a:p>
            <a:pPr lvl="1"/>
            <a:r>
              <a:rPr lang="en-US" dirty="0" smtClean="0"/>
              <a:t>A less formal process.</a:t>
            </a:r>
          </a:p>
          <a:p>
            <a:pPr lvl="1"/>
            <a:r>
              <a:rPr lang="en-US" dirty="0" smtClean="0"/>
              <a:t>Pros:  less up front cost.  More personal contact between potential partners may be preferable in some cases.  </a:t>
            </a:r>
          </a:p>
          <a:p>
            <a:pPr lvl="1"/>
            <a:r>
              <a:rPr lang="en-US" dirty="0" smtClean="0"/>
              <a:t>Cons:  may overlook a potential partner, or information to evaluate a potential arrangement.  Some potential partners may prefer having an “outside” intermediary.  </a:t>
            </a:r>
          </a:p>
          <a:p>
            <a:endParaRPr lang="en-US" dirty="0"/>
          </a:p>
          <a:p>
            <a:r>
              <a:rPr lang="en-US" dirty="0" smtClean="0"/>
              <a:t>Work with an Independent Consultant to Identify / Approach / Evaluate Potential Partners</a:t>
            </a:r>
          </a:p>
          <a:p>
            <a:pPr lvl="1"/>
            <a:r>
              <a:rPr lang="en-US" dirty="0" smtClean="0"/>
              <a:t>A more formal process involving soliciting detailed proposals from potential partners in response to a letter of interest.  Presentations and follow up questions occur.  </a:t>
            </a:r>
          </a:p>
          <a:p>
            <a:pPr lvl="1"/>
            <a:r>
              <a:rPr lang="en-US" dirty="0" smtClean="0"/>
              <a:t>Pros:  Leveraging the experience of a consultant that specializes in these types of organizational transactions.  </a:t>
            </a:r>
          </a:p>
          <a:p>
            <a:pPr lvl="1"/>
            <a:r>
              <a:rPr lang="en-US" dirty="0" smtClean="0"/>
              <a:t>Cons:  More costly up front. 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83688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 Evaluation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type of acquisition model proposed (e.g., sole substitution; full acquisition; 75%/25% joint venture, etc.)</a:t>
            </a:r>
          </a:p>
          <a:p>
            <a:r>
              <a:rPr lang="en-US" dirty="0" smtClean="0"/>
              <a:t>Details of financial proposals</a:t>
            </a:r>
          </a:p>
          <a:p>
            <a:r>
              <a:rPr lang="en-US" dirty="0" smtClean="0"/>
              <a:t>Regulatory and image issues</a:t>
            </a:r>
          </a:p>
          <a:p>
            <a:r>
              <a:rPr lang="en-US" dirty="0" smtClean="0"/>
              <a:t>Ability of partners to deliver on our strategic initiatives</a:t>
            </a:r>
          </a:p>
          <a:p>
            <a:r>
              <a:rPr lang="en-US" dirty="0" smtClean="0"/>
              <a:t>Relationship issues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63556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541</Words>
  <Application>Microsoft Office PowerPoint</Application>
  <PresentationFormat>Custom</PresentationFormat>
  <Paragraphs>87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Board Overview:</vt:lpstr>
      <vt:lpstr>Contents</vt:lpstr>
      <vt:lpstr>Affiliation/Acquisition Models</vt:lpstr>
      <vt:lpstr>Affiliation/Acquisition Models</vt:lpstr>
      <vt:lpstr>Acquisition/Affiliation Models</vt:lpstr>
      <vt:lpstr>Market, Community and Organizational Considerations</vt:lpstr>
      <vt:lpstr>Market, Community and Organizational Considerations (continued)</vt:lpstr>
      <vt:lpstr>Process Options</vt:lpstr>
      <vt:lpstr>Partner Evaluation Considerations</vt:lpstr>
      <vt:lpstr>As Options Are Narrowed 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Moore</dc:creator>
  <cp:lastModifiedBy>mclare</cp:lastModifiedBy>
  <cp:revision>28</cp:revision>
  <dcterms:created xsi:type="dcterms:W3CDTF">2014-07-06T19:16:29Z</dcterms:created>
  <dcterms:modified xsi:type="dcterms:W3CDTF">2014-10-15T18:33:10Z</dcterms:modified>
</cp:coreProperties>
</file>