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9" r:id="rId4"/>
    <p:sldId id="268" r:id="rId5"/>
    <p:sldId id="270" r:id="rId6"/>
    <p:sldId id="258" r:id="rId7"/>
    <p:sldId id="262" r:id="rId8"/>
    <p:sldId id="259" r:id="rId9"/>
    <p:sldId id="271" r:id="rId10"/>
    <p:sldId id="261" r:id="rId11"/>
    <p:sldId id="263" r:id="rId12"/>
    <p:sldId id="267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79" d="100"/>
          <a:sy n="79" d="100"/>
        </p:scale>
        <p:origin x="-162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388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71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59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789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80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710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3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638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467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65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43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756" y="1083128"/>
            <a:ext cx="10521043" cy="5273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01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clare\AppData\Local\Temp\hfma.org\valueprojec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Internal Communications Overview: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4712" y="3509963"/>
            <a:ext cx="6700159" cy="205808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Acquisition Model </a:t>
            </a:r>
            <a:r>
              <a:rPr lang="en-US" sz="2800" dirty="0" smtClean="0"/>
              <a:t>and Considerations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1484" y="4776535"/>
            <a:ext cx="665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tool from HFMA’s Value Project Toolkit: </a:t>
            </a:r>
            <a:r>
              <a:rPr lang="en-US" u="sng" dirty="0" smtClean="0">
                <a:hlinkClick r:id="rId2" action="ppaction://hlinkfile"/>
              </a:rPr>
              <a:t>hfma.org/valueproject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4465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/>
          <a:lstStyle/>
          <a:p>
            <a:r>
              <a:rPr lang="en-US" dirty="0" smtClean="0"/>
              <a:t>Market, Community and Organizational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r>
              <a:rPr lang="en-US" dirty="0" smtClean="0"/>
              <a:t>What are our biggest needs or goals from acquisition?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 we expect our competitors to do next?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our options for acquisition?</a:t>
            </a:r>
          </a:p>
          <a:p>
            <a:pPr lvl="1"/>
            <a:r>
              <a:rPr lang="en-US" dirty="0" smtClean="0"/>
              <a:t>… in our region?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… outside of our region?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73627" y="136071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73627" y="1817915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9952" y="2525483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89952" y="294458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72986" y="4169230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89311" y="4659086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583864" y="5666016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83864" y="6117773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01444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>
            <a:normAutofit/>
          </a:bodyPr>
          <a:lstStyle/>
          <a:p>
            <a:r>
              <a:rPr lang="en-US" dirty="0" smtClean="0"/>
              <a:t>Market, Community and Organizational Considerations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implications of our acquisition/affiliation options for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Our patients? 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Our providers?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Our employees/staff? (Discuss impact on job stability and roles; employee benefits)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Our employers and other key stakeholders?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2981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Evaluation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type of acquisition model proposed (e.g., sole substitution; full acquisition; 75%/25% joint venture, etc.)</a:t>
            </a:r>
          </a:p>
          <a:p>
            <a:r>
              <a:rPr lang="en-US" dirty="0" smtClean="0"/>
              <a:t>Details of financial proposals</a:t>
            </a:r>
          </a:p>
          <a:p>
            <a:r>
              <a:rPr lang="en-US" dirty="0" smtClean="0"/>
              <a:t>Regulatory and image issues</a:t>
            </a:r>
          </a:p>
          <a:p>
            <a:r>
              <a:rPr lang="en-US" dirty="0" smtClean="0"/>
              <a:t>Ability of partners to deliver on our strategic initiatives</a:t>
            </a:r>
          </a:p>
          <a:p>
            <a:r>
              <a:rPr lang="en-US" dirty="0" smtClean="0"/>
              <a:t>Relationship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3556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Options Are Narrowed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Due Diligence (legal, financial, regulatory and compliance)</a:t>
            </a:r>
          </a:p>
          <a:p>
            <a:r>
              <a:rPr lang="en-US" dirty="0" smtClean="0"/>
              <a:t>Conduct Business Planning</a:t>
            </a:r>
          </a:p>
          <a:p>
            <a:pPr lvl="1"/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Approach/Organizational Structure</a:t>
            </a:r>
          </a:p>
          <a:p>
            <a:pPr lvl="1"/>
            <a:r>
              <a:rPr lang="en-US" dirty="0" smtClean="0"/>
              <a:t>Capitalization</a:t>
            </a:r>
          </a:p>
          <a:p>
            <a:pPr lvl="1"/>
            <a:r>
              <a:rPr lang="en-US" dirty="0" smtClean="0"/>
              <a:t>Governance (powers, roles and responsibilities, etc.)</a:t>
            </a:r>
          </a:p>
          <a:p>
            <a:pPr lvl="1"/>
            <a:r>
              <a:rPr lang="en-US" dirty="0" smtClean="0"/>
              <a:t>Management Structure and Initial </a:t>
            </a:r>
            <a:r>
              <a:rPr lang="en-US" dirty="0"/>
              <a:t>M</a:t>
            </a:r>
            <a:r>
              <a:rPr lang="en-US" dirty="0" smtClean="0"/>
              <a:t>anagement</a:t>
            </a:r>
          </a:p>
          <a:p>
            <a:pPr lvl="1"/>
            <a:r>
              <a:rPr lang="en-US" dirty="0" smtClean="0"/>
              <a:t>Early Initiatives and Priorities</a:t>
            </a:r>
          </a:p>
          <a:p>
            <a:pPr lvl="1"/>
            <a:r>
              <a:rPr lang="en-US" dirty="0" smtClean="0"/>
              <a:t>Financial Projections</a:t>
            </a:r>
          </a:p>
          <a:p>
            <a:r>
              <a:rPr lang="en-US" dirty="0" smtClean="0"/>
              <a:t>Execute Definitive </a:t>
            </a:r>
            <a:r>
              <a:rPr lang="en-US" dirty="0"/>
              <a:t>A</a:t>
            </a:r>
            <a:r>
              <a:rPr lang="en-US" dirty="0" smtClean="0"/>
              <a:t>greement (standard and negotiated terms)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714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Marketplace Characteristics/Drivers and Impacts</a:t>
            </a:r>
          </a:p>
          <a:p>
            <a:r>
              <a:rPr lang="en-US" dirty="0" smtClean="0"/>
              <a:t>Organizational Strategic Goals</a:t>
            </a:r>
          </a:p>
          <a:p>
            <a:r>
              <a:rPr lang="en-US" dirty="0" smtClean="0"/>
              <a:t>Organizational Strategic Initiatives</a:t>
            </a:r>
          </a:p>
          <a:p>
            <a:r>
              <a:rPr lang="en-US" dirty="0" smtClean="0"/>
              <a:t>Affiliation/Acquisition Models</a:t>
            </a:r>
          </a:p>
          <a:p>
            <a:r>
              <a:rPr lang="en-US" dirty="0" smtClean="0"/>
              <a:t>Process</a:t>
            </a:r>
          </a:p>
          <a:p>
            <a:r>
              <a:rPr lang="en-US" dirty="0" smtClean="0"/>
              <a:t>Market, Community, and Organizational Considerations</a:t>
            </a:r>
          </a:p>
          <a:p>
            <a:r>
              <a:rPr lang="en-US" dirty="0" smtClean="0"/>
              <a:t>Partner Evaluation Considerations</a:t>
            </a:r>
          </a:p>
          <a:p>
            <a:r>
              <a:rPr lang="en-US" dirty="0" smtClean="0"/>
              <a:t>As Options Are Narrowed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562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Marketplace Characteristics/Drivers and Impacts 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national/regional trends (cost of care, revenue trends, patient mix trends and forecasts, etc.)</a:t>
            </a:r>
          </a:p>
          <a:p>
            <a:r>
              <a:rPr lang="en-US" dirty="0" smtClean="0"/>
              <a:t>Major competitor actions/regional market dynamics</a:t>
            </a:r>
          </a:p>
          <a:p>
            <a:r>
              <a:rPr lang="en-US" dirty="0" smtClean="0"/>
              <a:t>Organizational Impacts</a:t>
            </a:r>
          </a:p>
          <a:p>
            <a:pPr lvl="1"/>
            <a:r>
              <a:rPr lang="en-US" dirty="0" smtClean="0"/>
              <a:t>Need for significantly improved cost structure through</a:t>
            </a:r>
          </a:p>
          <a:p>
            <a:pPr lvl="2"/>
            <a:r>
              <a:rPr lang="en-US" dirty="0" smtClean="0"/>
              <a:t>Investment in supply chain and revenue cycle improvements</a:t>
            </a:r>
          </a:p>
          <a:p>
            <a:pPr lvl="2"/>
            <a:r>
              <a:rPr lang="en-US" dirty="0" smtClean="0"/>
              <a:t>Investment in population health management infrastructure</a:t>
            </a:r>
          </a:p>
          <a:p>
            <a:pPr lvl="2"/>
            <a:r>
              <a:rPr lang="en-US" dirty="0" smtClean="0"/>
              <a:t>Streamlined clinical care delivery; investment in clinically integrated networks</a:t>
            </a:r>
          </a:p>
          <a:p>
            <a:pPr lvl="2"/>
            <a:r>
              <a:rPr lang="en-US" dirty="0" smtClean="0"/>
              <a:t>Patient and caregiver engagement</a:t>
            </a:r>
          </a:p>
          <a:p>
            <a:pPr lvl="1"/>
            <a:r>
              <a:rPr lang="en-US" dirty="0" smtClean="0"/>
              <a:t>Need for excellent patient satisfaction scores</a:t>
            </a:r>
          </a:p>
          <a:p>
            <a:pPr lvl="2"/>
            <a:r>
              <a:rPr lang="en-US" dirty="0" smtClean="0"/>
              <a:t>Given increased marketplace transparency and increased cost-sharing</a:t>
            </a:r>
          </a:p>
          <a:p>
            <a:pPr lvl="1"/>
            <a:r>
              <a:rPr lang="en-US" dirty="0" smtClean="0"/>
              <a:t>Need for improved market share</a:t>
            </a:r>
          </a:p>
          <a:p>
            <a:pPr lvl="2"/>
            <a:r>
              <a:rPr lang="en-US" dirty="0" smtClean="0"/>
              <a:t>Regional hospital consolidations represent more formidable competitors</a:t>
            </a:r>
          </a:p>
          <a:p>
            <a:pPr lvl="2"/>
            <a:r>
              <a:rPr lang="en-US" dirty="0" smtClean="0"/>
              <a:t>Geographic expansion required; </a:t>
            </a:r>
            <a:r>
              <a:rPr lang="en-US" dirty="0" err="1" smtClean="0"/>
              <a:t>signficant</a:t>
            </a:r>
            <a:r>
              <a:rPr lang="en-US" dirty="0" smtClean="0"/>
              <a:t> capital investments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095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Strategic Goals 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operating cost by $XX annually</a:t>
            </a:r>
          </a:p>
          <a:p>
            <a:r>
              <a:rPr lang="en-US" dirty="0" smtClean="0"/>
              <a:t>Increase market share 3% annually</a:t>
            </a:r>
          </a:p>
          <a:p>
            <a:r>
              <a:rPr lang="en-US" dirty="0" smtClean="0"/>
              <a:t>Improve select clinical quality metrics</a:t>
            </a:r>
          </a:p>
          <a:p>
            <a:r>
              <a:rPr lang="en-US" dirty="0" smtClean="0"/>
              <a:t>Improve patient satisfaction scores</a:t>
            </a:r>
          </a:p>
          <a:p>
            <a:r>
              <a:rPr lang="en-US" dirty="0" smtClean="0"/>
              <a:t>Improve employee engagement survey results</a:t>
            </a:r>
          </a:p>
          <a:p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3731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Strategic Initiatives 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Investment in revenue cycle improvement initiatives</a:t>
            </a:r>
          </a:p>
          <a:p>
            <a:r>
              <a:rPr lang="en-US" dirty="0" smtClean="0"/>
              <a:t>Investment in electronic health record</a:t>
            </a:r>
          </a:p>
          <a:p>
            <a:r>
              <a:rPr lang="en-US" dirty="0" smtClean="0"/>
              <a:t>Investment in other elements of population health infrastructure</a:t>
            </a:r>
          </a:p>
          <a:p>
            <a:pPr lvl="1"/>
            <a:r>
              <a:rPr lang="en-US" dirty="0" smtClean="0"/>
              <a:t>Care delivery networks</a:t>
            </a:r>
          </a:p>
          <a:p>
            <a:pPr lvl="1"/>
            <a:r>
              <a:rPr lang="en-US" dirty="0" smtClean="0"/>
              <a:t>Care coordinators</a:t>
            </a:r>
          </a:p>
          <a:p>
            <a:pPr lvl="1"/>
            <a:r>
              <a:rPr lang="en-US" dirty="0" smtClean="0"/>
              <a:t>Disease registries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Investment in geographic expansion</a:t>
            </a:r>
          </a:p>
          <a:p>
            <a:r>
              <a:rPr lang="en-US" dirty="0" smtClean="0"/>
              <a:t>Care delivery process improvement initiatives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630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Affiliation/Acquisition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wide and growing range of options and sub-options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Structure follows function (where do we need to go)</a:t>
            </a:r>
          </a:p>
          <a:p>
            <a:pPr lvl="1"/>
            <a:r>
              <a:rPr lang="en-US" dirty="0" smtClean="0"/>
              <a:t>Models </a:t>
            </a:r>
            <a:r>
              <a:rPr lang="en-US" u="sng" dirty="0" smtClean="0"/>
              <a:t>to the right </a:t>
            </a:r>
            <a:r>
              <a:rPr lang="en-US" dirty="0" smtClean="0"/>
              <a:t>are necessary for favorable access to capital</a:t>
            </a:r>
          </a:p>
          <a:p>
            <a:pPr lvl="1"/>
            <a:r>
              <a:rPr lang="en-US" dirty="0" smtClean="0"/>
              <a:t>Less integrated models </a:t>
            </a:r>
            <a:r>
              <a:rPr lang="en-US" u="sng" dirty="0" smtClean="0"/>
              <a:t>(to the left</a:t>
            </a:r>
            <a:r>
              <a:rPr lang="en-US" dirty="0" smtClean="0"/>
              <a:t>) retain more control at the community level and are more reversible</a:t>
            </a:r>
          </a:p>
          <a:p>
            <a:pPr lvl="1"/>
            <a:r>
              <a:rPr lang="en-US" dirty="0" smtClean="0"/>
              <a:t>Either end of the continuum can be effective in gaining efficiencies and in accessing large enough populations to manage care effectively and assume risk</a:t>
            </a:r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300" y="1524000"/>
            <a:ext cx="873733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9190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Affiliation/Acquisition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the potential models match up with our strategic objectives?  For example: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Expand geographic footprint</a:t>
            </a:r>
          </a:p>
          <a:p>
            <a:pPr lvl="1"/>
            <a:r>
              <a:rPr lang="en-US" dirty="0" smtClean="0"/>
              <a:t>Diversify operations</a:t>
            </a:r>
          </a:p>
          <a:p>
            <a:pPr lvl="1"/>
            <a:r>
              <a:rPr lang="en-US" dirty="0" smtClean="0"/>
              <a:t>Invest in electronic health record and other elements of population health management infrastructure</a:t>
            </a:r>
          </a:p>
          <a:p>
            <a:pPr lvl="1"/>
            <a:r>
              <a:rPr lang="en-US" dirty="0" smtClean="0"/>
              <a:t>Gain system-wide economies (such as supply chain or revenue cycle savings)</a:t>
            </a:r>
          </a:p>
          <a:p>
            <a:pPr lvl="1"/>
            <a:r>
              <a:rPr lang="en-US" dirty="0" smtClean="0"/>
              <a:t>Gain regional economies (such as ensuring a logical mix of primary care physicians, specialists, other facilities and programs, etc.)  </a:t>
            </a:r>
          </a:p>
        </p:txBody>
      </p:sp>
    </p:spTree>
    <p:extLst>
      <p:ext uri="{BB962C8B-B14F-4D97-AF65-F5344CB8AC3E}">
        <p14:creationId xmlns:p14="http://schemas.microsoft.com/office/powerpoint/2010/main" xmlns="" val="1789694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Acquisition/Affiliation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key differences are between models that do or don’t require a change in control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7231" y="1962151"/>
            <a:ext cx="749808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4993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what process has been utilized to examine acquisition options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Whether a consultant involved or not; how information is being gathered (including how internal impacts are being assessed)</a:t>
            </a:r>
          </a:p>
          <a:p>
            <a:pPr lvl="1"/>
            <a:r>
              <a:rPr lang="en-US" dirty="0" smtClean="0"/>
              <a:t>Criteria to identify options, and winnow them down (e.g., type of model proposed; regulatory and image issues; internal impacts; financial impacts; relationship issues)</a:t>
            </a:r>
          </a:p>
          <a:p>
            <a:pPr lvl="1"/>
            <a:r>
              <a:rPr lang="en-US" dirty="0" smtClean="0"/>
              <a:t>Timeline (and where the organization is currently in the process)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333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654</Words>
  <Application>Microsoft Office PowerPoint</Application>
  <PresentationFormat>Custom</PresentationFormat>
  <Paragraphs>116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Internal Communications Overview:</vt:lpstr>
      <vt:lpstr>Overview</vt:lpstr>
      <vt:lpstr>Marketplace Characteristics/Drivers and Impacts (Examples)</vt:lpstr>
      <vt:lpstr>Organizational Strategic Goals (Examples)</vt:lpstr>
      <vt:lpstr>Organizational Strategic Initiatives (Examples)</vt:lpstr>
      <vt:lpstr>Affiliation/Acquisition Models</vt:lpstr>
      <vt:lpstr>Affiliation/Acquisition Models</vt:lpstr>
      <vt:lpstr>Acquisition/Affiliation Models</vt:lpstr>
      <vt:lpstr>Process</vt:lpstr>
      <vt:lpstr>Market, Community and Organizational Considerations</vt:lpstr>
      <vt:lpstr>Market, Community and Organizational Considerations (continued)</vt:lpstr>
      <vt:lpstr>Partner Evaluation Considerations</vt:lpstr>
      <vt:lpstr>As Options Are Narrowed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Moore</dc:creator>
  <cp:lastModifiedBy>mclare</cp:lastModifiedBy>
  <cp:revision>33</cp:revision>
  <dcterms:created xsi:type="dcterms:W3CDTF">2014-07-06T19:16:29Z</dcterms:created>
  <dcterms:modified xsi:type="dcterms:W3CDTF">2014-10-15T19:29:34Z</dcterms:modified>
</cp:coreProperties>
</file>