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8" r:id="rId2"/>
    <p:sldId id="291" r:id="rId3"/>
    <p:sldId id="290" r:id="rId4"/>
    <p:sldId id="294" r:id="rId5"/>
    <p:sldId id="270" r:id="rId6"/>
    <p:sldId id="278" r:id="rId7"/>
    <p:sldId id="279" r:id="rId8"/>
    <p:sldId id="280" r:id="rId9"/>
    <p:sldId id="281" r:id="rId10"/>
    <p:sldId id="295" r:id="rId11"/>
    <p:sldId id="282" r:id="rId12"/>
    <p:sldId id="283" r:id="rId13"/>
    <p:sldId id="284" r:id="rId14"/>
    <p:sldId id="285" r:id="rId15"/>
    <p:sldId id="286" r:id="rId16"/>
    <p:sldId id="287" r:id="rId17"/>
    <p:sldId id="296" r:id="rId18"/>
    <p:sldId id="276" r:id="rId19"/>
    <p:sldId id="277" r:id="rId20"/>
    <p:sldId id="271" r:id="rId21"/>
    <p:sldId id="272" r:id="rId22"/>
    <p:sldId id="273" r:id="rId23"/>
    <p:sldId id="275" r:id="rId24"/>
    <p:sldId id="274" r:id="rId25"/>
    <p:sldId id="292" r:id="rId26"/>
    <p:sldId id="293" r:id="rId27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99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9" autoAdjust="0"/>
    <p:restoredTop sz="94692" autoAdjust="0"/>
  </p:normalViewPr>
  <p:slideViewPr>
    <p:cSldViewPr snapToObjects="1" showGuides="1">
      <p:cViewPr>
        <p:scale>
          <a:sx n="100" d="100"/>
          <a:sy n="100" d="100"/>
        </p:scale>
        <p:origin x="-894" y="-282"/>
      </p:cViewPr>
      <p:guideLst>
        <p:guide orient="horz" pos="41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09FF62DD-3E6F-E344-9909-3B4D3B5976CA}" type="datetimeFigureOut">
              <a:rPr lang="en-US" smtClean="0"/>
              <a:pPr/>
              <a:t>7/8/2014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84D7EF22-CF73-D947-8360-F9DA40925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6372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E84E9F64-1D83-334E-89A2-4B817D248A21}" type="datetimeFigureOut">
              <a:rPr lang="en-US" smtClean="0"/>
              <a:pPr/>
              <a:t>7/8/2014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7" tIns="46153" rIns="92307" bIns="461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307" tIns="46153" rIns="92307" bIns="461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F425FBC4-EDDB-9748-96F0-0D0592067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863719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F09858-C937-404F-908D-A16A5D160C3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Slide_Logo_blue.orang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271341" y="5572126"/>
            <a:ext cx="2417883" cy="10663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000"/>
            <a:ext cx="7772400" cy="2244101"/>
          </a:xfrm>
          <a:ln>
            <a:noFill/>
          </a:ln>
        </p:spPr>
        <p:txBody>
          <a:bodyPr bIns="228600" anchor="b" anchorCtr="0">
            <a:noAutofit/>
          </a:bodyPr>
          <a:lstStyle>
            <a:lvl1pPr>
              <a:defRPr sz="3600" b="1" i="0" cap="none" spc="0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685800" y="2634439"/>
            <a:ext cx="7772400" cy="718361"/>
          </a:xfrm>
        </p:spPr>
        <p:txBody>
          <a:bodyPr tIns="228600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i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2634438"/>
            <a:ext cx="7772400" cy="1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352800"/>
            <a:ext cx="7772400" cy="609600"/>
          </a:xfrm>
        </p:spPr>
        <p:txBody>
          <a:bodyPr>
            <a:noAutofit/>
          </a:bodyPr>
          <a:lstStyle>
            <a:lvl1pPr algn="ctr">
              <a:lnSpc>
                <a:spcPts val="2600"/>
              </a:lnSpc>
              <a:spcBef>
                <a:spcPts val="0"/>
              </a:spcBef>
              <a:buNone/>
              <a:defRPr sz="2400" i="1">
                <a:solidFill>
                  <a:schemeClr val="bg2"/>
                </a:solidFill>
              </a:defRPr>
            </a:lvl1pPr>
            <a:lvl2pPr>
              <a:buNone/>
              <a:defRPr sz="2400" i="1">
                <a:solidFill>
                  <a:srgbClr val="FF0000"/>
                </a:solidFill>
              </a:defRPr>
            </a:lvl2pPr>
            <a:lvl3pPr>
              <a:buNone/>
              <a:defRPr sz="2400" i="1">
                <a:solidFill>
                  <a:srgbClr val="FF0000"/>
                </a:solidFill>
              </a:defRPr>
            </a:lvl3pPr>
            <a:lvl4pPr>
              <a:buNone/>
              <a:defRPr sz="2400" i="1">
                <a:solidFill>
                  <a:srgbClr val="FF0000"/>
                </a:solidFill>
              </a:defRPr>
            </a:lvl4pPr>
            <a:lvl5pPr>
              <a:buNone/>
              <a:defRPr sz="2400" i="1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 smtClean="0"/>
              <a:t>Click to add date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0" y="4765105"/>
            <a:ext cx="5410200" cy="645095"/>
          </a:xfrm>
        </p:spPr>
        <p:txBody>
          <a:bodyPr anchor="b" anchorCtr="0">
            <a:noAutofit/>
          </a:bodyPr>
          <a:lstStyle>
            <a:lvl1pPr algn="r">
              <a:lnSpc>
                <a:spcPts val="2200"/>
              </a:lnSpc>
              <a:spcBef>
                <a:spcPts val="0"/>
              </a:spcBef>
              <a:buNone/>
              <a:defRPr sz="1600" b="1" i="0" baseline="0">
                <a:solidFill>
                  <a:schemeClr val="bg2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presenter’s name </a:t>
            </a: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5473516"/>
            <a:ext cx="5410200" cy="474947"/>
          </a:xfrm>
        </p:spPr>
        <p:txBody>
          <a:bodyPr anchor="t" anchorCtr="0">
            <a:noAutofit/>
          </a:bodyPr>
          <a:lstStyle>
            <a:lvl1pPr algn="r">
              <a:lnSpc>
                <a:spcPts val="2200"/>
              </a:lnSpc>
              <a:spcBef>
                <a:spcPts val="0"/>
              </a:spcBef>
              <a:buNone/>
              <a:defRPr sz="1600" b="0" i="0" baseline="0">
                <a:solidFill>
                  <a:srgbClr val="006699"/>
                </a:solidFill>
                <a:latin typeface="Arial"/>
                <a:cs typeface="Arial"/>
              </a:defRPr>
            </a:lvl1pPr>
            <a:lvl2pPr>
              <a:buNone/>
              <a:defRPr sz="1600" b="1">
                <a:latin typeface="Arial"/>
                <a:cs typeface="Arial"/>
              </a:defRPr>
            </a:lvl2pPr>
            <a:lvl3pPr>
              <a:buNone/>
              <a:defRPr sz="1600" b="1">
                <a:latin typeface="Arial"/>
                <a:cs typeface="Arial"/>
              </a:defRPr>
            </a:lvl3pPr>
            <a:lvl4pPr>
              <a:buNone/>
              <a:defRPr sz="1600" b="1">
                <a:latin typeface="Arial"/>
                <a:cs typeface="Arial"/>
              </a:defRPr>
            </a:lvl4pPr>
            <a:lvl5pPr>
              <a:buNone/>
              <a:defRPr sz="1600" b="1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presenter’s title 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5"/>
          </p:nvPr>
        </p:nvSpPr>
        <p:spPr>
          <a:xfrm>
            <a:off x="7086600" y="6364931"/>
            <a:ext cx="1905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7772400" cy="4191000"/>
          </a:xfrm>
        </p:spPr>
        <p:txBody>
          <a:bodyPr lIns="0" tIns="0" rIns="0" bIns="0">
            <a:noAutofit/>
          </a:bodyPr>
          <a:lstStyle>
            <a:lvl1pPr marL="347472" indent="-347472">
              <a:lnSpc>
                <a:spcPts val="3000"/>
              </a:lnSpc>
              <a:spcBef>
                <a:spcPts val="1200"/>
              </a:spcBef>
              <a:buSzPct val="100000"/>
              <a:defRPr sz="2800">
                <a:solidFill>
                  <a:srgbClr val="006699"/>
                </a:solidFill>
                <a:effectLst/>
              </a:defRPr>
            </a:lvl1pPr>
            <a:lvl2pPr marL="685800" indent="-320040">
              <a:lnSpc>
                <a:spcPts val="2800"/>
              </a:lnSpc>
              <a:spcBef>
                <a:spcPts val="1200"/>
              </a:spcBef>
              <a:buClr>
                <a:schemeClr val="bg2"/>
              </a:buClr>
              <a:defRPr sz="2600">
                <a:solidFill>
                  <a:srgbClr val="006699"/>
                </a:solidFill>
                <a:effectLst/>
              </a:defRPr>
            </a:lvl2pPr>
            <a:lvl3pPr marL="1005840" indent="-320040">
              <a:lnSpc>
                <a:spcPts val="2800"/>
              </a:lnSpc>
              <a:spcBef>
                <a:spcPts val="1200"/>
              </a:spcBef>
              <a:defRPr sz="2400">
                <a:solidFill>
                  <a:srgbClr val="006699"/>
                </a:solidFill>
                <a:effectLst/>
              </a:defRPr>
            </a:lvl3pPr>
            <a:lvl4pPr>
              <a:lnSpc>
                <a:spcPts val="2800"/>
              </a:lnSpc>
              <a:defRPr sz="22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85800" y="1219200"/>
            <a:ext cx="7772400" cy="1588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086600" y="6364931"/>
            <a:ext cx="1905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ContentSlide_Logo_blue.orang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228600" y="5852160"/>
            <a:ext cx="2674676" cy="117957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tentSlide_Logo_blue.orang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228600" y="5852160"/>
            <a:ext cx="2674676" cy="117957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3733800" cy="4190999"/>
          </a:xfrm>
        </p:spPr>
        <p:txBody>
          <a:bodyPr lIns="0" tIns="0" rIns="0" bIns="0">
            <a:noAutofit/>
          </a:bodyPr>
          <a:lstStyle>
            <a:lvl1pPr marL="228600" indent="-228600">
              <a:lnSpc>
                <a:spcPts val="2600"/>
              </a:lnSpc>
              <a:spcBef>
                <a:spcPts val="1200"/>
              </a:spcBef>
              <a:buSzPct val="100000"/>
              <a:defRPr sz="2400">
                <a:solidFill>
                  <a:srgbClr val="006699"/>
                </a:solidFill>
                <a:effectLst/>
              </a:defRPr>
            </a:lvl1pPr>
            <a:lvl2pPr marL="594360" indent="-320040">
              <a:lnSpc>
                <a:spcPts val="2400"/>
              </a:lnSpc>
              <a:spcBef>
                <a:spcPts val="800"/>
              </a:spcBef>
              <a:buClr>
                <a:schemeClr val="bg2"/>
              </a:buClr>
              <a:defRPr sz="2200">
                <a:solidFill>
                  <a:srgbClr val="006699"/>
                </a:solidFill>
                <a:effectLst/>
              </a:defRPr>
            </a:lvl2pPr>
            <a:lvl3pPr marL="914400" indent="-274320">
              <a:lnSpc>
                <a:spcPts val="2400"/>
              </a:lnSpc>
              <a:spcBef>
                <a:spcPts val="800"/>
              </a:spcBef>
              <a:defRPr sz="1800">
                <a:solidFill>
                  <a:srgbClr val="006699"/>
                </a:solidFill>
                <a:effectLst/>
              </a:defRPr>
            </a:lvl3pPr>
            <a:lvl4pPr marL="1143000" indent="-228600">
              <a:lnSpc>
                <a:spcPts val="1800"/>
              </a:lnSpc>
              <a:spcBef>
                <a:spcPts val="800"/>
              </a:spcBef>
              <a:defRPr sz="16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086600" y="6364931"/>
            <a:ext cx="1905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4724400" y="1600200"/>
            <a:ext cx="3733800" cy="4190998"/>
          </a:xfrm>
        </p:spPr>
        <p:txBody>
          <a:bodyPr lIns="0" tIns="0" rIns="0" bIns="0">
            <a:noAutofit/>
          </a:bodyPr>
          <a:lstStyle>
            <a:lvl1pPr marL="228600" indent="-228600">
              <a:lnSpc>
                <a:spcPts val="2600"/>
              </a:lnSpc>
              <a:spcBef>
                <a:spcPts val="1200"/>
              </a:spcBef>
              <a:buSzPct val="100000"/>
              <a:defRPr sz="2400">
                <a:solidFill>
                  <a:srgbClr val="006699"/>
                </a:solidFill>
                <a:effectLst/>
              </a:defRPr>
            </a:lvl1pPr>
            <a:lvl2pPr marL="594360" indent="-320040">
              <a:lnSpc>
                <a:spcPts val="2400"/>
              </a:lnSpc>
              <a:spcBef>
                <a:spcPts val="800"/>
              </a:spcBef>
              <a:buClr>
                <a:schemeClr val="bg2"/>
              </a:buClr>
              <a:defRPr sz="2200">
                <a:solidFill>
                  <a:srgbClr val="006699"/>
                </a:solidFill>
                <a:effectLst/>
              </a:defRPr>
            </a:lvl2pPr>
            <a:lvl3pPr marL="914400" indent="-274320">
              <a:lnSpc>
                <a:spcPts val="2400"/>
              </a:lnSpc>
              <a:spcBef>
                <a:spcPts val="800"/>
              </a:spcBef>
              <a:defRPr sz="1800">
                <a:solidFill>
                  <a:srgbClr val="006699"/>
                </a:solidFill>
                <a:effectLst/>
              </a:defRPr>
            </a:lvl3pPr>
            <a:lvl4pPr marL="1143000" indent="-228600">
              <a:lnSpc>
                <a:spcPts val="1800"/>
              </a:lnSpc>
              <a:spcBef>
                <a:spcPts val="800"/>
              </a:spcBef>
              <a:defRPr sz="1600">
                <a:solidFill>
                  <a:srgbClr val="006699"/>
                </a:solidFill>
                <a:effectLst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85800" y="1219200"/>
            <a:ext cx="7772400" cy="1588"/>
          </a:xfrm>
          <a:prstGeom prst="line">
            <a:avLst/>
          </a:prstGeom>
          <a:ln w="12700">
            <a:solidFill>
              <a:srgbClr val="FF99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219200"/>
          </a:xfrm>
        </p:spPr>
        <p:txBody>
          <a:bodyPr bIns="137160" anchor="b" anchorCtr="0">
            <a:noAutofit/>
          </a:bodyPr>
          <a:lstStyle>
            <a:lvl1pPr>
              <a:lnSpc>
                <a:spcPts val="3600"/>
              </a:lnSpc>
              <a:defRPr sz="3200" b="1" i="0" cap="none" spc="0" baseline="0">
                <a:solidFill>
                  <a:schemeClr val="tx2"/>
                </a:solidFill>
                <a:effectLst/>
                <a:latin typeface="+mj-lt"/>
                <a:cs typeface="Verdana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7772400" cy="4191000"/>
          </a:xfrm>
        </p:spPr>
        <p:txBody>
          <a:bodyPr>
            <a:noAutofit/>
          </a:bodyPr>
          <a:lstStyle>
            <a:lvl1pPr marL="0" indent="0">
              <a:lnSpc>
                <a:spcPts val="3000"/>
              </a:lnSpc>
              <a:buFontTx/>
              <a:buNone/>
              <a:defRPr>
                <a:solidFill>
                  <a:srgbClr val="006699"/>
                </a:solidFill>
                <a:effectLst/>
              </a:defRPr>
            </a:lvl1pPr>
          </a:lstStyle>
          <a:p>
            <a:pPr lvl="0"/>
            <a:r>
              <a:rPr lang="en-US" dirty="0" smtClean="0"/>
              <a:t>Click to add chart.</a:t>
            </a:r>
            <a:endParaRPr lang="en-US" dirty="0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685800" y="1216152"/>
            <a:ext cx="7772400" cy="1588"/>
          </a:xfrm>
          <a:prstGeom prst="line">
            <a:avLst/>
          </a:prstGeom>
          <a:ln w="12700">
            <a:solidFill>
              <a:srgbClr val="FF99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086600" y="6364931"/>
            <a:ext cx="1905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ContentSlide_Logo_blue.orang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228600" y="5852160"/>
            <a:ext cx="2674676" cy="117957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19200"/>
          </a:xfrm>
          <a:prstGeom prst="rect">
            <a:avLst/>
          </a:prstGeom>
          <a:ln>
            <a:noFill/>
          </a:ln>
        </p:spPr>
        <p:txBody>
          <a:bodyPr vert="horz" lIns="0" tIns="0" rIns="0" bIns="228600" rtlCol="0" anchor="b" anchorCtr="0">
            <a:normAutofit/>
          </a:bodyPr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86600" y="6364931"/>
            <a:ext cx="19050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rgbClr val="006699"/>
                </a:solidFill>
              </a:defRPr>
            </a:lvl1pPr>
          </a:lstStyle>
          <a:p>
            <a:fld id="{342C256A-E8D1-E44B-A707-3F94590BD3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i="0" kern="1200" cap="none">
          <a:solidFill>
            <a:schemeClr val="tx2"/>
          </a:solidFill>
          <a:effectLst/>
          <a:latin typeface="+mj-lt"/>
          <a:ea typeface="+mj-ea"/>
          <a:cs typeface="Verdana"/>
        </a:defRPr>
      </a:lvl1pPr>
    </p:titleStyle>
    <p:bodyStyle>
      <a:lvl1pPr marL="320040" indent="-347472" algn="l" defTabSz="457200" rtl="0" eaLnBrk="1" latinLnBrk="0" hangingPunct="1">
        <a:lnSpc>
          <a:spcPts val="3000"/>
        </a:lnSpc>
        <a:spcBef>
          <a:spcPts val="1200"/>
        </a:spcBef>
        <a:buClr>
          <a:schemeClr val="tx2"/>
        </a:buClr>
        <a:buFont typeface="Arial"/>
        <a:buChar char="•"/>
        <a:defRPr sz="2800" b="0" i="0" kern="1200">
          <a:solidFill>
            <a:schemeClr val="bg2"/>
          </a:solidFill>
          <a:effectLst/>
          <a:latin typeface="Times New Roman" pitchFamily="18" charset="0"/>
          <a:ea typeface="+mn-ea"/>
          <a:cs typeface="Times New Roman" pitchFamily="18" charset="0"/>
        </a:defRPr>
      </a:lvl1pPr>
      <a:lvl2pPr marL="685800" indent="-320040" algn="l" defTabSz="457200" rtl="0" eaLnBrk="1" latinLnBrk="0" hangingPunct="1">
        <a:lnSpc>
          <a:spcPts val="2800"/>
        </a:lnSpc>
        <a:spcBef>
          <a:spcPts val="1200"/>
        </a:spcBef>
        <a:buClr>
          <a:schemeClr val="bg2"/>
        </a:buClr>
        <a:buFont typeface="Arial"/>
        <a:buChar char="–"/>
        <a:defRPr sz="26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2pPr>
      <a:lvl3pPr marL="1005840" indent="-320040" algn="l" defTabSz="457200" rtl="0" eaLnBrk="1" latinLnBrk="0" hangingPunct="1">
        <a:lnSpc>
          <a:spcPts val="2800"/>
        </a:lnSpc>
        <a:spcBef>
          <a:spcPts val="1200"/>
        </a:spcBef>
        <a:buClr>
          <a:schemeClr val="tx2"/>
        </a:buClr>
        <a:buFont typeface="Wingdings" charset="2"/>
        <a:buChar char="§"/>
        <a:defRPr sz="24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3pPr>
      <a:lvl4pPr marL="1371600" indent="-320040" algn="l" defTabSz="457200" rtl="0" eaLnBrk="1" latinLnBrk="0" hangingPunct="1">
        <a:lnSpc>
          <a:spcPts val="2800"/>
        </a:lnSpc>
        <a:spcBef>
          <a:spcPts val="1200"/>
        </a:spcBef>
        <a:buFont typeface="Arial"/>
        <a:buChar char="•"/>
        <a:defRPr sz="2200" b="0" i="0" kern="1200">
          <a:solidFill>
            <a:srgbClr val="006699"/>
          </a:solidFill>
          <a:effectLst/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lenne.bonner@smh-cvhc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cmulvany@hfma.org" TargetMode="External"/><Relationship Id="rId4" Type="http://schemas.openxmlformats.org/officeDocument/2006/relationships/hyperlink" Target="mailto:rllewellyn@eidebailly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1999"/>
            <a:ext cx="7772400" cy="1905001"/>
          </a:xfrm>
        </p:spPr>
        <p:txBody>
          <a:bodyPr/>
          <a:lstStyle/>
          <a:p>
            <a:r>
              <a:rPr lang="en-US" dirty="0" smtClean="0"/>
              <a:t>Tackling Two CAH Financial Challenges</a:t>
            </a:r>
            <a:br>
              <a:rPr lang="en-US" dirty="0" smtClean="0"/>
            </a:br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685800" y="2362200"/>
            <a:ext cx="7772400" cy="838199"/>
          </a:xfrm>
        </p:spPr>
        <p:txBody>
          <a:bodyPr/>
          <a:lstStyle/>
          <a:p>
            <a:endParaRPr lang="en-US" sz="2000" b="1" dirty="0" smtClean="0">
              <a:latin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</a:rPr>
              <a:t>HFMA </a:t>
            </a:r>
            <a:r>
              <a:rPr lang="en-US" sz="2000" b="1" dirty="0" smtClean="0">
                <a:latin typeface="Calibri" pitchFamily="34" charset="0"/>
              </a:rPr>
              <a:t>Forum Networking Event</a:t>
            </a:r>
          </a:p>
          <a:p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5800" y="2971800"/>
            <a:ext cx="7772400" cy="533400"/>
          </a:xfrm>
        </p:spPr>
        <p:txBody>
          <a:bodyPr/>
          <a:lstStyle/>
          <a:p>
            <a:endParaRPr lang="en-US" sz="1200" b="1" i="0" dirty="0" smtClean="0">
              <a:latin typeface="Calibri" pitchFamily="34" charset="0"/>
            </a:endParaRPr>
          </a:p>
          <a:p>
            <a:r>
              <a:rPr lang="en-US" sz="1200" b="1" i="0" dirty="0" smtClean="0">
                <a:latin typeface="Calibri" pitchFamily="34" charset="0"/>
              </a:rPr>
              <a:t>July </a:t>
            </a:r>
            <a:r>
              <a:rPr lang="en-US" sz="1200" b="1" i="0" dirty="0" smtClean="0">
                <a:latin typeface="Calibri" pitchFamily="34" charset="0"/>
              </a:rPr>
              <a:t>17, 2014, 10 a.m. to 11 a.m. Central Standard Time </a:t>
            </a:r>
            <a:r>
              <a:rPr lang="en-US" sz="1200" i="0" dirty="0" smtClean="0">
                <a:latin typeface="Calibri" pitchFamily="34" charset="0"/>
              </a:rPr>
              <a:t> 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048000" y="4571999"/>
            <a:ext cx="5410200" cy="90151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1200" dirty="0" smtClean="0"/>
              <a:t>Lenne</a:t>
            </a:r>
            <a:r>
              <a:rPr lang="en-US" sz="1200" dirty="0" smtClean="0"/>
              <a:t> Bonner</a:t>
            </a:r>
          </a:p>
          <a:p>
            <a:pPr>
              <a:lnSpc>
                <a:spcPct val="100000"/>
              </a:lnSpc>
            </a:pPr>
            <a:r>
              <a:rPr lang="en-US" sz="1200" b="0" dirty="0" smtClean="0"/>
              <a:t>CFO</a:t>
            </a:r>
          </a:p>
          <a:p>
            <a:pPr>
              <a:lnSpc>
                <a:spcPct val="100000"/>
              </a:lnSpc>
            </a:pPr>
            <a:r>
              <a:rPr lang="en-US" sz="1200" b="0" dirty="0" smtClean="0"/>
              <a:t>St. Mary’s/Clearwater Valley Hospital and Clinics</a:t>
            </a:r>
          </a:p>
          <a:p>
            <a:pPr>
              <a:lnSpc>
                <a:spcPct val="100000"/>
              </a:lnSpc>
            </a:pPr>
            <a:r>
              <a:rPr lang="en-US" sz="1200" b="0" dirty="0" smtClean="0"/>
              <a:t> </a:t>
            </a:r>
          </a:p>
          <a:p>
            <a:pPr>
              <a:lnSpc>
                <a:spcPct val="100000"/>
              </a:lnSpc>
            </a:pPr>
            <a:r>
              <a:rPr lang="en-US" sz="1200" dirty="0" smtClean="0"/>
              <a:t>Ralph J. Llewellyn, CPA, CHFP</a:t>
            </a:r>
            <a:r>
              <a:rPr lang="en-US" sz="1200" b="0" dirty="0" smtClean="0"/>
              <a:t/>
            </a:r>
            <a:br>
              <a:rPr lang="en-US" sz="1200" b="0" dirty="0" smtClean="0"/>
            </a:br>
            <a:r>
              <a:rPr lang="en-US" sz="1200" b="0" dirty="0" smtClean="0"/>
              <a:t>Partner</a:t>
            </a:r>
          </a:p>
          <a:p>
            <a:pPr>
              <a:lnSpc>
                <a:spcPct val="100000"/>
              </a:lnSpc>
            </a:pPr>
            <a:r>
              <a:rPr lang="en-US" sz="1200" b="0" dirty="0" smtClean="0"/>
              <a:t>Eide</a:t>
            </a:r>
            <a:r>
              <a:rPr lang="en-US" sz="1200" b="0" dirty="0" smtClean="0"/>
              <a:t> </a:t>
            </a:r>
            <a:r>
              <a:rPr lang="en-US" sz="1200" b="0" dirty="0" smtClean="0"/>
              <a:t>Bailly</a:t>
            </a:r>
            <a:r>
              <a:rPr lang="en-US" sz="1200" b="0" dirty="0" smtClean="0"/>
              <a:t>, LLP</a:t>
            </a:r>
          </a:p>
          <a:p>
            <a:pPr>
              <a:lnSpc>
                <a:spcPct val="100000"/>
              </a:lnSpc>
            </a:pPr>
            <a:r>
              <a:rPr lang="en-US" sz="1200" b="0" dirty="0" smtClean="0"/>
              <a:t> </a:t>
            </a:r>
          </a:p>
          <a:p>
            <a:pPr>
              <a:lnSpc>
                <a:spcPct val="100000"/>
              </a:lnSpc>
            </a:pPr>
            <a:r>
              <a:rPr lang="en-US" sz="1200" dirty="0" smtClean="0"/>
              <a:t>Chad Mulvany</a:t>
            </a:r>
            <a:endParaRPr lang="en-US" sz="1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1200" dirty="0" smtClean="0"/>
              <a:t>Director, Healthcare Finance Policy, Strategy and Development</a:t>
            </a:r>
          </a:p>
          <a:p>
            <a:pPr>
              <a:lnSpc>
                <a:spcPct val="100000"/>
              </a:lnSpc>
            </a:pPr>
            <a:r>
              <a:rPr lang="en-US" sz="1200" dirty="0" smtClean="0"/>
              <a:t>HFMA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</a:t>
            </a:r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400" dirty="0" smtClean="0">
                <a:latin typeface="Calibri" pitchFamily="34" charset="0"/>
              </a:rPr>
              <a:t>What is your greatest challenge with pharmacy services in your hospital?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Physician/pharmacy communication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Ability to staff pharmacy with qualified staff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Pharmacy/hospital management communication about processes for dispensing medication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All of the above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Historically, local retail pharmacies in rural America </a:t>
            </a:r>
            <a:r>
              <a:rPr lang="en-US" dirty="0" smtClean="0">
                <a:latin typeface="Calibri" pitchFamily="34" charset="0"/>
              </a:rPr>
              <a:t>thrived</a:t>
            </a: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Independent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Stable professional workforce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Profitable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Multiple entities in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7039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Current</a:t>
            </a: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May be </a:t>
            </a:r>
            <a:r>
              <a:rPr lang="en-US" dirty="0" smtClean="0">
                <a:latin typeface="Calibri" pitchFamily="34" charset="0"/>
              </a:rPr>
              <a:t>dependent–more </a:t>
            </a:r>
            <a:r>
              <a:rPr lang="en-US" dirty="0" smtClean="0">
                <a:latin typeface="Calibri" pitchFamily="34" charset="0"/>
              </a:rPr>
              <a:t>corporate </a:t>
            </a:r>
            <a:r>
              <a:rPr lang="en-US" dirty="0" smtClean="0">
                <a:latin typeface="Calibri" pitchFamily="34" charset="0"/>
              </a:rPr>
              <a:t>entities</a:t>
            </a:r>
          </a:p>
          <a:p>
            <a:pPr lvl="1">
              <a:buNone/>
            </a:pP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Less stable professional workforce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Major competition </a:t>
            </a:r>
            <a:r>
              <a:rPr lang="en-US" dirty="0" smtClean="0">
                <a:latin typeface="Calibri" pitchFamily="34" charset="0"/>
              </a:rPr>
              <a:t>for </a:t>
            </a:r>
            <a:r>
              <a:rPr lang="en-US" dirty="0" smtClean="0">
                <a:latin typeface="Calibri" pitchFamily="34" charset="0"/>
              </a:rPr>
              <a:t>labor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Lifestyle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15253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Current</a:t>
            </a: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Financial viability may be at risk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Reimbursements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Mobility of customer base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Mail order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340B </a:t>
            </a:r>
            <a:r>
              <a:rPr lang="en-US" dirty="0" smtClean="0">
                <a:latin typeface="Calibri" pitchFamily="34" charset="0"/>
              </a:rPr>
              <a:t>may offer some financial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8495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Rural </a:t>
            </a:r>
            <a:r>
              <a:rPr lang="en-US" dirty="0" smtClean="0">
                <a:latin typeface="Calibri" pitchFamily="34" charset="0"/>
              </a:rPr>
              <a:t>providers may find themselves in a </a:t>
            </a:r>
            <a:r>
              <a:rPr lang="en-US" dirty="0" smtClean="0">
                <a:latin typeface="Calibri" pitchFamily="34" charset="0"/>
              </a:rPr>
              <a:t>bind</a:t>
            </a: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No retail pharmacy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Single retail pharmacy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Limited hours of service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Frustrated community looks to hospital to resolve the issue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They remember the past level of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91140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Addressing </a:t>
            </a:r>
            <a:r>
              <a:rPr lang="en-US" dirty="0" smtClean="0">
                <a:latin typeface="Calibri" pitchFamily="34" charset="0"/>
              </a:rPr>
              <a:t>the issues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Purchasing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Managing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Competing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3122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Challenge</a:t>
            </a:r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Addressing the community concern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Preserving or improving overall financial performance of the organization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Retail pharmacy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Cost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90931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400" dirty="0" smtClean="0">
                <a:latin typeface="Calibri" pitchFamily="34" charset="0"/>
              </a:rPr>
              <a:t>What solutions are you planning to implement to meet ED and pharmacy challenges?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Developing a team of healthcare leaders to develop recommendations </a:t>
            </a:r>
            <a:r>
              <a:rPr lang="en-US" sz="2400" dirty="0" smtClean="0">
                <a:latin typeface="Calibri" pitchFamily="34" charset="0"/>
              </a:rPr>
              <a:t>for solutions</a:t>
            </a:r>
            <a:endParaRPr lang="en-US" sz="2400" dirty="0" smtClean="0">
              <a:latin typeface="Calibri" pitchFamily="34" charset="0"/>
            </a:endParaRPr>
          </a:p>
          <a:p>
            <a:pPr lvl="0"/>
            <a:r>
              <a:rPr lang="en-US" sz="2400" dirty="0" smtClean="0">
                <a:latin typeface="Calibri" pitchFamily="34" charset="0"/>
              </a:rPr>
              <a:t>Assigning one healthcare leader </a:t>
            </a:r>
            <a:r>
              <a:rPr lang="en-US" sz="2400" dirty="0" smtClean="0">
                <a:latin typeface="Calibri" pitchFamily="34" charset="0"/>
              </a:rPr>
              <a:t>to reach </a:t>
            </a:r>
            <a:r>
              <a:rPr lang="en-US" sz="2400" dirty="0" smtClean="0">
                <a:latin typeface="Calibri" pitchFamily="34" charset="0"/>
              </a:rPr>
              <a:t>out to stakeholders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Relying on senior leaders to make recommendations for solutions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Conducting surveys of stakeholder opinions to develop recommendations for solutions</a:t>
            </a:r>
            <a:endParaRPr lang="en-US" sz="2400" dirty="0" smtClean="0">
              <a:latin typeface="Calibri" pitchFamily="34" charset="0"/>
            </a:endParaRP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30480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Provider Case Study: </a:t>
            </a:r>
            <a:br>
              <a:rPr lang="en-US" dirty="0" smtClean="0"/>
            </a:br>
            <a:r>
              <a:rPr lang="en-US" dirty="0" smtClean="0"/>
              <a:t>Emergency </a:t>
            </a:r>
            <a:r>
              <a:rPr lang="en-US" dirty="0" smtClean="0"/>
              <a:t>Department—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Physician Availability Allowed in Cost Report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048000" y="4267201"/>
            <a:ext cx="5410200" cy="609599"/>
          </a:xfrm>
        </p:spPr>
        <p:txBody>
          <a:bodyPr/>
          <a:lstStyle/>
          <a:p>
            <a:r>
              <a:rPr lang="en-US" dirty="0" smtClean="0"/>
              <a:t>Lenne Bonner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048000" y="4876800"/>
            <a:ext cx="5410200" cy="1071663"/>
          </a:xfrm>
        </p:spPr>
        <p:txBody>
          <a:bodyPr/>
          <a:lstStyle/>
          <a:p>
            <a:r>
              <a:rPr lang="en-US" dirty="0" smtClean="0"/>
              <a:t>CFO</a:t>
            </a:r>
          </a:p>
          <a:p>
            <a:r>
              <a:rPr lang="en-US" dirty="0" smtClean="0"/>
              <a:t>St. Mary’s/Clearwater Valley Hospital and Clinics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29700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</a:t>
            </a:r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What </a:t>
            </a:r>
            <a:r>
              <a:rPr lang="en-US" dirty="0" smtClean="0">
                <a:latin typeface="Calibri" pitchFamily="34" charset="0"/>
              </a:rPr>
              <a:t>is allowed in cost report?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The time the physician is paid to be “available”</a:t>
            </a:r>
          </a:p>
          <a:p>
            <a:r>
              <a:rPr lang="en-US" dirty="0" smtClean="0">
                <a:latin typeface="Calibri" pitchFamily="34" charset="0"/>
              </a:rPr>
              <a:t>Time Studies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Required: </a:t>
            </a:r>
            <a:r>
              <a:rPr lang="en-US" dirty="0" smtClean="0">
                <a:latin typeface="Calibri" pitchFamily="34" charset="0"/>
              </a:rPr>
              <a:t>Two </a:t>
            </a:r>
            <a:r>
              <a:rPr lang="en-US" dirty="0" smtClean="0">
                <a:latin typeface="Calibri" pitchFamily="34" charset="0"/>
              </a:rPr>
              <a:t>separate </a:t>
            </a:r>
            <a:r>
              <a:rPr lang="en-US" dirty="0" smtClean="0">
                <a:latin typeface="Calibri" pitchFamily="34" charset="0"/>
              </a:rPr>
              <a:t>two-week </a:t>
            </a:r>
            <a:r>
              <a:rPr lang="en-US" dirty="0" smtClean="0">
                <a:latin typeface="Calibri" pitchFamily="34" charset="0"/>
              </a:rPr>
              <a:t>time studies per year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Allow for dictating, documenting, reviewing test results,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6780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Agenda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Learning </a:t>
            </a:r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 smtClean="0">
                <a:latin typeface="Calibri" pitchFamily="34" charset="0"/>
                <a:cs typeface="Arial" pitchFamily="34" charset="0"/>
              </a:rPr>
              <a:t>Agenda</a:t>
            </a:r>
            <a:r>
              <a:rPr lang="en-US" sz="1600" b="1" dirty="0" smtClean="0">
                <a:latin typeface="Calibri" pitchFamily="34" charset="0"/>
                <a:cs typeface="Arial" pitchFamily="34" charset="0"/>
              </a:rPr>
              <a:t>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1600" dirty="0" smtClean="0">
                <a:latin typeface="Calibri" pitchFamily="34" charset="0"/>
              </a:rPr>
              <a:t>Emergency </a:t>
            </a:r>
            <a:r>
              <a:rPr lang="en-US" sz="1600" dirty="0" smtClean="0">
                <a:latin typeface="Calibri" pitchFamily="34" charset="0"/>
              </a:rPr>
              <a:t>Department and </a:t>
            </a:r>
            <a:r>
              <a:rPr lang="en-US" sz="1600" dirty="0" smtClean="0">
                <a:latin typeface="Calibri" pitchFamily="34" charset="0"/>
              </a:rPr>
              <a:t>Pharmacy </a:t>
            </a:r>
            <a:r>
              <a:rPr lang="en-US" sz="1600" dirty="0" smtClean="0">
                <a:latin typeface="Calibri" pitchFamily="34" charset="0"/>
              </a:rPr>
              <a:t>Issues in </a:t>
            </a:r>
            <a:r>
              <a:rPr lang="en-US" sz="1600" dirty="0" smtClean="0">
                <a:latin typeface="Calibri" pitchFamily="34" charset="0"/>
              </a:rPr>
              <a:t>the CAH Setting </a:t>
            </a:r>
            <a:endParaRPr lang="en-US" sz="1600" dirty="0" smtClean="0">
              <a:latin typeface="Calibri" pitchFamily="34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1600" dirty="0" smtClean="0">
                <a:latin typeface="Calibri" pitchFamily="34" charset="0"/>
                <a:cs typeface="Arial" pitchFamily="34" charset="0"/>
              </a:rPr>
              <a:t>A </a:t>
            </a:r>
            <a:r>
              <a:rPr lang="en-US" sz="1600" dirty="0" smtClean="0">
                <a:latin typeface="Calibri" pitchFamily="34" charset="0"/>
                <a:cs typeface="Arial" pitchFamily="34" charset="0"/>
              </a:rPr>
              <a:t>Provider Case Study: </a:t>
            </a:r>
            <a:r>
              <a:rPr lang="en-US" sz="1600" dirty="0" smtClean="0">
                <a:latin typeface="Calibri" pitchFamily="34" charset="0"/>
              </a:rPr>
              <a:t>Emergency </a:t>
            </a:r>
            <a:r>
              <a:rPr lang="en-US" sz="1600" dirty="0" smtClean="0">
                <a:latin typeface="Calibri" pitchFamily="34" charset="0"/>
              </a:rPr>
              <a:t>Department—Physician </a:t>
            </a:r>
            <a:r>
              <a:rPr lang="en-US" sz="1600" dirty="0" smtClean="0">
                <a:latin typeface="Calibri" pitchFamily="34" charset="0"/>
              </a:rPr>
              <a:t>Availability Allowed in Cost Report</a:t>
            </a:r>
            <a:endParaRPr lang="en-US" sz="1600" dirty="0" smtClean="0">
              <a:latin typeface="Calibri" pitchFamily="34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Arial"/>
              <a:buAutoNum type="arabicPeriod"/>
            </a:pPr>
            <a:r>
              <a:rPr lang="en-US" sz="1600" dirty="0" smtClean="0">
                <a:latin typeface="Calibri" pitchFamily="34" charset="0"/>
                <a:cs typeface="Arial" pitchFamily="34" charset="0"/>
              </a:rPr>
              <a:t>Q&amp;A/Discussion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>
              <a:latin typeface="Calibri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latin typeface="Calibri" pitchFamily="34" charset="0"/>
                <a:cs typeface="Arial" pitchFamily="34" charset="0"/>
              </a:rPr>
              <a:t>Learning Objectives: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Understand how to restructure ED on-call physician contracts to address costs and physician availability</a:t>
            </a:r>
            <a:r>
              <a:rPr lang="en-US" sz="1600" dirty="0" smtClean="0">
                <a:latin typeface="Calibri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Identify new strategies for ED physician compensation</a:t>
            </a:r>
            <a:endParaRPr lang="en-US" sz="16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Understand how </a:t>
            </a:r>
            <a:r>
              <a:rPr lang="en-US" sz="1600" dirty="0" smtClean="0">
                <a:latin typeface="Calibri" pitchFamily="34" charset="0"/>
              </a:rPr>
              <a:t>CAHs can tackle pharmacy challenges, including improving customer service and handling pressure to enter the retail pharmacy market</a:t>
            </a:r>
            <a:r>
              <a:rPr lang="en-US" sz="1600" dirty="0" smtClean="0">
                <a:latin typeface="Calibri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Identify methods to improve pharmacy accuracy, communication with physicians, and customer service.</a:t>
            </a:r>
            <a:endParaRPr lang="en-US" sz="16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endParaRPr lang="en-US" sz="2000" dirty="0" smtClean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Case </a:t>
            </a:r>
            <a:r>
              <a:rPr lang="en-US" dirty="0" smtClean="0"/>
              <a:t>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>
                <a:latin typeface="Calibri" pitchFamily="34" charset="0"/>
              </a:rPr>
              <a:t>Physicians requesting a pay increase</a:t>
            </a:r>
          </a:p>
          <a:p>
            <a:r>
              <a:rPr lang="en-US" sz="2400" dirty="0" smtClean="0">
                <a:latin typeface="Calibri" pitchFamily="34" charset="0"/>
              </a:rPr>
              <a:t>Medical Group Management Association (MGMA) showed </a:t>
            </a:r>
            <a:r>
              <a:rPr lang="en-US" sz="2400" dirty="0" smtClean="0">
                <a:latin typeface="Calibri" pitchFamily="34" charset="0"/>
              </a:rPr>
              <a:t>us at median with current </a:t>
            </a:r>
            <a:r>
              <a:rPr lang="en-US" sz="2400" dirty="0" smtClean="0">
                <a:latin typeface="Calibri" pitchFamily="34" charset="0"/>
              </a:rPr>
              <a:t>compensation </a:t>
            </a:r>
            <a:r>
              <a:rPr lang="en-US" sz="2400" dirty="0" smtClean="0">
                <a:latin typeface="Calibri" pitchFamily="34" charset="0"/>
              </a:rPr>
              <a:t>structure</a:t>
            </a:r>
          </a:p>
          <a:p>
            <a:r>
              <a:rPr lang="en-US" sz="2400" dirty="0" smtClean="0">
                <a:latin typeface="Calibri" pitchFamily="34" charset="0"/>
              </a:rPr>
              <a:t>Current </a:t>
            </a:r>
            <a:r>
              <a:rPr lang="en-US" sz="2400" dirty="0" smtClean="0">
                <a:latin typeface="Calibri" pitchFamily="34" charset="0"/>
              </a:rPr>
              <a:t>ED physician pay </a:t>
            </a:r>
            <a:r>
              <a:rPr lang="en-US" sz="2400" dirty="0" smtClean="0">
                <a:latin typeface="Calibri" pitchFamily="34" charset="0"/>
              </a:rPr>
              <a:t>model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$30 per hour </a:t>
            </a:r>
            <a:r>
              <a:rPr lang="en-US" sz="2400" dirty="0" smtClean="0">
                <a:latin typeface="Calibri" pitchFamily="34" charset="0"/>
              </a:rPr>
              <a:t>Monday-Friday </a:t>
            </a:r>
            <a:r>
              <a:rPr lang="en-US" sz="2400" dirty="0" smtClean="0">
                <a:latin typeface="Calibri" pitchFamily="34" charset="0"/>
              </a:rPr>
              <a:t>from 8 </a:t>
            </a:r>
            <a:r>
              <a:rPr lang="en-US" sz="2400" dirty="0" smtClean="0">
                <a:latin typeface="Calibri" pitchFamily="34" charset="0"/>
              </a:rPr>
              <a:t>a.m. </a:t>
            </a:r>
            <a:r>
              <a:rPr lang="en-US" sz="2400" dirty="0" smtClean="0">
                <a:latin typeface="Calibri" pitchFamily="34" charset="0"/>
              </a:rPr>
              <a:t>to </a:t>
            </a:r>
            <a:r>
              <a:rPr lang="en-US" sz="2400" dirty="0" smtClean="0">
                <a:latin typeface="Calibri" pitchFamily="34" charset="0"/>
              </a:rPr>
              <a:t>6 p.m.</a:t>
            </a:r>
            <a:endParaRPr lang="en-US" sz="2400" dirty="0" smtClean="0">
              <a:latin typeface="Calibri" pitchFamily="34" charset="0"/>
            </a:endParaRPr>
          </a:p>
          <a:p>
            <a:pPr lvl="1"/>
            <a:r>
              <a:rPr lang="en-US" sz="2400" dirty="0" smtClean="0">
                <a:latin typeface="Calibri" pitchFamily="34" charset="0"/>
              </a:rPr>
              <a:t>$50 per hour </a:t>
            </a:r>
            <a:r>
              <a:rPr lang="en-US" sz="2400" dirty="0" smtClean="0">
                <a:latin typeface="Calibri" pitchFamily="34" charset="0"/>
              </a:rPr>
              <a:t>Monday-Friday </a:t>
            </a:r>
            <a:r>
              <a:rPr lang="en-US" sz="2400" dirty="0" smtClean="0">
                <a:latin typeface="Calibri" pitchFamily="34" charset="0"/>
              </a:rPr>
              <a:t>from 6 </a:t>
            </a:r>
            <a:r>
              <a:rPr lang="en-US" sz="2400" dirty="0" smtClean="0">
                <a:latin typeface="Calibri" pitchFamily="34" charset="0"/>
              </a:rPr>
              <a:t>p.m. </a:t>
            </a:r>
            <a:r>
              <a:rPr lang="en-US" sz="2400" dirty="0" smtClean="0">
                <a:latin typeface="Calibri" pitchFamily="34" charset="0"/>
              </a:rPr>
              <a:t>to 8 </a:t>
            </a:r>
            <a:r>
              <a:rPr lang="en-US" sz="2400" dirty="0" smtClean="0">
                <a:latin typeface="Calibri" pitchFamily="34" charset="0"/>
              </a:rPr>
              <a:t>a.m. </a:t>
            </a:r>
            <a:r>
              <a:rPr lang="en-US" sz="2400" dirty="0" smtClean="0">
                <a:latin typeface="Calibri" pitchFamily="34" charset="0"/>
              </a:rPr>
              <a:t>and weekends</a:t>
            </a:r>
          </a:p>
          <a:p>
            <a:r>
              <a:rPr lang="en-US" sz="2400" dirty="0" smtClean="0">
                <a:latin typeface="Calibri" pitchFamily="34" charset="0"/>
              </a:rPr>
              <a:t>Current availability </a:t>
            </a:r>
            <a:r>
              <a:rPr lang="en-US" sz="2400" dirty="0" smtClean="0">
                <a:latin typeface="Calibri" pitchFamily="34" charset="0"/>
              </a:rPr>
              <a:t>percentage </a:t>
            </a:r>
            <a:r>
              <a:rPr lang="en-US" sz="2400" dirty="0" smtClean="0">
                <a:latin typeface="Calibri" pitchFamily="34" charset="0"/>
              </a:rPr>
              <a:t>from </a:t>
            </a:r>
            <a:r>
              <a:rPr lang="en-US" sz="2400" dirty="0" smtClean="0">
                <a:latin typeface="Calibri" pitchFamily="34" charset="0"/>
              </a:rPr>
              <a:t>ED </a:t>
            </a:r>
            <a:r>
              <a:rPr lang="en-US" sz="2400" dirty="0" smtClean="0">
                <a:latin typeface="Calibri" pitchFamily="34" charset="0"/>
              </a:rPr>
              <a:t>time studies is </a:t>
            </a:r>
            <a:r>
              <a:rPr lang="en-US" sz="2400" dirty="0" smtClean="0">
                <a:latin typeface="Calibri" pitchFamily="34" charset="0"/>
              </a:rPr>
              <a:t>80 percent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101768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Case </a:t>
            </a:r>
            <a:r>
              <a:rPr lang="en-US" dirty="0" smtClean="0"/>
              <a:t>Study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New pay model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$0 </a:t>
            </a:r>
            <a:r>
              <a:rPr lang="en-US" sz="2400" dirty="0">
                <a:latin typeface="Calibri" pitchFamily="34" charset="0"/>
              </a:rPr>
              <a:t>per hour </a:t>
            </a:r>
            <a:r>
              <a:rPr lang="en-US" sz="2400" dirty="0" smtClean="0">
                <a:latin typeface="Calibri" pitchFamily="34" charset="0"/>
              </a:rPr>
              <a:t>Monday-Friday </a:t>
            </a:r>
            <a:r>
              <a:rPr lang="en-US" sz="2400" dirty="0">
                <a:latin typeface="Calibri" pitchFamily="34" charset="0"/>
              </a:rPr>
              <a:t>from 8 </a:t>
            </a:r>
            <a:r>
              <a:rPr lang="en-US" sz="2400" dirty="0" smtClean="0">
                <a:latin typeface="Calibri" pitchFamily="34" charset="0"/>
              </a:rPr>
              <a:t>a.m. </a:t>
            </a:r>
            <a:r>
              <a:rPr lang="en-US" sz="2400" dirty="0">
                <a:latin typeface="Calibri" pitchFamily="34" charset="0"/>
              </a:rPr>
              <a:t>to 6 </a:t>
            </a:r>
            <a:r>
              <a:rPr lang="en-US" sz="2400" dirty="0" smtClean="0">
                <a:latin typeface="Calibri" pitchFamily="34" charset="0"/>
              </a:rPr>
              <a:t>p.m. </a:t>
            </a:r>
            <a:r>
              <a:rPr lang="en-US" sz="2400" dirty="0" smtClean="0">
                <a:latin typeface="Calibri" pitchFamily="34" charset="0"/>
              </a:rPr>
              <a:t>(disallowed time)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$100 per hour </a:t>
            </a:r>
            <a:r>
              <a:rPr lang="en-US" sz="2400" dirty="0" smtClean="0">
                <a:latin typeface="Calibri" pitchFamily="34" charset="0"/>
              </a:rPr>
              <a:t>Monday-Friday </a:t>
            </a:r>
            <a:r>
              <a:rPr lang="en-US" sz="2400" dirty="0" smtClean="0">
                <a:latin typeface="Calibri" pitchFamily="34" charset="0"/>
              </a:rPr>
              <a:t>from 6 </a:t>
            </a:r>
            <a:r>
              <a:rPr lang="en-US" sz="2400" dirty="0" smtClean="0">
                <a:latin typeface="Calibri" pitchFamily="34" charset="0"/>
              </a:rPr>
              <a:t>p.m. </a:t>
            </a:r>
            <a:r>
              <a:rPr lang="en-US" sz="2400" dirty="0" smtClean="0">
                <a:latin typeface="Calibri" pitchFamily="34" charset="0"/>
              </a:rPr>
              <a:t>to 8 </a:t>
            </a:r>
            <a:r>
              <a:rPr lang="en-US" sz="2400" dirty="0" smtClean="0">
                <a:latin typeface="Calibri" pitchFamily="34" charset="0"/>
              </a:rPr>
              <a:t>a.m. </a:t>
            </a:r>
            <a:r>
              <a:rPr lang="en-US" sz="2400" dirty="0" smtClean="0">
                <a:latin typeface="Calibri" pitchFamily="34" charset="0"/>
              </a:rPr>
              <a:t>and weekends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Increased total call pay $234,000 </a:t>
            </a:r>
            <a:r>
              <a:rPr lang="en-US" sz="2400" dirty="0" smtClean="0">
                <a:latin typeface="Calibri" pitchFamily="34" charset="0"/>
              </a:rPr>
              <a:t>annually, which </a:t>
            </a:r>
            <a:r>
              <a:rPr lang="en-US" sz="2400" dirty="0" smtClean="0">
                <a:latin typeface="Calibri" pitchFamily="34" charset="0"/>
              </a:rPr>
              <a:t>is $39,000 per year per physician with </a:t>
            </a:r>
            <a:r>
              <a:rPr lang="en-US" sz="2400" dirty="0" smtClean="0">
                <a:latin typeface="Calibri" pitchFamily="34" charset="0"/>
              </a:rPr>
              <a:t>six </a:t>
            </a:r>
            <a:r>
              <a:rPr lang="en-US" sz="2400" dirty="0" smtClean="0">
                <a:latin typeface="Calibri" pitchFamily="34" charset="0"/>
              </a:rPr>
              <a:t>in the call rotation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Only cost facility $</a:t>
            </a:r>
            <a:r>
              <a:rPr lang="en-US" sz="2400" dirty="0" smtClean="0">
                <a:latin typeface="Calibri" pitchFamily="34" charset="0"/>
              </a:rPr>
              <a:t>155,000</a:t>
            </a:r>
            <a:endParaRPr lang="en-US" sz="2400" dirty="0" smtClean="0">
              <a:latin typeface="Calibri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Puts us at </a:t>
            </a:r>
            <a:r>
              <a:rPr lang="en-US" sz="2400" dirty="0" smtClean="0">
                <a:latin typeface="Calibri" pitchFamily="34" charset="0"/>
              </a:rPr>
              <a:t>75 percent </a:t>
            </a:r>
            <a:r>
              <a:rPr lang="en-US" sz="2400" dirty="0" smtClean="0">
                <a:latin typeface="Calibri" pitchFamily="34" charset="0"/>
              </a:rPr>
              <a:t>MGMA total </a:t>
            </a:r>
            <a:r>
              <a:rPr lang="en-US" sz="2400" dirty="0" smtClean="0">
                <a:latin typeface="Calibri" pitchFamily="34" charset="0"/>
              </a:rPr>
              <a:t>compensation</a:t>
            </a:r>
            <a:endParaRPr lang="en-US" sz="2400" dirty="0" smtClean="0">
              <a:latin typeface="Calibri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Saved us </a:t>
            </a:r>
            <a:r>
              <a:rPr lang="en-US" sz="2400" dirty="0" smtClean="0">
                <a:latin typeface="Calibri" pitchFamily="34" charset="0"/>
              </a:rPr>
              <a:t>34 percent </a:t>
            </a:r>
            <a:r>
              <a:rPr lang="en-US" sz="2400" dirty="0" smtClean="0">
                <a:latin typeface="Calibri" pitchFamily="34" charset="0"/>
              </a:rPr>
              <a:t>by changing </a:t>
            </a:r>
            <a:r>
              <a:rPr lang="en-US" sz="2400" dirty="0" smtClean="0">
                <a:latin typeface="Calibri" pitchFamily="34" charset="0"/>
              </a:rPr>
              <a:t>ED </a:t>
            </a:r>
            <a:r>
              <a:rPr lang="en-US" sz="2400" dirty="0" smtClean="0">
                <a:latin typeface="Calibri" pitchFamily="34" charset="0"/>
              </a:rPr>
              <a:t>call pay rather than base salary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4213282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7772400" cy="4343400"/>
          </a:xfrm>
        </p:spPr>
        <p:txBody>
          <a:bodyPr/>
          <a:lstStyle/>
          <a:p>
            <a:r>
              <a:rPr lang="en-US" sz="2400" dirty="0" smtClean="0">
                <a:latin typeface="Calibri" pitchFamily="34" charset="0"/>
              </a:rPr>
              <a:t>Scenario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Local retail pharmacy independent of hospital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Only pharmacy in town, no competition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Receiving many complaints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Delay in filling prescriptions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Out of medication, causing delays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Delays in filling bubble packs, causing us discharge problems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Wrong medications filled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Multiple medications in same bottle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7412934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What we did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Met with pharmacist (CEO, CFO, COO, </a:t>
            </a:r>
            <a:r>
              <a:rPr lang="en-US" dirty="0" smtClean="0">
                <a:latin typeface="Calibri" pitchFamily="34" charset="0"/>
              </a:rPr>
              <a:t>physician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Discussed </a:t>
            </a:r>
            <a:r>
              <a:rPr lang="en-US" dirty="0" smtClean="0">
                <a:latin typeface="Calibri" pitchFamily="34" charset="0"/>
              </a:rPr>
              <a:t>concerns</a:t>
            </a:r>
          </a:p>
          <a:p>
            <a:pPr lvl="1"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What was discovered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Frustrations with some of our processes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Cash flow problems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Short staffed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7603561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 dirty="0" smtClean="0">
                <a:latin typeface="Calibri" pitchFamily="34" charset="0"/>
              </a:rPr>
              <a:t>Ideas to Explore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Set up communication process for </a:t>
            </a:r>
            <a:r>
              <a:rPr lang="en-US" dirty="0" smtClean="0">
                <a:latin typeface="Calibri" pitchFamily="34" charset="0"/>
              </a:rPr>
              <a:t>pharmacist to </a:t>
            </a:r>
            <a:r>
              <a:rPr lang="en-US" dirty="0" smtClean="0">
                <a:latin typeface="Calibri" pitchFamily="34" charset="0"/>
              </a:rPr>
              <a:t>direct problems to us </a:t>
            </a:r>
            <a:r>
              <a:rPr lang="en-US" dirty="0" smtClean="0">
                <a:latin typeface="Calibri" pitchFamily="34" charset="0"/>
              </a:rPr>
              <a:t>(e.g., discharge </a:t>
            </a:r>
            <a:r>
              <a:rPr lang="en-US" dirty="0" smtClean="0">
                <a:latin typeface="Calibri" pitchFamily="34" charset="0"/>
              </a:rPr>
              <a:t>orders, questions on </a:t>
            </a:r>
            <a:r>
              <a:rPr lang="en-US" dirty="0" smtClean="0">
                <a:latin typeface="Calibri" pitchFamily="34" charset="0"/>
              </a:rPr>
              <a:t>prescriptions, </a:t>
            </a:r>
            <a:r>
              <a:rPr lang="en-US" dirty="0" smtClean="0">
                <a:latin typeface="Calibri" pitchFamily="34" charset="0"/>
              </a:rPr>
              <a:t>paper versus electronic prescriptions)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Rent </a:t>
            </a:r>
            <a:r>
              <a:rPr lang="en-US" dirty="0" smtClean="0">
                <a:latin typeface="Calibri" pitchFamily="34" charset="0"/>
              </a:rPr>
              <a:t>pharmacy </a:t>
            </a:r>
            <a:r>
              <a:rPr lang="en-US" dirty="0" smtClean="0">
                <a:latin typeface="Calibri" pitchFamily="34" charset="0"/>
              </a:rPr>
              <a:t>retail space in our hospital to minimize traffic in </a:t>
            </a:r>
            <a:r>
              <a:rPr lang="en-US" dirty="0" smtClean="0">
                <a:latin typeface="Calibri" pitchFamily="34" charset="0"/>
              </a:rPr>
              <a:t>the pharmacy store </a:t>
            </a:r>
            <a:r>
              <a:rPr lang="en-US" dirty="0" smtClean="0">
                <a:latin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</a:rPr>
              <a:t>offer convenience </a:t>
            </a:r>
            <a:r>
              <a:rPr lang="en-US" dirty="0" smtClean="0">
                <a:latin typeface="Calibri" pitchFamily="34" charset="0"/>
              </a:rPr>
              <a:t>to our patients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Research 340B contract pharmacy agreement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Caution: </a:t>
            </a:r>
            <a:r>
              <a:rPr lang="en-US" dirty="0" smtClean="0">
                <a:latin typeface="Calibri" pitchFamily="34" charset="0"/>
              </a:rPr>
              <a:t>Involve </a:t>
            </a:r>
            <a:r>
              <a:rPr lang="en-US" dirty="0" smtClean="0">
                <a:latin typeface="Calibri" pitchFamily="34" charset="0"/>
              </a:rPr>
              <a:t>cost report preparers in all analysi</a:t>
            </a:r>
            <a:r>
              <a:rPr lang="en-US" dirty="0" smtClean="0"/>
              <a:t>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344804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924800" cy="41910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sz="2400" dirty="0" smtClean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Ask the speakers a question or share your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CAH experiences</a:t>
            </a:r>
            <a:r>
              <a:rPr lang="en-US" sz="2400" dirty="0" smtClean="0">
                <a:latin typeface="Calibri" pitchFamily="34" charset="0"/>
              </a:rPr>
              <a:t>. Just type your question or comment into the Q&amp;A box on your computer screen. 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162FA-E6D1-46A1-97DE-991AB6BD3E4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18433" name="Picture 1" descr="C:\Users\athomas\AppData\Local\Microsoft\Windows\Temporary Internet Files\Content.IE5\V9JW8C5O\MC900441428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51460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dirty="0" smtClean="0">
                <a:cs typeface="Verdana" pitchFamily="34" charset="0"/>
              </a:rPr>
              <a:t>Contact Information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latin typeface="Calibri" pitchFamily="34" charset="0"/>
              </a:rPr>
              <a:t>Lenne</a:t>
            </a:r>
            <a:r>
              <a:rPr lang="en-US" sz="1400" b="1" dirty="0" smtClean="0">
                <a:latin typeface="Calibri" pitchFamily="34" charset="0"/>
              </a:rPr>
              <a:t> </a:t>
            </a:r>
            <a:r>
              <a:rPr lang="en-US" sz="1400" b="1" dirty="0" smtClean="0">
                <a:latin typeface="Calibri" pitchFamily="34" charset="0"/>
              </a:rPr>
              <a:t>Bonner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CFO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St. Mary’s/Clearwater Valley Hospital and Clinics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  <a:hlinkClick r:id="rId3"/>
              </a:rPr>
              <a:t>lenne.bonner@smh-cvhc.org</a:t>
            </a:r>
            <a:r>
              <a:rPr lang="en-US" sz="1400" dirty="0" smtClean="0">
                <a:latin typeface="Calibri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b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latin typeface="Calibri" pitchFamily="34" charset="0"/>
              </a:rPr>
              <a:t>Ralph J. Llewellyn, CPA, CHFP</a:t>
            </a:r>
            <a:r>
              <a:rPr lang="en-US" sz="1400" dirty="0" smtClean="0">
                <a:latin typeface="Calibri" pitchFamily="34" charset="0"/>
              </a:rPr>
              <a:t/>
            </a:r>
            <a:br>
              <a:rPr lang="en-US" sz="1400" dirty="0" smtClean="0">
                <a:latin typeface="Calibri" pitchFamily="34" charset="0"/>
              </a:rPr>
            </a:br>
            <a:r>
              <a:rPr lang="en-US" sz="1400" dirty="0" smtClean="0">
                <a:latin typeface="Calibri" pitchFamily="34" charset="0"/>
              </a:rPr>
              <a:t>Partner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Eide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Bailly</a:t>
            </a:r>
            <a:r>
              <a:rPr lang="en-US" sz="1400" dirty="0" smtClean="0">
                <a:latin typeface="Calibri" pitchFamily="34" charset="0"/>
              </a:rPr>
              <a:t>, </a:t>
            </a:r>
            <a:r>
              <a:rPr lang="en-US" sz="1400" dirty="0" smtClean="0">
                <a:latin typeface="Calibri" pitchFamily="34" charset="0"/>
              </a:rPr>
              <a:t>LLP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  <a:hlinkClick r:id="rId4"/>
              </a:rPr>
              <a:t>rllewellyn@eidebailly.com</a:t>
            </a:r>
            <a:r>
              <a:rPr lang="en-US" sz="1400" dirty="0" smtClean="0">
                <a:latin typeface="Calibri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latin typeface="Calibri" pitchFamily="34" charset="0"/>
              </a:rPr>
              <a:t>Chad Mulvany</a:t>
            </a:r>
            <a:endParaRPr lang="en-US" sz="1400" b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Director, Healthcare Finance Policy, </a:t>
            </a:r>
            <a:r>
              <a:rPr lang="en-US" sz="1400" dirty="0" smtClean="0">
                <a:latin typeface="Calibri" pitchFamily="34" charset="0"/>
              </a:rPr>
              <a:t>Strategy and Development</a:t>
            </a:r>
            <a:endParaRPr lang="en-US" sz="14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HFMA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u="sng" dirty="0" smtClean="0">
                <a:latin typeface="Calibri" pitchFamily="34" charset="0"/>
                <a:hlinkClick r:id="rId5"/>
              </a:rPr>
              <a:t>cmulvany</a:t>
            </a:r>
            <a:r>
              <a:rPr lang="en-US" sz="1400" u="sng" dirty="0" smtClean="0">
                <a:latin typeface="Calibri" pitchFamily="34" charset="0"/>
                <a:hlinkClick r:id="rId5"/>
              </a:rPr>
              <a:t>@hfma.org</a:t>
            </a:r>
            <a:r>
              <a:rPr lang="en-US" sz="1400" dirty="0" smtClean="0">
                <a:latin typeface="Calibri" pitchFamily="34" charset="0"/>
              </a:rPr>
              <a:t>  </a:t>
            </a: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F5897C-0089-4D35-B6C9-07479556872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514600"/>
          </a:xfrm>
        </p:spPr>
        <p:txBody>
          <a:bodyPr/>
          <a:lstStyle/>
          <a:p>
            <a:r>
              <a:rPr lang="en-US" dirty="0" smtClean="0"/>
              <a:t>Emergency </a:t>
            </a:r>
            <a:r>
              <a:rPr lang="en-US" dirty="0" smtClean="0"/>
              <a:t>Department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dirty="0" smtClean="0"/>
              <a:t>nd Pharmacy </a:t>
            </a:r>
            <a:r>
              <a:rPr lang="en-US" dirty="0" smtClean="0"/>
              <a:t>Issues</a:t>
            </a:r>
            <a:br>
              <a:rPr lang="en-US" dirty="0" smtClean="0"/>
            </a:br>
            <a:r>
              <a:rPr lang="en-US" dirty="0" smtClean="0"/>
              <a:t>In the CAH Setting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048000" y="4495801"/>
            <a:ext cx="5410200" cy="457199"/>
          </a:xfrm>
        </p:spPr>
        <p:txBody>
          <a:bodyPr/>
          <a:lstStyle/>
          <a:p>
            <a:r>
              <a:rPr lang="en-US" dirty="0" smtClean="0"/>
              <a:t>Ralph J. Llewellyn, CPA, CHFP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048000" y="4953000"/>
            <a:ext cx="5410200" cy="995463"/>
          </a:xfrm>
        </p:spPr>
        <p:txBody>
          <a:bodyPr/>
          <a:lstStyle/>
          <a:p>
            <a:r>
              <a:rPr lang="en-US" dirty="0" smtClean="0"/>
              <a:t>Eide Bailly LLP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Polling Question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endParaRPr lang="en-US" sz="2400" dirty="0" smtClean="0">
              <a:latin typeface="Calibri" pitchFamily="34" charset="0"/>
            </a:endParaRPr>
          </a:p>
          <a:p>
            <a:pPr lvl="0">
              <a:buNone/>
            </a:pPr>
            <a:r>
              <a:rPr lang="en-US" sz="2400" dirty="0" smtClean="0">
                <a:latin typeface="Calibri" pitchFamily="34" charset="0"/>
              </a:rPr>
              <a:t>What </a:t>
            </a:r>
            <a:r>
              <a:rPr lang="en-US" sz="2400" dirty="0" smtClean="0">
                <a:latin typeface="Calibri" pitchFamily="34" charset="0"/>
              </a:rPr>
              <a:t>is your greatest challenge with physician staffing in your emergency department (ED)?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Ability to staff the ED with physicians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Developing payment models for ED physicians services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Structuring contracts with ED physicians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All of the above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Operational history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Rural “</a:t>
            </a:r>
            <a:r>
              <a:rPr lang="en-US" dirty="0" smtClean="0">
                <a:latin typeface="Calibri" pitchFamily="34" charset="0"/>
              </a:rPr>
              <a:t>old-time</a:t>
            </a:r>
            <a:r>
              <a:rPr lang="en-US" dirty="0" smtClean="0">
                <a:latin typeface="Calibri" pitchFamily="34" charset="0"/>
              </a:rPr>
              <a:t>” physicians covered the ED in addition to their daytime clinic/hospital </a:t>
            </a:r>
            <a:r>
              <a:rPr lang="en-US" dirty="0" smtClean="0">
                <a:latin typeface="Calibri" pitchFamily="34" charset="0"/>
              </a:rPr>
              <a:t>obligations</a:t>
            </a:r>
            <a:endParaRPr lang="en-US" dirty="0" smtClean="0">
              <a:latin typeface="Calibri" pitchFamily="34" charset="0"/>
            </a:endParaRPr>
          </a:p>
          <a:p>
            <a:pPr lvl="2"/>
            <a:r>
              <a:rPr lang="en-US" dirty="0" smtClean="0">
                <a:latin typeface="Calibri" pitchFamily="34" charset="0"/>
              </a:rPr>
              <a:t>Minimal cost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No Cost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Operational history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As time progresses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Demands for time in ED increase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Societal norms change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Costs rise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Some providers opt out of covering 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3773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Reimbursement history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Part B component (cost for providing professional services)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Unallowable cost on cost report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Patient specific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Reimbursed based on various fee schedules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966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Reimbursement history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Part A component (</a:t>
            </a:r>
            <a:r>
              <a:rPr lang="en-US" dirty="0" smtClean="0">
                <a:latin typeface="Calibri" pitchFamily="34" charset="0"/>
              </a:rPr>
              <a:t>on-call </a:t>
            </a:r>
            <a:r>
              <a:rPr lang="en-US" dirty="0" smtClean="0">
                <a:latin typeface="Calibri" pitchFamily="34" charset="0"/>
              </a:rPr>
              <a:t>or availability)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Nonpatient</a:t>
            </a:r>
            <a:r>
              <a:rPr lang="en-US" dirty="0" smtClean="0">
                <a:latin typeface="Calibri" pitchFamily="34" charset="0"/>
              </a:rPr>
              <a:t> specific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Greater good of all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Cost allowable on cost report</a:t>
            </a:r>
          </a:p>
          <a:p>
            <a:pPr lvl="3"/>
            <a:r>
              <a:rPr lang="en-US" dirty="0" smtClean="0">
                <a:latin typeface="Calibri" pitchFamily="34" charset="0"/>
              </a:rPr>
              <a:t>Not </a:t>
            </a:r>
            <a:r>
              <a:rPr lang="en-US" dirty="0" smtClean="0">
                <a:latin typeface="Calibri" pitchFamily="34" charset="0"/>
              </a:rPr>
              <a:t>on-call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elsewhere</a:t>
            </a:r>
          </a:p>
          <a:p>
            <a:pPr lvl="3"/>
            <a:r>
              <a:rPr lang="en-US" dirty="0" smtClean="0">
                <a:latin typeface="Calibri" pitchFamily="34" charset="0"/>
              </a:rPr>
              <a:t>Not providing professional services elsewhere</a:t>
            </a:r>
          </a:p>
          <a:p>
            <a:pPr lvl="3"/>
            <a:r>
              <a:rPr lang="en-US" dirty="0" smtClean="0">
                <a:latin typeface="Calibri" pitchFamily="34" charset="0"/>
              </a:rPr>
              <a:t>Originally had to be onsite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754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 Physician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Challenge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How to structure contracts with providers to </a:t>
            </a:r>
            <a:r>
              <a:rPr lang="en-US" dirty="0" smtClean="0">
                <a:latin typeface="Calibri" pitchFamily="34" charset="0"/>
              </a:rPr>
              <a:t>supply the </a:t>
            </a:r>
            <a:r>
              <a:rPr lang="en-US" dirty="0" smtClean="0">
                <a:latin typeface="Calibri" pitchFamily="34" charset="0"/>
              </a:rPr>
              <a:t>best documentation </a:t>
            </a:r>
            <a:r>
              <a:rPr lang="en-US" dirty="0" smtClean="0">
                <a:latin typeface="Calibri" pitchFamily="34" charset="0"/>
              </a:rPr>
              <a:t>that supports allowable </a:t>
            </a:r>
            <a:r>
              <a:rPr lang="en-US" dirty="0" smtClean="0">
                <a:latin typeface="Calibri" pitchFamily="34" charset="0"/>
              </a:rPr>
              <a:t>costs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Strategies vary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Free-standing physicians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Provider-based physicians</a:t>
            </a:r>
          </a:p>
          <a:p>
            <a:pPr lvl="2"/>
            <a:r>
              <a:rPr lang="en-US" dirty="0" smtClean="0">
                <a:latin typeface="Calibri" pitchFamily="34" charset="0"/>
              </a:rPr>
              <a:t>Rural health clinic physicians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C256A-E8D1-E44B-A707-3F94590BD37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841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FF9900"/>
      </a:dk2>
      <a:lt2>
        <a:srgbClr val="006699"/>
      </a:lt2>
      <a:accent1>
        <a:srgbClr val="993333"/>
      </a:accent1>
      <a:accent2>
        <a:srgbClr val="FFCC33"/>
      </a:accent2>
      <a:accent3>
        <a:srgbClr val="666666"/>
      </a:accent3>
      <a:accent4>
        <a:srgbClr val="FFFF00"/>
      </a:accent4>
      <a:accent5>
        <a:srgbClr val="336699"/>
      </a:accent5>
      <a:accent6>
        <a:srgbClr val="99996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</TotalTime>
  <Words>982</Words>
  <Application>Microsoft Office PowerPoint</Application>
  <PresentationFormat>On-screen Show (4:3)</PresentationFormat>
  <Paragraphs>227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Tackling Two CAH Financial Challenges </vt:lpstr>
      <vt:lpstr>Course Agenda and  Learning Objectives</vt:lpstr>
      <vt:lpstr>Emergency Department And Pharmacy Issues In the CAH Setting </vt:lpstr>
      <vt:lpstr>Polling Question #1</vt:lpstr>
      <vt:lpstr>ED Physician Availability</vt:lpstr>
      <vt:lpstr>ED Physician Availability</vt:lpstr>
      <vt:lpstr>ED Physician Availability</vt:lpstr>
      <vt:lpstr>ED Physician Availability</vt:lpstr>
      <vt:lpstr>ED Physician Availability</vt:lpstr>
      <vt:lpstr>Polling Question #2</vt:lpstr>
      <vt:lpstr>Pharmacy</vt:lpstr>
      <vt:lpstr>Pharmacy</vt:lpstr>
      <vt:lpstr>Pharmacy</vt:lpstr>
      <vt:lpstr>Pharmacy</vt:lpstr>
      <vt:lpstr>Pharmacy</vt:lpstr>
      <vt:lpstr>Pharmacy</vt:lpstr>
      <vt:lpstr>Polling Question #3</vt:lpstr>
      <vt:lpstr>A Provider Case Study:  Emergency Department—  Physician Availability Allowed in Cost Report </vt:lpstr>
      <vt:lpstr>ED Physician Availability</vt:lpstr>
      <vt:lpstr>ED Physician Case Study</vt:lpstr>
      <vt:lpstr>ED Physician Case Study  </vt:lpstr>
      <vt:lpstr>Pharmacy Case Study</vt:lpstr>
      <vt:lpstr>Pharmacy Case Study</vt:lpstr>
      <vt:lpstr>Pharmacy Case Study</vt:lpstr>
      <vt:lpstr>Questions &amp; Answers</vt:lpstr>
      <vt:lpstr>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 Pagliuco</dc:creator>
  <cp:lastModifiedBy>bhintch</cp:lastModifiedBy>
  <cp:revision>206</cp:revision>
  <cp:lastPrinted>2014-07-03T11:39:52Z</cp:lastPrinted>
  <dcterms:created xsi:type="dcterms:W3CDTF">2011-08-29T16:00:31Z</dcterms:created>
  <dcterms:modified xsi:type="dcterms:W3CDTF">2014-07-08T19:10:35Z</dcterms:modified>
</cp:coreProperties>
</file>