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77" r:id="rId4"/>
    <p:sldId id="282" r:id="rId5"/>
    <p:sldId id="283" r:id="rId6"/>
    <p:sldId id="284" r:id="rId7"/>
    <p:sldId id="285" r:id="rId8"/>
    <p:sldId id="281" r:id="rId9"/>
    <p:sldId id="272" r:id="rId10"/>
    <p:sldId id="27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67147" autoAdjust="0"/>
  </p:normalViewPr>
  <p:slideViewPr>
    <p:cSldViewPr snapToGrid="0">
      <p:cViewPr varScale="1">
        <p:scale>
          <a:sx n="49" d="100"/>
          <a:sy n="49" d="100"/>
        </p:scale>
        <p:origin x="137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EA1EE-809C-4F9C-B86D-941A9DAB218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B3607-380D-4C60-BBA6-59352FC3BAEF}">
      <dgm:prSet/>
      <dgm:spPr/>
      <dgm:t>
        <a:bodyPr/>
        <a:lstStyle/>
        <a:p>
          <a:r>
            <a:rPr lang="en-US" dirty="0"/>
            <a:t>Maintain Membership (CHFP/Fellow)</a:t>
          </a:r>
        </a:p>
      </dgm:t>
    </dgm:pt>
    <dgm:pt modelId="{C2AFB4FA-D9F7-477A-9D1C-B5CE780C8F74}" type="parTrans" cxnId="{1958C1B2-DFA1-460C-B680-B8B1891FA781}">
      <dgm:prSet/>
      <dgm:spPr/>
      <dgm:t>
        <a:bodyPr/>
        <a:lstStyle/>
        <a:p>
          <a:endParaRPr lang="en-US"/>
        </a:p>
      </dgm:t>
    </dgm:pt>
    <dgm:pt modelId="{EB895874-B21C-41D6-9BE1-C3DAD5A53310}" type="sibTrans" cxnId="{1958C1B2-DFA1-460C-B680-B8B1891FA781}">
      <dgm:prSet/>
      <dgm:spPr/>
      <dgm:t>
        <a:bodyPr/>
        <a:lstStyle/>
        <a:p>
          <a:endParaRPr lang="en-US"/>
        </a:p>
      </dgm:t>
    </dgm:pt>
    <dgm:pt modelId="{4F6E3D57-0157-455C-B46A-7A00F2008AB7}">
      <dgm:prSet/>
      <dgm:spPr/>
      <dgm:t>
        <a:bodyPr/>
        <a:lstStyle/>
        <a:p>
          <a:r>
            <a:rPr lang="en-US" dirty="0"/>
            <a:t>Complete 60 hours of eligible education (3yrs) (CHFP/Fellow)</a:t>
          </a:r>
        </a:p>
      </dgm:t>
    </dgm:pt>
    <dgm:pt modelId="{243DA3B5-14C5-4E52-B9C3-7308D742F1F5}" type="parTrans" cxnId="{B65CF98C-0B82-4736-BCDD-DBBCB81ECCC3}">
      <dgm:prSet/>
      <dgm:spPr/>
      <dgm:t>
        <a:bodyPr/>
        <a:lstStyle/>
        <a:p>
          <a:endParaRPr lang="en-US"/>
        </a:p>
      </dgm:t>
    </dgm:pt>
    <dgm:pt modelId="{5FBA158A-4172-455D-AC90-3D6B980A7CE0}" type="sibTrans" cxnId="{B65CF98C-0B82-4736-BCDD-DBBCB81ECCC3}">
      <dgm:prSet/>
      <dgm:spPr/>
      <dgm:t>
        <a:bodyPr/>
        <a:lstStyle/>
        <a:p>
          <a:endParaRPr lang="en-US"/>
        </a:p>
      </dgm:t>
    </dgm:pt>
    <dgm:pt modelId="{71762F92-4E68-4DC8-82D5-233E5EC3DDAB}">
      <dgm:prSet/>
      <dgm:spPr/>
      <dgm:t>
        <a:bodyPr/>
        <a:lstStyle/>
        <a:p>
          <a:r>
            <a:rPr lang="en-US" dirty="0"/>
            <a:t>Eligible education must include 20 </a:t>
          </a:r>
          <a:r>
            <a:rPr lang="en-US" dirty="0" err="1"/>
            <a:t>hrs</a:t>
          </a:r>
          <a:r>
            <a:rPr lang="en-US" dirty="0"/>
            <a:t> of HFMA, regional or chapter education.</a:t>
          </a:r>
        </a:p>
      </dgm:t>
    </dgm:pt>
    <dgm:pt modelId="{05F66A23-CB6D-43D8-9872-18A1ED1622DA}" type="parTrans" cxnId="{BF935EC6-89F1-4EC4-BFC1-35E61B646E23}">
      <dgm:prSet/>
      <dgm:spPr/>
      <dgm:t>
        <a:bodyPr/>
        <a:lstStyle/>
        <a:p>
          <a:endParaRPr lang="en-US"/>
        </a:p>
      </dgm:t>
    </dgm:pt>
    <dgm:pt modelId="{18FA6461-8655-44BB-9FB8-61722E858E9F}" type="sibTrans" cxnId="{BF935EC6-89F1-4EC4-BFC1-35E61B646E23}">
      <dgm:prSet/>
      <dgm:spPr/>
      <dgm:t>
        <a:bodyPr/>
        <a:lstStyle/>
        <a:p>
          <a:endParaRPr lang="en-US"/>
        </a:p>
      </dgm:t>
    </dgm:pt>
    <dgm:pt modelId="{CC9471DF-0447-4766-8E28-2A361420881D}">
      <dgm:prSet/>
      <dgm:spPr/>
      <dgm:t>
        <a:bodyPr/>
        <a:lstStyle/>
        <a:p>
          <a:r>
            <a:rPr lang="en-US" dirty="0"/>
            <a:t>Education Activity: Group internet/live programs, self study, presenter, publication</a:t>
          </a:r>
        </a:p>
      </dgm:t>
    </dgm:pt>
    <dgm:pt modelId="{C40FDE5F-772A-4E4F-AF6B-3F1402A9F4DF}" type="parTrans" cxnId="{933DF179-810A-4BE9-8F5F-B88A415B12CB}">
      <dgm:prSet/>
      <dgm:spPr/>
      <dgm:t>
        <a:bodyPr/>
        <a:lstStyle/>
        <a:p>
          <a:endParaRPr lang="en-US"/>
        </a:p>
      </dgm:t>
    </dgm:pt>
    <dgm:pt modelId="{83BBDEBF-C8C1-41A4-8912-14C3A17D6C95}" type="sibTrans" cxnId="{933DF179-810A-4BE9-8F5F-B88A415B12CB}">
      <dgm:prSet/>
      <dgm:spPr/>
      <dgm:t>
        <a:bodyPr/>
        <a:lstStyle/>
        <a:p>
          <a:endParaRPr lang="en-US"/>
        </a:p>
      </dgm:t>
    </dgm:pt>
    <dgm:pt modelId="{E9D308C2-9A6D-435D-9944-BE2B654F3D2B}">
      <dgm:prSet/>
      <dgm:spPr/>
      <dgm:t>
        <a:bodyPr/>
        <a:lstStyle/>
        <a:p>
          <a:r>
            <a:rPr lang="en-US" dirty="0"/>
            <a:t>Use online reporting tool</a:t>
          </a:r>
        </a:p>
      </dgm:t>
    </dgm:pt>
    <dgm:pt modelId="{48C73FD1-7BE8-4749-966C-1B2750398829}" type="parTrans" cxnId="{ACA5438A-C2BF-4F57-95E4-BEC944BE2C7D}">
      <dgm:prSet/>
      <dgm:spPr/>
      <dgm:t>
        <a:bodyPr/>
        <a:lstStyle/>
        <a:p>
          <a:endParaRPr lang="en-US"/>
        </a:p>
      </dgm:t>
    </dgm:pt>
    <dgm:pt modelId="{540A19DE-48E1-43A5-B90B-6F8C94C0B184}" type="sibTrans" cxnId="{ACA5438A-C2BF-4F57-95E4-BEC944BE2C7D}">
      <dgm:prSet/>
      <dgm:spPr/>
      <dgm:t>
        <a:bodyPr/>
        <a:lstStyle/>
        <a:p>
          <a:endParaRPr lang="en-US"/>
        </a:p>
      </dgm:t>
    </dgm:pt>
    <dgm:pt modelId="{A98BBCDF-B2A8-453F-8A36-49559E4052F3}">
      <dgm:prSet/>
      <dgm:spPr/>
      <dgm:t>
        <a:bodyPr/>
        <a:lstStyle/>
        <a:p>
          <a:r>
            <a:rPr lang="en-US" dirty="0"/>
            <a:t>CRCR – Take a 50-question online assessment every two years</a:t>
          </a:r>
        </a:p>
      </dgm:t>
    </dgm:pt>
    <dgm:pt modelId="{80F6E9A1-971F-4E0E-AA65-97BDD783FB78}" type="parTrans" cxnId="{8886AF2D-2D63-4023-8A74-C6DC2AAF4B73}">
      <dgm:prSet/>
      <dgm:spPr/>
      <dgm:t>
        <a:bodyPr/>
        <a:lstStyle/>
        <a:p>
          <a:endParaRPr lang="en-US"/>
        </a:p>
      </dgm:t>
    </dgm:pt>
    <dgm:pt modelId="{E456A72F-40B2-4F48-8080-891A7863494C}" type="sibTrans" cxnId="{8886AF2D-2D63-4023-8A74-C6DC2AAF4B73}">
      <dgm:prSet/>
      <dgm:spPr/>
      <dgm:t>
        <a:bodyPr/>
        <a:lstStyle/>
        <a:p>
          <a:endParaRPr lang="en-US"/>
        </a:p>
      </dgm:t>
    </dgm:pt>
    <dgm:pt modelId="{C99C58FD-B2B3-4043-B5CF-E9C6EABD8E55}">
      <dgm:prSet/>
      <dgm:spPr/>
      <dgm:t>
        <a:bodyPr/>
        <a:lstStyle/>
        <a:p>
          <a:r>
            <a:rPr lang="en-US" dirty="0"/>
            <a:t>Certified Specialist programs – Take a 50-question online assessment every two years</a:t>
          </a:r>
        </a:p>
      </dgm:t>
    </dgm:pt>
    <dgm:pt modelId="{1FCEE044-920B-4C88-A3B6-B4D034D8596D}" type="parTrans" cxnId="{468F3033-41F2-44D4-BA51-57F83F07C39A}">
      <dgm:prSet/>
      <dgm:spPr/>
      <dgm:t>
        <a:bodyPr/>
        <a:lstStyle/>
        <a:p>
          <a:endParaRPr lang="en-US"/>
        </a:p>
      </dgm:t>
    </dgm:pt>
    <dgm:pt modelId="{3867B436-7439-48F8-B135-EA3D060D046E}" type="sibTrans" cxnId="{468F3033-41F2-44D4-BA51-57F83F07C39A}">
      <dgm:prSet/>
      <dgm:spPr/>
      <dgm:t>
        <a:bodyPr/>
        <a:lstStyle/>
        <a:p>
          <a:endParaRPr lang="en-US"/>
        </a:p>
      </dgm:t>
    </dgm:pt>
    <dgm:pt modelId="{A6340EC3-ADB1-4CE4-9276-ADAF5E7FC228}">
      <dgm:prSet/>
      <dgm:spPr/>
      <dgm:t>
        <a:bodyPr/>
        <a:lstStyle/>
        <a:p>
          <a:r>
            <a:rPr lang="en-US" dirty="0"/>
            <a:t>HFMA sends notifications 6 months in advance</a:t>
          </a:r>
        </a:p>
      </dgm:t>
    </dgm:pt>
    <dgm:pt modelId="{88CCC7AF-1551-4217-81F1-D919871E2061}" type="parTrans" cxnId="{BC649D6E-3EBA-41C3-81D5-1F30A8964F1F}">
      <dgm:prSet/>
      <dgm:spPr/>
      <dgm:t>
        <a:bodyPr/>
        <a:lstStyle/>
        <a:p>
          <a:endParaRPr lang="en-US"/>
        </a:p>
      </dgm:t>
    </dgm:pt>
    <dgm:pt modelId="{36F9B11C-6E10-4484-B5B7-BFAFA3E61D3A}" type="sibTrans" cxnId="{BC649D6E-3EBA-41C3-81D5-1F30A8964F1F}">
      <dgm:prSet/>
      <dgm:spPr/>
      <dgm:t>
        <a:bodyPr/>
        <a:lstStyle/>
        <a:p>
          <a:endParaRPr lang="en-US"/>
        </a:p>
      </dgm:t>
    </dgm:pt>
    <dgm:pt modelId="{89E4108F-42C0-4F6A-8888-CF9FC5A06F7A}">
      <dgm:prSet/>
      <dgm:spPr/>
      <dgm:t>
        <a:bodyPr/>
        <a:lstStyle/>
        <a:p>
          <a:r>
            <a:rPr lang="en-US" dirty="0"/>
            <a:t>Once all activities are complete, HFMA website will move to the next cycle</a:t>
          </a:r>
        </a:p>
      </dgm:t>
    </dgm:pt>
    <dgm:pt modelId="{23F62AD4-19B2-4708-9284-94549F2670D2}" type="parTrans" cxnId="{DF6CF60F-27F4-43E2-8D4D-2DAD3F9B9517}">
      <dgm:prSet/>
      <dgm:spPr/>
      <dgm:t>
        <a:bodyPr/>
        <a:lstStyle/>
        <a:p>
          <a:endParaRPr lang="en-US"/>
        </a:p>
      </dgm:t>
    </dgm:pt>
    <dgm:pt modelId="{FA5FA5C8-9521-471B-960B-59691BC272BC}" type="sibTrans" cxnId="{DF6CF60F-27F4-43E2-8D4D-2DAD3F9B9517}">
      <dgm:prSet/>
      <dgm:spPr/>
      <dgm:t>
        <a:bodyPr/>
        <a:lstStyle/>
        <a:p>
          <a:endParaRPr lang="en-US"/>
        </a:p>
      </dgm:t>
    </dgm:pt>
    <dgm:pt modelId="{36CD2408-D9F8-425D-8F28-206884C3F9D6}" type="pres">
      <dgm:prSet presAssocID="{10AEA1EE-809C-4F9C-B86D-941A9DAB2181}" presName="Name0" presStyleCnt="0">
        <dgm:presLayoutVars>
          <dgm:dir/>
          <dgm:resizeHandles val="exact"/>
        </dgm:presLayoutVars>
      </dgm:prSet>
      <dgm:spPr/>
    </dgm:pt>
    <dgm:pt modelId="{3E746F2E-19F9-4BA7-8CE1-F3F77C8FD92E}" type="pres">
      <dgm:prSet presAssocID="{10AEA1EE-809C-4F9C-B86D-941A9DAB2181}" presName="cycle" presStyleCnt="0"/>
      <dgm:spPr/>
    </dgm:pt>
    <dgm:pt modelId="{21CF8511-6C37-42D8-8E2C-546E5FB7BC9B}" type="pres">
      <dgm:prSet presAssocID="{E59B3607-380D-4C60-BBA6-59352FC3BAEF}" presName="nodeFirstNode" presStyleLbl="node1" presStyleIdx="0" presStyleCnt="9">
        <dgm:presLayoutVars>
          <dgm:bulletEnabled val="1"/>
        </dgm:presLayoutVars>
      </dgm:prSet>
      <dgm:spPr/>
    </dgm:pt>
    <dgm:pt modelId="{7AB26AAB-6AB6-45B5-981F-5C1C5ED6349C}" type="pres">
      <dgm:prSet presAssocID="{EB895874-B21C-41D6-9BE1-C3DAD5A53310}" presName="sibTransFirstNode" presStyleLbl="bgShp" presStyleIdx="0" presStyleCnt="1"/>
      <dgm:spPr/>
    </dgm:pt>
    <dgm:pt modelId="{DCB49A5B-993F-4DE6-8019-D9326F0CE6CF}" type="pres">
      <dgm:prSet presAssocID="{4F6E3D57-0157-455C-B46A-7A00F2008AB7}" presName="nodeFollowingNodes" presStyleLbl="node1" presStyleIdx="1" presStyleCnt="9">
        <dgm:presLayoutVars>
          <dgm:bulletEnabled val="1"/>
        </dgm:presLayoutVars>
      </dgm:prSet>
      <dgm:spPr/>
    </dgm:pt>
    <dgm:pt modelId="{935FEA6D-E312-4806-BECB-4FF27AFF5DA4}" type="pres">
      <dgm:prSet presAssocID="{71762F92-4E68-4DC8-82D5-233E5EC3DDAB}" presName="nodeFollowingNodes" presStyleLbl="node1" presStyleIdx="2" presStyleCnt="9">
        <dgm:presLayoutVars>
          <dgm:bulletEnabled val="1"/>
        </dgm:presLayoutVars>
      </dgm:prSet>
      <dgm:spPr/>
    </dgm:pt>
    <dgm:pt modelId="{DA828B5E-D336-4664-B13E-FFEDE5F0C24A}" type="pres">
      <dgm:prSet presAssocID="{CC9471DF-0447-4766-8E28-2A361420881D}" presName="nodeFollowingNodes" presStyleLbl="node1" presStyleIdx="3" presStyleCnt="9">
        <dgm:presLayoutVars>
          <dgm:bulletEnabled val="1"/>
        </dgm:presLayoutVars>
      </dgm:prSet>
      <dgm:spPr/>
    </dgm:pt>
    <dgm:pt modelId="{11725D70-E604-4B65-B504-7EB15245ACC5}" type="pres">
      <dgm:prSet presAssocID="{E9D308C2-9A6D-435D-9944-BE2B654F3D2B}" presName="nodeFollowingNodes" presStyleLbl="node1" presStyleIdx="4" presStyleCnt="9">
        <dgm:presLayoutVars>
          <dgm:bulletEnabled val="1"/>
        </dgm:presLayoutVars>
      </dgm:prSet>
      <dgm:spPr/>
    </dgm:pt>
    <dgm:pt modelId="{D3EFEC50-DC59-4CD8-9F5A-96B1F72D5F44}" type="pres">
      <dgm:prSet presAssocID="{A98BBCDF-B2A8-453F-8A36-49559E4052F3}" presName="nodeFollowingNodes" presStyleLbl="node1" presStyleIdx="5" presStyleCnt="9">
        <dgm:presLayoutVars>
          <dgm:bulletEnabled val="1"/>
        </dgm:presLayoutVars>
      </dgm:prSet>
      <dgm:spPr/>
    </dgm:pt>
    <dgm:pt modelId="{8EF1EF48-ED20-4546-832F-3167A79864B2}" type="pres">
      <dgm:prSet presAssocID="{C99C58FD-B2B3-4043-B5CF-E9C6EABD8E55}" presName="nodeFollowingNodes" presStyleLbl="node1" presStyleIdx="6" presStyleCnt="9">
        <dgm:presLayoutVars>
          <dgm:bulletEnabled val="1"/>
        </dgm:presLayoutVars>
      </dgm:prSet>
      <dgm:spPr/>
    </dgm:pt>
    <dgm:pt modelId="{D303544B-EBD8-4D60-A066-3670F051FA4E}" type="pres">
      <dgm:prSet presAssocID="{A6340EC3-ADB1-4CE4-9276-ADAF5E7FC228}" presName="nodeFollowingNodes" presStyleLbl="node1" presStyleIdx="7" presStyleCnt="9">
        <dgm:presLayoutVars>
          <dgm:bulletEnabled val="1"/>
        </dgm:presLayoutVars>
      </dgm:prSet>
      <dgm:spPr/>
    </dgm:pt>
    <dgm:pt modelId="{3A605084-8749-45CC-ADC7-BF260E88F405}" type="pres">
      <dgm:prSet presAssocID="{89E4108F-42C0-4F6A-8888-CF9FC5A06F7A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DF6CF60F-27F4-43E2-8D4D-2DAD3F9B9517}" srcId="{10AEA1EE-809C-4F9C-B86D-941A9DAB2181}" destId="{89E4108F-42C0-4F6A-8888-CF9FC5A06F7A}" srcOrd="8" destOrd="0" parTransId="{23F62AD4-19B2-4708-9284-94549F2670D2}" sibTransId="{FA5FA5C8-9521-471B-960B-59691BC272BC}"/>
    <dgm:cxn modelId="{3A4BC716-8291-466B-9CEE-5A42CE00C40B}" type="presOf" srcId="{71762F92-4E68-4DC8-82D5-233E5EC3DDAB}" destId="{935FEA6D-E312-4806-BECB-4FF27AFF5DA4}" srcOrd="0" destOrd="0" presId="urn:microsoft.com/office/officeart/2005/8/layout/cycle3"/>
    <dgm:cxn modelId="{EE84E725-1DD4-4476-88B8-78C991076E84}" type="presOf" srcId="{10AEA1EE-809C-4F9C-B86D-941A9DAB2181}" destId="{36CD2408-D9F8-425D-8F28-206884C3F9D6}" srcOrd="0" destOrd="0" presId="urn:microsoft.com/office/officeart/2005/8/layout/cycle3"/>
    <dgm:cxn modelId="{8886AF2D-2D63-4023-8A74-C6DC2AAF4B73}" srcId="{10AEA1EE-809C-4F9C-B86D-941A9DAB2181}" destId="{A98BBCDF-B2A8-453F-8A36-49559E4052F3}" srcOrd="5" destOrd="0" parTransId="{80F6E9A1-971F-4E0E-AA65-97BDD783FB78}" sibTransId="{E456A72F-40B2-4F48-8080-891A7863494C}"/>
    <dgm:cxn modelId="{468F3033-41F2-44D4-BA51-57F83F07C39A}" srcId="{10AEA1EE-809C-4F9C-B86D-941A9DAB2181}" destId="{C99C58FD-B2B3-4043-B5CF-E9C6EABD8E55}" srcOrd="6" destOrd="0" parTransId="{1FCEE044-920B-4C88-A3B6-B4D034D8596D}" sibTransId="{3867B436-7439-48F8-B135-EA3D060D046E}"/>
    <dgm:cxn modelId="{54D1495E-6C4F-4ADE-9844-3DD436AE9743}" type="presOf" srcId="{4F6E3D57-0157-455C-B46A-7A00F2008AB7}" destId="{DCB49A5B-993F-4DE6-8019-D9326F0CE6CF}" srcOrd="0" destOrd="0" presId="urn:microsoft.com/office/officeart/2005/8/layout/cycle3"/>
    <dgm:cxn modelId="{7BFE135F-67C6-40A9-91CD-EF717CE31DE0}" type="presOf" srcId="{E59B3607-380D-4C60-BBA6-59352FC3BAEF}" destId="{21CF8511-6C37-42D8-8E2C-546E5FB7BC9B}" srcOrd="0" destOrd="0" presId="urn:microsoft.com/office/officeart/2005/8/layout/cycle3"/>
    <dgm:cxn modelId="{0C87AE6C-6E21-45FD-AFE3-ABC14C54918E}" type="presOf" srcId="{E9D308C2-9A6D-435D-9944-BE2B654F3D2B}" destId="{11725D70-E604-4B65-B504-7EB15245ACC5}" srcOrd="0" destOrd="0" presId="urn:microsoft.com/office/officeart/2005/8/layout/cycle3"/>
    <dgm:cxn modelId="{BC649D6E-3EBA-41C3-81D5-1F30A8964F1F}" srcId="{10AEA1EE-809C-4F9C-B86D-941A9DAB2181}" destId="{A6340EC3-ADB1-4CE4-9276-ADAF5E7FC228}" srcOrd="7" destOrd="0" parTransId="{88CCC7AF-1551-4217-81F1-D919871E2061}" sibTransId="{36F9B11C-6E10-4484-B5B7-BFAFA3E61D3A}"/>
    <dgm:cxn modelId="{AAC59F72-EAC2-451A-B2C3-89210ADB4CC1}" type="presOf" srcId="{C99C58FD-B2B3-4043-B5CF-E9C6EABD8E55}" destId="{8EF1EF48-ED20-4546-832F-3167A79864B2}" srcOrd="0" destOrd="0" presId="urn:microsoft.com/office/officeart/2005/8/layout/cycle3"/>
    <dgm:cxn modelId="{583EEA78-C678-4165-8939-C9E4A94E5911}" type="presOf" srcId="{A6340EC3-ADB1-4CE4-9276-ADAF5E7FC228}" destId="{D303544B-EBD8-4D60-A066-3670F051FA4E}" srcOrd="0" destOrd="0" presId="urn:microsoft.com/office/officeart/2005/8/layout/cycle3"/>
    <dgm:cxn modelId="{933DF179-810A-4BE9-8F5F-B88A415B12CB}" srcId="{10AEA1EE-809C-4F9C-B86D-941A9DAB2181}" destId="{CC9471DF-0447-4766-8E28-2A361420881D}" srcOrd="3" destOrd="0" parTransId="{C40FDE5F-772A-4E4F-AF6B-3F1402A9F4DF}" sibTransId="{83BBDEBF-C8C1-41A4-8912-14C3A17D6C95}"/>
    <dgm:cxn modelId="{4B040F7B-689E-4A8D-9565-90D1EF9DE7C5}" type="presOf" srcId="{EB895874-B21C-41D6-9BE1-C3DAD5A53310}" destId="{7AB26AAB-6AB6-45B5-981F-5C1C5ED6349C}" srcOrd="0" destOrd="0" presId="urn:microsoft.com/office/officeart/2005/8/layout/cycle3"/>
    <dgm:cxn modelId="{ACA5438A-C2BF-4F57-95E4-BEC944BE2C7D}" srcId="{10AEA1EE-809C-4F9C-B86D-941A9DAB2181}" destId="{E9D308C2-9A6D-435D-9944-BE2B654F3D2B}" srcOrd="4" destOrd="0" parTransId="{48C73FD1-7BE8-4749-966C-1B2750398829}" sibTransId="{540A19DE-48E1-43A5-B90B-6F8C94C0B184}"/>
    <dgm:cxn modelId="{B65CF98C-0B82-4736-BCDD-DBBCB81ECCC3}" srcId="{10AEA1EE-809C-4F9C-B86D-941A9DAB2181}" destId="{4F6E3D57-0157-455C-B46A-7A00F2008AB7}" srcOrd="1" destOrd="0" parTransId="{243DA3B5-14C5-4E52-B9C3-7308D742F1F5}" sibTransId="{5FBA158A-4172-455D-AC90-3D6B980A7CE0}"/>
    <dgm:cxn modelId="{1958C1B2-DFA1-460C-B680-B8B1891FA781}" srcId="{10AEA1EE-809C-4F9C-B86D-941A9DAB2181}" destId="{E59B3607-380D-4C60-BBA6-59352FC3BAEF}" srcOrd="0" destOrd="0" parTransId="{C2AFB4FA-D9F7-477A-9D1C-B5CE780C8F74}" sibTransId="{EB895874-B21C-41D6-9BE1-C3DAD5A53310}"/>
    <dgm:cxn modelId="{BF935EC6-89F1-4EC4-BFC1-35E61B646E23}" srcId="{10AEA1EE-809C-4F9C-B86D-941A9DAB2181}" destId="{71762F92-4E68-4DC8-82D5-233E5EC3DDAB}" srcOrd="2" destOrd="0" parTransId="{05F66A23-CB6D-43D8-9872-18A1ED1622DA}" sibTransId="{18FA6461-8655-44BB-9FB8-61722E858E9F}"/>
    <dgm:cxn modelId="{D7E859E9-2DFC-4667-AC81-F76A4D4A3B47}" type="presOf" srcId="{A98BBCDF-B2A8-453F-8A36-49559E4052F3}" destId="{D3EFEC50-DC59-4CD8-9F5A-96B1F72D5F44}" srcOrd="0" destOrd="0" presId="urn:microsoft.com/office/officeart/2005/8/layout/cycle3"/>
    <dgm:cxn modelId="{41532EF5-F321-49C4-B681-3B97C0E9C18B}" type="presOf" srcId="{CC9471DF-0447-4766-8E28-2A361420881D}" destId="{DA828B5E-D336-4664-B13E-FFEDE5F0C24A}" srcOrd="0" destOrd="0" presId="urn:microsoft.com/office/officeart/2005/8/layout/cycle3"/>
    <dgm:cxn modelId="{11B665F7-36EC-4A9A-A1A0-7B2E47CC2D4A}" type="presOf" srcId="{89E4108F-42C0-4F6A-8888-CF9FC5A06F7A}" destId="{3A605084-8749-45CC-ADC7-BF260E88F405}" srcOrd="0" destOrd="0" presId="urn:microsoft.com/office/officeart/2005/8/layout/cycle3"/>
    <dgm:cxn modelId="{D37E8988-7834-474A-A7F3-A7C44C0A5A21}" type="presParOf" srcId="{36CD2408-D9F8-425D-8F28-206884C3F9D6}" destId="{3E746F2E-19F9-4BA7-8CE1-F3F77C8FD92E}" srcOrd="0" destOrd="0" presId="urn:microsoft.com/office/officeart/2005/8/layout/cycle3"/>
    <dgm:cxn modelId="{07E5CFF1-07E0-4CF3-8417-122D6E4EA44F}" type="presParOf" srcId="{3E746F2E-19F9-4BA7-8CE1-F3F77C8FD92E}" destId="{21CF8511-6C37-42D8-8E2C-546E5FB7BC9B}" srcOrd="0" destOrd="0" presId="urn:microsoft.com/office/officeart/2005/8/layout/cycle3"/>
    <dgm:cxn modelId="{A62F4C20-D80D-4FC6-8626-3EE86A7067A0}" type="presParOf" srcId="{3E746F2E-19F9-4BA7-8CE1-F3F77C8FD92E}" destId="{7AB26AAB-6AB6-45B5-981F-5C1C5ED6349C}" srcOrd="1" destOrd="0" presId="urn:microsoft.com/office/officeart/2005/8/layout/cycle3"/>
    <dgm:cxn modelId="{08B35C16-4BF5-4631-A985-5E41516A1582}" type="presParOf" srcId="{3E746F2E-19F9-4BA7-8CE1-F3F77C8FD92E}" destId="{DCB49A5B-993F-4DE6-8019-D9326F0CE6CF}" srcOrd="2" destOrd="0" presId="urn:microsoft.com/office/officeart/2005/8/layout/cycle3"/>
    <dgm:cxn modelId="{7F3B71D6-F51C-4692-ABE8-697CF38E5E86}" type="presParOf" srcId="{3E746F2E-19F9-4BA7-8CE1-F3F77C8FD92E}" destId="{935FEA6D-E312-4806-BECB-4FF27AFF5DA4}" srcOrd="3" destOrd="0" presId="urn:microsoft.com/office/officeart/2005/8/layout/cycle3"/>
    <dgm:cxn modelId="{E74604A7-1E39-4F92-8B9B-5CFC6AF4D5CB}" type="presParOf" srcId="{3E746F2E-19F9-4BA7-8CE1-F3F77C8FD92E}" destId="{DA828B5E-D336-4664-B13E-FFEDE5F0C24A}" srcOrd="4" destOrd="0" presId="urn:microsoft.com/office/officeart/2005/8/layout/cycle3"/>
    <dgm:cxn modelId="{D3795445-5B50-47E0-8DE2-DE2BAE20A838}" type="presParOf" srcId="{3E746F2E-19F9-4BA7-8CE1-F3F77C8FD92E}" destId="{11725D70-E604-4B65-B504-7EB15245ACC5}" srcOrd="5" destOrd="0" presId="urn:microsoft.com/office/officeart/2005/8/layout/cycle3"/>
    <dgm:cxn modelId="{C4790B7E-B13E-4F0E-9DE1-64512AB98B70}" type="presParOf" srcId="{3E746F2E-19F9-4BA7-8CE1-F3F77C8FD92E}" destId="{D3EFEC50-DC59-4CD8-9F5A-96B1F72D5F44}" srcOrd="6" destOrd="0" presId="urn:microsoft.com/office/officeart/2005/8/layout/cycle3"/>
    <dgm:cxn modelId="{6955A8EB-61B2-4BE0-B634-6FCD8D6B6816}" type="presParOf" srcId="{3E746F2E-19F9-4BA7-8CE1-F3F77C8FD92E}" destId="{8EF1EF48-ED20-4546-832F-3167A79864B2}" srcOrd="7" destOrd="0" presId="urn:microsoft.com/office/officeart/2005/8/layout/cycle3"/>
    <dgm:cxn modelId="{1D2470BA-F379-419B-BB9D-DC12B788A1C4}" type="presParOf" srcId="{3E746F2E-19F9-4BA7-8CE1-F3F77C8FD92E}" destId="{D303544B-EBD8-4D60-A066-3670F051FA4E}" srcOrd="8" destOrd="0" presId="urn:microsoft.com/office/officeart/2005/8/layout/cycle3"/>
    <dgm:cxn modelId="{DCDAC4AB-3C68-4A52-AD49-18DF49F7AF43}" type="presParOf" srcId="{3E746F2E-19F9-4BA7-8CE1-F3F77C8FD92E}" destId="{3A605084-8749-45CC-ADC7-BF260E88F405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26AAB-6AB6-45B5-981F-5C1C5ED6349C}">
      <dsp:nvSpPr>
        <dsp:cNvPr id="0" name=""/>
        <dsp:cNvSpPr/>
      </dsp:nvSpPr>
      <dsp:spPr>
        <a:xfrm>
          <a:off x="337234" y="-69587"/>
          <a:ext cx="6904964" cy="6904964"/>
        </a:xfrm>
        <a:prstGeom prst="circularArrow">
          <a:avLst>
            <a:gd name="adj1" fmla="val 5544"/>
            <a:gd name="adj2" fmla="val 330680"/>
            <a:gd name="adj3" fmla="val 14760347"/>
            <a:gd name="adj4" fmla="val 168114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F8511-6C37-42D8-8E2C-546E5FB7BC9B}">
      <dsp:nvSpPr>
        <dsp:cNvPr id="0" name=""/>
        <dsp:cNvSpPr/>
      </dsp:nvSpPr>
      <dsp:spPr>
        <a:xfrm>
          <a:off x="2903352" y="8463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Maintain Membership (CHFP/Fellow)</a:t>
          </a:r>
        </a:p>
      </dsp:txBody>
      <dsp:txXfrm>
        <a:off x="2946621" y="51732"/>
        <a:ext cx="1686190" cy="799826"/>
      </dsp:txXfrm>
    </dsp:sp>
    <dsp:sp modelId="{DCB49A5B-993F-4DE6-8019-D9326F0CE6CF}">
      <dsp:nvSpPr>
        <dsp:cNvPr id="0" name=""/>
        <dsp:cNvSpPr/>
      </dsp:nvSpPr>
      <dsp:spPr>
        <a:xfrm>
          <a:off x="4796070" y="697356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Complete 60 hours of eligible education (3yrs) (CHFP/Fellow)</a:t>
          </a:r>
        </a:p>
      </dsp:txBody>
      <dsp:txXfrm>
        <a:off x="4839339" y="740625"/>
        <a:ext cx="1686190" cy="799826"/>
      </dsp:txXfrm>
    </dsp:sp>
    <dsp:sp modelId="{935FEA6D-E312-4806-BECB-4FF27AFF5DA4}">
      <dsp:nvSpPr>
        <dsp:cNvPr id="0" name=""/>
        <dsp:cNvSpPr/>
      </dsp:nvSpPr>
      <dsp:spPr>
        <a:xfrm>
          <a:off x="5803165" y="2441695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Eligible education must include 20 </a:t>
          </a:r>
          <a:r>
            <a:rPr lang="en-US" sz="1100" kern="1200" dirty="0" err="1"/>
            <a:t>hrs</a:t>
          </a:r>
          <a:r>
            <a:rPr lang="en-US" sz="1100" kern="1200" dirty="0"/>
            <a:t> of HFMA, regional or chapter education.</a:t>
          </a:r>
        </a:p>
      </dsp:txBody>
      <dsp:txXfrm>
        <a:off x="5846434" y="2484964"/>
        <a:ext cx="1686190" cy="799826"/>
      </dsp:txXfrm>
    </dsp:sp>
    <dsp:sp modelId="{DA828B5E-D336-4664-B13E-FFEDE5F0C24A}">
      <dsp:nvSpPr>
        <dsp:cNvPr id="0" name=""/>
        <dsp:cNvSpPr/>
      </dsp:nvSpPr>
      <dsp:spPr>
        <a:xfrm>
          <a:off x="5453405" y="4425284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Education Activity: Group internet/live programs, self study, presenter, publication</a:t>
          </a:r>
        </a:p>
      </dsp:txBody>
      <dsp:txXfrm>
        <a:off x="5496674" y="4468553"/>
        <a:ext cx="1686190" cy="799826"/>
      </dsp:txXfrm>
    </dsp:sp>
    <dsp:sp modelId="{11725D70-E604-4B65-B504-7EB15245ACC5}">
      <dsp:nvSpPr>
        <dsp:cNvPr id="0" name=""/>
        <dsp:cNvSpPr/>
      </dsp:nvSpPr>
      <dsp:spPr>
        <a:xfrm>
          <a:off x="3910446" y="5719980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 online reporting tool</a:t>
          </a:r>
        </a:p>
      </dsp:txBody>
      <dsp:txXfrm>
        <a:off x="3953715" y="5763249"/>
        <a:ext cx="1686190" cy="799826"/>
      </dsp:txXfrm>
    </dsp:sp>
    <dsp:sp modelId="{D3EFEC50-DC59-4CD8-9F5A-96B1F72D5F44}">
      <dsp:nvSpPr>
        <dsp:cNvPr id="0" name=""/>
        <dsp:cNvSpPr/>
      </dsp:nvSpPr>
      <dsp:spPr>
        <a:xfrm>
          <a:off x="1896257" y="5719980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CRCR – Take a 50-question online assessment every two years</a:t>
          </a:r>
        </a:p>
      </dsp:txBody>
      <dsp:txXfrm>
        <a:off x="1939526" y="5763249"/>
        <a:ext cx="1686190" cy="799826"/>
      </dsp:txXfrm>
    </dsp:sp>
    <dsp:sp modelId="{8EF1EF48-ED20-4546-832F-3167A79864B2}">
      <dsp:nvSpPr>
        <dsp:cNvPr id="0" name=""/>
        <dsp:cNvSpPr/>
      </dsp:nvSpPr>
      <dsp:spPr>
        <a:xfrm>
          <a:off x="353299" y="4425284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Certified Specialist programs – Take a 50-question online assessment every two years</a:t>
          </a:r>
        </a:p>
      </dsp:txBody>
      <dsp:txXfrm>
        <a:off x="396568" y="4468553"/>
        <a:ext cx="1686190" cy="799826"/>
      </dsp:txXfrm>
    </dsp:sp>
    <dsp:sp modelId="{D303544B-EBD8-4D60-A066-3670F051FA4E}">
      <dsp:nvSpPr>
        <dsp:cNvPr id="0" name=""/>
        <dsp:cNvSpPr/>
      </dsp:nvSpPr>
      <dsp:spPr>
        <a:xfrm>
          <a:off x="3538" y="2441695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HFMA sends notifications 6 months in advance</a:t>
          </a:r>
        </a:p>
      </dsp:txBody>
      <dsp:txXfrm>
        <a:off x="46807" y="2484964"/>
        <a:ext cx="1686190" cy="799826"/>
      </dsp:txXfrm>
    </dsp:sp>
    <dsp:sp modelId="{3A605084-8749-45CC-ADC7-BF260E88F405}">
      <dsp:nvSpPr>
        <dsp:cNvPr id="0" name=""/>
        <dsp:cNvSpPr/>
      </dsp:nvSpPr>
      <dsp:spPr>
        <a:xfrm>
          <a:off x="1010633" y="697356"/>
          <a:ext cx="1772728" cy="88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Once all activities are complete, HFMA website will move to the next cycle</a:t>
          </a:r>
        </a:p>
      </dsp:txBody>
      <dsp:txXfrm>
        <a:off x="1053902" y="740625"/>
        <a:ext cx="1686190" cy="79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67B34-2CDC-4BDC-A85A-738A3C185B0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B2878-FDC4-45DA-AC79-C7EF500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4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afternoon!</a:t>
            </a:r>
          </a:p>
          <a:p>
            <a:r>
              <a:rPr lang="en-US" dirty="0"/>
              <a:t>Today we are going to talk about HFMA Certifications!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4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Start with Why Become Certified.</a:t>
            </a:r>
          </a:p>
          <a:p>
            <a:pPr marL="342900" indent="-342900">
              <a:buAutoNum type="arabicPeriod"/>
            </a:pPr>
            <a:r>
              <a:rPr lang="en-US" dirty="0"/>
              <a:t>Job Search:</a:t>
            </a:r>
          </a:p>
          <a:p>
            <a:pPr marL="800100" lvl="1" indent="-342900">
              <a:buAutoNum type="alphaLcPeriod"/>
            </a:pPr>
            <a:r>
              <a:rPr lang="en-US" dirty="0"/>
              <a:t>Review Indeed.com</a:t>
            </a:r>
          </a:p>
          <a:p>
            <a:pPr marL="1257300" lvl="2" indent="-342900">
              <a:buAutoNum type="alphaLcPeriod"/>
            </a:pPr>
            <a:r>
              <a:rPr lang="en-US" dirty="0"/>
              <a:t>Survey with a small sampling</a:t>
            </a:r>
          </a:p>
          <a:p>
            <a:pPr marL="1714500" lvl="3" indent="-342900">
              <a:buAutoNum type="alphaLcPeriod"/>
            </a:pPr>
            <a:r>
              <a:rPr lang="en-US" dirty="0"/>
              <a:t>Helps my career progression</a:t>
            </a:r>
          </a:p>
          <a:p>
            <a:pPr marL="1714500" lvl="3" indent="-342900">
              <a:buAutoNum type="alphaLcPeriod"/>
            </a:pPr>
            <a:r>
              <a:rPr lang="en-US" dirty="0"/>
              <a:t>Required for my current job.</a:t>
            </a:r>
          </a:p>
          <a:p>
            <a:pPr marL="2171700" lvl="4" indent="-342900">
              <a:buAutoNum type="alphaLcPeriod"/>
            </a:pPr>
            <a:r>
              <a:rPr lang="en-US" dirty="0"/>
              <a:t>As the certification chair, I was excited!</a:t>
            </a:r>
          </a:p>
          <a:p>
            <a:pPr marL="0" lvl="0" indent="0">
              <a:buNone/>
            </a:pPr>
            <a:r>
              <a:rPr lang="en-US" dirty="0"/>
              <a:t>3.     Job Postings:</a:t>
            </a:r>
          </a:p>
          <a:p>
            <a:pPr marL="800100" lvl="1" indent="-342900">
              <a:buAutoNum type="alphaLcPeriod"/>
            </a:pPr>
            <a:r>
              <a:rPr lang="en-US" dirty="0"/>
              <a:t>Executive VP Client Success; </a:t>
            </a:r>
          </a:p>
          <a:p>
            <a:pPr marL="1257300" lvl="2" indent="-342900">
              <a:buAutoNum type="alphaLcPeriod"/>
            </a:pPr>
            <a:r>
              <a:rPr lang="en-US" dirty="0"/>
              <a:t>Under employment qualification ~ CRCR</a:t>
            </a:r>
          </a:p>
          <a:p>
            <a:pPr marL="800100" lvl="1" indent="-342900">
              <a:buAutoNum type="alphaLcPeriod"/>
            </a:pPr>
            <a:r>
              <a:rPr lang="en-US" dirty="0"/>
              <a:t>Revenue Cycle Reimbursement Specialist, </a:t>
            </a:r>
          </a:p>
          <a:p>
            <a:pPr marL="1257300" lvl="2" indent="-342900">
              <a:buAutoNum type="alphaLcPeriod"/>
            </a:pPr>
            <a:r>
              <a:rPr lang="en-US" dirty="0"/>
              <a:t>Section called “about you” ~ Certified Revenue Cycle Representative</a:t>
            </a:r>
          </a:p>
          <a:p>
            <a:pPr marL="800100" lvl="1" indent="-342900">
              <a:buAutoNum type="alphaLcPeriod"/>
            </a:pPr>
            <a:r>
              <a:rPr lang="en-US" dirty="0"/>
              <a:t>Revenue Integrity Analyst</a:t>
            </a:r>
          </a:p>
          <a:p>
            <a:pPr marL="1257300" lvl="2" indent="-342900">
              <a:buAutoNum type="alphaLcPeriod"/>
            </a:pPr>
            <a:r>
              <a:rPr lang="en-US" dirty="0"/>
              <a:t>Under Required Licenses/Certifications ~ CRCR-Preferred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dirty="0"/>
              <a:t>Employers across the nation have recognized the CRCR as a value-added certification.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dirty="0"/>
              <a:t>They require it at jobs and starting to require it to hired for a job.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dirty="0"/>
              <a:t>Employees see the value of the CRCR and believe it can help with the progression of their career.</a:t>
            </a:r>
          </a:p>
          <a:p>
            <a:pPr marL="800100" lvl="1" indent="-342900">
              <a:buAutoNum type="alphaL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lang="en-US" dirty="0"/>
              <a:t>Review Indeed.com</a:t>
            </a:r>
          </a:p>
          <a:p>
            <a:pPr marL="1257300" lvl="2" indent="-342900">
              <a:buAutoNum type="alphaLcPeriod"/>
            </a:pPr>
            <a:r>
              <a:rPr lang="en-US" dirty="0"/>
              <a:t>Survey with a small sampling</a:t>
            </a:r>
          </a:p>
          <a:p>
            <a:pPr marL="1714500" lvl="3" indent="-342900">
              <a:buAutoNum type="alphaLcPeriod"/>
            </a:pPr>
            <a:r>
              <a:rPr lang="en-US" dirty="0"/>
              <a:t>Helps my career progression-91%</a:t>
            </a:r>
          </a:p>
          <a:p>
            <a:pPr marL="1714500" lvl="3" indent="-342900">
              <a:buAutoNum type="alphaLcPeriod"/>
            </a:pPr>
            <a:r>
              <a:rPr lang="en-US" dirty="0"/>
              <a:t>Get an edge over other candidates</a:t>
            </a:r>
          </a:p>
          <a:p>
            <a:pPr marL="342900" indent="-342900">
              <a:buAutoNum type="arabicPeriod"/>
            </a:pPr>
            <a:r>
              <a:rPr lang="en-US" dirty="0"/>
              <a:t>Some of you in the room are at the top of your career, but others are not.</a:t>
            </a:r>
          </a:p>
          <a:p>
            <a:pPr marL="800100" lvl="1" indent="-342900">
              <a:buAutoNum type="arabicPeriod"/>
            </a:pPr>
            <a:r>
              <a:rPr lang="en-US" dirty="0"/>
              <a:t>If you are just getting started or somewhere in the middle, </a:t>
            </a:r>
          </a:p>
          <a:p>
            <a:pPr marL="1257300" lvl="2" indent="-342900">
              <a:buAutoNum type="arabicPeriod"/>
            </a:pPr>
            <a:r>
              <a:rPr lang="en-US" dirty="0"/>
              <a:t>How do you advance your career?</a:t>
            </a:r>
          </a:p>
          <a:p>
            <a:pPr marL="800100" lvl="1" indent="-342900">
              <a:buAutoNum type="arabicPeriod"/>
            </a:pPr>
            <a:r>
              <a:rPr lang="en-US" dirty="0"/>
              <a:t>If you are at the top, most of you are driven.  </a:t>
            </a:r>
          </a:p>
          <a:p>
            <a:pPr marL="1257300" lvl="2" indent="-342900">
              <a:buAutoNum type="arabicPeriod"/>
            </a:pPr>
            <a:r>
              <a:rPr lang="en-US" dirty="0"/>
              <a:t>How do you keep your knowledge fresh? </a:t>
            </a:r>
          </a:p>
          <a:p>
            <a:pPr marL="1257300" lvl="2" indent="-342900">
              <a:buAutoNum type="arabicPeriod"/>
            </a:pPr>
            <a:r>
              <a:rPr lang="en-US" dirty="0"/>
              <a:t>How do you keep reaching for the top?</a:t>
            </a:r>
          </a:p>
          <a:p>
            <a:pPr marL="342900" indent="-342900">
              <a:buAutoNum type="arabicPeriod"/>
            </a:pPr>
            <a:r>
              <a:rPr lang="en-US" dirty="0"/>
              <a:t>The different HFMA certifications are tools available to you as HFMA members to use in your career growth plan or to stay fresh and at the top.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9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lists all certification opportunities.</a:t>
            </a:r>
          </a:p>
          <a:p>
            <a:r>
              <a:rPr lang="en-US" dirty="0"/>
              <a:t>Quickly go through each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apply to each exam.</a:t>
            </a:r>
          </a:p>
          <a:p>
            <a:r>
              <a:rPr lang="en-US" dirty="0"/>
              <a:t>We have talked about this before.  **What are the factors that would prevent you from taking one of the certifications?**</a:t>
            </a:r>
          </a:p>
          <a:p>
            <a:r>
              <a:rPr lang="en-US" dirty="0"/>
              <a:t>	1. Time-yes very valid, but I showed you the average time it takes to take the exam. </a:t>
            </a:r>
          </a:p>
          <a:p>
            <a:r>
              <a:rPr lang="en-US" dirty="0"/>
              <a:t>		CHFP-for me.  I studied for it while waiting for my daughter to take her lifeguard certification course.</a:t>
            </a:r>
          </a:p>
          <a:p>
            <a:r>
              <a:rPr lang="en-US" dirty="0"/>
              <a:t>		CRCR-one weekend at home split into a couple of days.</a:t>
            </a:r>
          </a:p>
          <a:p>
            <a:r>
              <a:rPr lang="en-US" dirty="0"/>
              <a:t>		CSAF-broken out over a week in the evenings.</a:t>
            </a:r>
          </a:p>
          <a:p>
            <a:r>
              <a:rPr lang="en-US" dirty="0"/>
              <a:t>		   Rather than shopping, watching TV, reading a book, I studied for a short period.</a:t>
            </a:r>
          </a:p>
          <a:p>
            <a:r>
              <a:rPr lang="en-US" dirty="0"/>
              <a:t>	2. FEAR- We all want to pass, but if we don’t, what happens?  You wait 30 days and try again.  No one will know.  </a:t>
            </a:r>
          </a:p>
          <a:p>
            <a:r>
              <a:rPr lang="en-US" dirty="0"/>
              <a:t>		I know of a few because they laughed at themselves or they wanted to understand how to move forward.  If you don’t tell anyone, no one will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Get your mental checklist ready.  All you need is:</a:t>
            </a:r>
          </a:p>
          <a:p>
            <a:pPr marL="342900" indent="-342900">
              <a:buAutoNum type="arabicPeriod"/>
            </a:pPr>
            <a:r>
              <a:rPr lang="en-US" dirty="0"/>
              <a:t>Ask attendees to stand if they are a Fellow to stand. Congratulations and thank you for your volunteer service to HFMA.</a:t>
            </a:r>
          </a:p>
          <a:p>
            <a:pPr marL="800100" lvl="1" indent="-342900">
              <a:buAutoNum type="arabicPeriod"/>
            </a:pPr>
            <a:r>
              <a:rPr lang="en-US" dirty="0"/>
              <a:t>List how many we have in the chapter that are fellows.</a:t>
            </a:r>
          </a:p>
          <a:p>
            <a:pPr marL="342900" indent="-342900">
              <a:buAutoNum type="arabicPeriod"/>
            </a:pPr>
            <a:r>
              <a:rPr lang="en-US" dirty="0"/>
              <a:t>Ask those who are CHFP but not Fellows to stand.</a:t>
            </a:r>
          </a:p>
          <a:p>
            <a:pPr marL="342900" indent="-342900">
              <a:buAutoNum type="arabicPeriod"/>
            </a:pPr>
            <a:r>
              <a:rPr lang="en-US" dirty="0"/>
              <a:t>There is one more step above the CHFP for career progression.  Becoming a fellow.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part I want you to focus on in this slide is the service in an education, certification, or leadership committee role with the local HFMA chapter.  </a:t>
            </a:r>
          </a:p>
          <a:p>
            <a:r>
              <a:rPr lang="en-US" dirty="0"/>
              <a:t>This is a great opportunity to volunteer for the IA Chapter.</a:t>
            </a:r>
          </a:p>
          <a:p>
            <a:r>
              <a:rPr lang="en-US" dirty="0"/>
              <a:t>If you are interested in volunteering, seek out Deanna Gray and she can help you find the right opportunity for you.</a:t>
            </a:r>
          </a:p>
          <a:p>
            <a:r>
              <a:rPr lang="en-US" dirty="0"/>
              <a:t>Also, for those who have committed endless hours to volunteering for the chapter, most likely the only thing standing between you and being a Fellow…is passing the exam.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each section.  </a:t>
            </a:r>
          </a:p>
          <a:p>
            <a:r>
              <a:rPr lang="en-US" dirty="0"/>
              <a:t>At the end:</a:t>
            </a:r>
          </a:p>
          <a:p>
            <a:r>
              <a:rPr lang="en-US" dirty="0"/>
              <a:t>Now we talked about why</a:t>
            </a:r>
          </a:p>
          <a:p>
            <a:r>
              <a:rPr lang="en-US" dirty="0"/>
              <a:t>We talked about what’s available.</a:t>
            </a:r>
          </a:p>
          <a:p>
            <a:r>
              <a:rPr lang="en-US" dirty="0"/>
              <a:t>We talked about what is stopping you</a:t>
            </a:r>
          </a:p>
          <a:p>
            <a:r>
              <a:rPr lang="en-US" dirty="0"/>
              <a:t>Now let’s take a look at those who have did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here and I read your name, please stand up!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2878-FDC4-45DA-AC79-C7EF500B1E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8357-48E0-48BB-B7DB-F1EFE09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AFFE9-8FBF-454C-AE5A-0CD862911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6110F-A39F-42C1-A52E-9E30306D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3C3A-3D02-4CA5-8F62-1814732E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DDF00-40EC-4B3D-8F4F-EB1EEFBB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0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7ACB-521C-44A4-8778-8B933063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A41B0-E78D-4E03-84DE-1AB6D8202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5C521-80FE-490E-B300-2B814B7B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A29F-AC29-491F-9044-2CD4654E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ECDBA-2C48-4EAA-8B3C-9DD9B946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CE70F-2FAB-4A5E-A225-C75C3AF0F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9F848-9F8A-41B8-8406-4D2EAC7D6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7BBAC-F685-40E6-B6CE-DB34A6C7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1216C-C3CD-49D6-B619-ACEAE7A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EB721-69AB-4D58-8969-87A23984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99FF-409E-4CAB-822E-9EF11D52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2315-D59F-4898-8E9B-5AE08DCE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75B97-CE65-41C2-9B6D-32A15812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D2454-0C4F-4031-AE6C-F82B984B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D20B9-1D81-4414-9F2F-370D6B0E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6BFB-0B8A-4818-9D11-06A73B28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678C7-1C31-497A-80B2-B6703755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CE40-E69B-4B77-9800-8D9A50AA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97B6F-C763-4C58-983B-299B67D6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69EF9-AE7B-4A63-A155-B5AA676C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9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2AEF-F4E3-44AE-B72E-D4C36E27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4DF6-7C2C-404B-B2A6-8459B8DAA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0C271-A6ED-4483-A0CD-4359CA77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FB57D-91B8-45B9-92B3-891FEE87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1EFD-AE97-4911-AB2F-F60B0453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83B8A-1F1F-4B1D-BCE1-A3A6D78E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5B61-B0F5-42F0-883E-DEBB05F1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2AA30-10A0-4F84-B50C-88FB1AB7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C1EB-7ECD-4CBE-94C0-2FF999E56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B65C0-3FDB-4BF0-9F88-215F81EC4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22433-AFC0-4B15-9DB7-BB69A5A6C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926F52-6A37-4AF5-9B62-9CBE6E8B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C77BD-1799-4A81-B1F6-A6CB6DBA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B3F26-C011-4B09-828B-4FD9A4C3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C36E-B446-4F10-A552-9EA1705C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4FEFA-FD7E-412E-B7ED-45F2E13A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20054-81CF-40CF-8A99-18F6F638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67240-2C90-49F5-A93E-442AB988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6CD5C-7FB8-46F8-B223-17EDBB6F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97AA1-CEEF-4E13-AA5F-B47637DD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95501-CD34-40B4-9ED7-E9456F1F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3BE3-E277-458A-8078-C765E689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A7B9-09BC-4BE5-81CA-01730B91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E0CE2-B06B-492B-857E-889C22256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2D4BD-E01B-4B01-948B-044ED0ED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9B0C-2B4B-415D-9585-4F56D4B4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7F5DE-9E12-47DF-8D4D-DBF651B4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3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B3C0-6DF7-4D36-BD65-FD935990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A789F-47E3-465B-A2D0-5C8F37404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EF2C4-F4B9-44D6-94AA-3E579B764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98924-5EDD-4419-8199-A4556983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75143-7502-460C-A2FA-C81D8E06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2527B-3DD5-465B-BD4A-D277217A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EE3E3-E407-4E36-90E7-6CC4B55E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DC2C-2ED5-4716-9E6B-35803F785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DD7-B667-424C-87F9-C5DC90543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1F2E-498F-4284-B27D-3C4A04A16A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9B635-8E8B-4CB2-AE32-4643ADBA7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10B7A-744E-4357-8990-E13C6E11E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2885-57BE-422F-AB8E-00B92E6FF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hyperlink" Target="https://protect-us.mimecast.com/s/8EutCZ6oNjsnlMNXsz4CH7?domain=inde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us.mimecast.com/s/TdKyCDk2l4HrqOklUW790s?domain=indeed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181D-D90B-40DF-BE58-A65167D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HFMA CERTIFICATIONS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6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erial view of gold trophy">
            <a:extLst>
              <a:ext uri="{FF2B5EF4-FFF2-40B4-BE49-F238E27FC236}">
                <a16:creationId xmlns:a16="http://schemas.microsoft.com/office/drawing/2014/main" id="{593434F3-94C5-462F-9D23-EBB130E6B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1917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CD78B-0495-406E-A998-3CF52A2E48E8}"/>
              </a:ext>
            </a:extLst>
          </p:cNvPr>
          <p:cNvSpPr txBox="1"/>
          <p:nvPr/>
        </p:nvSpPr>
        <p:spPr>
          <a:xfrm>
            <a:off x="1059873" y="1361209"/>
            <a:ext cx="5036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18150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181D-D90B-40DF-BE58-A65167D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Questions?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89DF3-FCFA-469C-9475-9FCBD1A34343}"/>
              </a:ext>
            </a:extLst>
          </p:cNvPr>
          <p:cNvSpPr txBox="1"/>
          <p:nvPr/>
        </p:nvSpPr>
        <p:spPr>
          <a:xfrm>
            <a:off x="660042" y="806824"/>
            <a:ext cx="2919738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Amber Tronchetti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Xander Younce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Andy Bernhard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Bradley Jessen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Shelly Giddings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Katie Hanten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Jamie Hossle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Julianne Kipple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Barbara Kingery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Gail Loschen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Vicky Marker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5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C0AA2-DBC0-4533-AB88-9229599272A8}"/>
              </a:ext>
            </a:extLst>
          </p:cNvPr>
          <p:cNvSpPr txBox="1"/>
          <p:nvPr/>
        </p:nvSpPr>
        <p:spPr>
          <a:xfrm>
            <a:off x="5542649" y="1945149"/>
            <a:ext cx="6192148" cy="454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latin typeface="+mn-lt"/>
                <a:ea typeface="+mn-ea"/>
                <a:cs typeface="+mn-cs"/>
              </a:rPr>
              <a:t>Certification Committee: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melaScott	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Hilary Christiansen~ hilary.christiansen@EssentiaHealth.org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Bryant Blay ~ brybla@mcmh.org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John </a:t>
            </a:r>
            <a:r>
              <a:rPr lang="en-US" sz="2000" dirty="0" err="1"/>
              <a:t>Schwarm</a:t>
            </a:r>
            <a:r>
              <a:rPr lang="en-US" sz="2000" dirty="0"/>
              <a:t> ~ John.Schwarm@cbecompanies.com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Amy Benton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Charlie Hammel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Julie Anstey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9A4DC-8BF5-4D57-97CC-79B58E10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57" y="523875"/>
            <a:ext cx="3657600" cy="5810250"/>
          </a:xfrm>
          <a:prstGeom prst="rect">
            <a:avLst/>
          </a:prstGeom>
          <a:ln w="19050" cap="rnd">
            <a:solidFill>
              <a:schemeClr val="accent1">
                <a:alpha val="94000"/>
              </a:schemeClr>
            </a:solidFill>
          </a:ln>
          <a:effectLst>
            <a:innerShdw blurRad="114300">
              <a:prstClr val="black"/>
            </a:innerShdw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A002D-7C04-4A43-8184-A17D9CB09ED0}"/>
              </a:ext>
            </a:extLst>
          </p:cNvPr>
          <p:cNvSpPr txBox="1"/>
          <p:nvPr/>
        </p:nvSpPr>
        <p:spPr>
          <a:xfrm>
            <a:off x="202131" y="6080209"/>
            <a:ext cx="7305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Source: </a:t>
            </a:r>
            <a:r>
              <a:rPr lang="en-US" sz="105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https://www.indeed.com/certifications/view/certified-revenue-cycle-representative-crcr-G45HGKZR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wo business people communicating">
            <a:extLst>
              <a:ext uri="{FF2B5EF4-FFF2-40B4-BE49-F238E27FC236}">
                <a16:creationId xmlns:a16="http://schemas.microsoft.com/office/drawing/2014/main" id="{B3DC075F-5A82-4BF7-8859-BE813678C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39" y="1209676"/>
            <a:ext cx="6151620" cy="41000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C829CD-0F48-4BB1-BBA3-8947A7485D79}"/>
              </a:ext>
            </a:extLst>
          </p:cNvPr>
          <p:cNvSpPr txBox="1"/>
          <p:nvPr/>
        </p:nvSpPr>
        <p:spPr>
          <a:xfrm>
            <a:off x="311727" y="405245"/>
            <a:ext cx="645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Why Become Certified?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C4E20-1861-482B-8B05-7CCC3A07A225}"/>
              </a:ext>
            </a:extLst>
          </p:cNvPr>
          <p:cNvSpPr txBox="1"/>
          <p:nvPr/>
        </p:nvSpPr>
        <p:spPr>
          <a:xfrm>
            <a:off x="8186057" y="66691"/>
            <a:ext cx="3501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</a:rPr>
              <a:t>Certified Revenue Cycle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46443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FA002D-7C04-4A43-8184-A17D9CB09ED0}"/>
              </a:ext>
            </a:extLst>
          </p:cNvPr>
          <p:cNvSpPr txBox="1"/>
          <p:nvPr/>
        </p:nvSpPr>
        <p:spPr>
          <a:xfrm>
            <a:off x="202131" y="6080209"/>
            <a:ext cx="7305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Source: </a:t>
            </a:r>
            <a:r>
              <a:rPr lang="en-US" sz="105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https://www.indeed.com/certifications/view/certified-healthcare-financial-professional-chfp-7HZ7O7YZ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829CD-0F48-4BB1-BBA3-8947A7485D79}"/>
              </a:ext>
            </a:extLst>
          </p:cNvPr>
          <p:cNvSpPr txBox="1"/>
          <p:nvPr/>
        </p:nvSpPr>
        <p:spPr>
          <a:xfrm>
            <a:off x="311727" y="405245"/>
            <a:ext cx="645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Why Become Certified?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ECF7D-EC03-44A3-B58E-37B7547A1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696" y="631909"/>
            <a:ext cx="3314700" cy="54483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Business people shaking hands">
            <a:extLst>
              <a:ext uri="{FF2B5EF4-FFF2-40B4-BE49-F238E27FC236}">
                <a16:creationId xmlns:a16="http://schemas.microsoft.com/office/drawing/2014/main" id="{393C6936-FAE6-45F8-94E4-57B73A75D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8" y="1275051"/>
            <a:ext cx="5946731" cy="3969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F7E18-A1A8-4224-861B-B699165AF53B}"/>
              </a:ext>
            </a:extLst>
          </p:cNvPr>
          <p:cNvSpPr txBox="1"/>
          <p:nvPr/>
        </p:nvSpPr>
        <p:spPr>
          <a:xfrm>
            <a:off x="7551096" y="235968"/>
            <a:ext cx="3843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Certified Healthcare Financial Professional</a:t>
            </a:r>
          </a:p>
        </p:txBody>
      </p:sp>
    </p:spTree>
    <p:extLst>
      <p:ext uri="{BB962C8B-B14F-4D97-AF65-F5344CB8AC3E}">
        <p14:creationId xmlns:p14="http://schemas.microsoft.com/office/powerpoint/2010/main" val="85642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181D-D90B-40DF-BE58-A65167D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HFMA CERTIFICATIONS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964DDC-D991-4D59-BBD2-84A8C6A59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40136"/>
              </p:ext>
            </p:extLst>
          </p:nvPr>
        </p:nvGraphicFramePr>
        <p:xfrm>
          <a:off x="183570" y="1723281"/>
          <a:ext cx="11824855" cy="42706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9265">
                  <a:extLst>
                    <a:ext uri="{9D8B030D-6E8A-4147-A177-3AD203B41FA5}">
                      <a16:colId xmlns:a16="http://schemas.microsoft.com/office/drawing/2014/main" val="3498586591"/>
                    </a:ext>
                  </a:extLst>
                </a:gridCol>
                <a:gridCol w="1689265">
                  <a:extLst>
                    <a:ext uri="{9D8B030D-6E8A-4147-A177-3AD203B41FA5}">
                      <a16:colId xmlns:a16="http://schemas.microsoft.com/office/drawing/2014/main" val="3502289666"/>
                    </a:ext>
                  </a:extLst>
                </a:gridCol>
                <a:gridCol w="1689265">
                  <a:extLst>
                    <a:ext uri="{9D8B030D-6E8A-4147-A177-3AD203B41FA5}">
                      <a16:colId xmlns:a16="http://schemas.microsoft.com/office/drawing/2014/main" val="2386284924"/>
                    </a:ext>
                  </a:extLst>
                </a:gridCol>
                <a:gridCol w="1689265">
                  <a:extLst>
                    <a:ext uri="{9D8B030D-6E8A-4147-A177-3AD203B41FA5}">
                      <a16:colId xmlns:a16="http://schemas.microsoft.com/office/drawing/2014/main" val="2760164715"/>
                    </a:ext>
                  </a:extLst>
                </a:gridCol>
                <a:gridCol w="1586840">
                  <a:extLst>
                    <a:ext uri="{9D8B030D-6E8A-4147-A177-3AD203B41FA5}">
                      <a16:colId xmlns:a16="http://schemas.microsoft.com/office/drawing/2014/main" val="386756625"/>
                    </a:ext>
                  </a:extLst>
                </a:gridCol>
                <a:gridCol w="1791690">
                  <a:extLst>
                    <a:ext uri="{9D8B030D-6E8A-4147-A177-3AD203B41FA5}">
                      <a16:colId xmlns:a16="http://schemas.microsoft.com/office/drawing/2014/main" val="908159198"/>
                    </a:ext>
                  </a:extLst>
                </a:gridCol>
                <a:gridCol w="1689265">
                  <a:extLst>
                    <a:ext uri="{9D8B030D-6E8A-4147-A177-3AD203B41FA5}">
                      <a16:colId xmlns:a16="http://schemas.microsoft.com/office/drawing/2014/main" val="1909684530"/>
                    </a:ext>
                  </a:extLst>
                </a:gridCol>
              </a:tblGrid>
              <a:tr h="6944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Certification Course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</a:rPr>
                        <a:t>Certified Healthcare Financial Professional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</a:rPr>
                        <a:t>Certified Revenue Cycle Representative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</a:rPr>
                        <a:t>Certified Specialist Accounting And Finance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</a:rPr>
                        <a:t>Certified Specialist Business Intelligence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</a:rPr>
                        <a:t>Certified Specialist Payment &amp; Reimbursement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</a:rPr>
                        <a:t>Certified Specialist Physician Practice Management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64" marR="60764" marT="30382" marB="30382"/>
                </a:tc>
                <a:extLst>
                  <a:ext uri="{0D108BD9-81ED-4DB2-BD59-A6C34878D82A}">
                    <a16:rowId xmlns:a16="http://schemas.microsoft.com/office/drawing/2014/main" val="124721457"/>
                  </a:ext>
                </a:extLst>
              </a:tr>
              <a:tr h="694459">
                <a:tc>
                  <a:txBody>
                    <a:bodyPr/>
                    <a:lstStyle/>
                    <a:p>
                      <a:r>
                        <a:rPr lang="en-US" sz="1100" dirty="0"/>
                        <a:t>Prerequisite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1+ </a:t>
                      </a:r>
                      <a:r>
                        <a:rPr lang="en-US" sz="1100" dirty="0" err="1"/>
                        <a:t>Yr</a:t>
                      </a:r>
                      <a:r>
                        <a:rPr lang="en-US" sz="1100" dirty="0"/>
                        <a:t> Exp in Revenue Cycle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None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1-2 </a:t>
                      </a:r>
                      <a:r>
                        <a:rPr lang="en-US" sz="1100" dirty="0" err="1"/>
                        <a:t>Yrs</a:t>
                      </a:r>
                      <a:r>
                        <a:rPr lang="en-US" sz="1100" dirty="0"/>
                        <a:t> Exp in Payment, Reimbursement or Managed Care Setting.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1-2 </a:t>
                      </a:r>
                      <a:r>
                        <a:rPr lang="en-US" sz="1100" dirty="0" err="1"/>
                        <a:t>Yrs</a:t>
                      </a:r>
                      <a:r>
                        <a:rPr lang="en-US" sz="1100" dirty="0"/>
                        <a:t> Exp in Physician Practice Setting</a:t>
                      </a:r>
                    </a:p>
                  </a:txBody>
                  <a:tcPr marL="60764" marR="60764" marT="30382" marB="30382"/>
                </a:tc>
                <a:extLst>
                  <a:ext uri="{0D108BD9-81ED-4DB2-BD59-A6C34878D82A}">
                    <a16:rowId xmlns:a16="http://schemas.microsoft.com/office/drawing/2014/main" val="3229392590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r>
                        <a:rPr lang="en-US" sz="1100"/>
                        <a:t>Modules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 &amp; II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0764" marR="60764" marT="30382" marB="30382"/>
                </a:tc>
                <a:extLst>
                  <a:ext uri="{0D108BD9-81ED-4DB2-BD59-A6C34878D82A}">
                    <a16:rowId xmlns:a16="http://schemas.microsoft.com/office/drawing/2014/main" val="4123220472"/>
                  </a:ext>
                </a:extLst>
              </a:tr>
              <a:tr h="694459">
                <a:tc>
                  <a:txBody>
                    <a:bodyPr/>
                    <a:lstStyle/>
                    <a:p>
                      <a:r>
                        <a:rPr lang="en-US" sz="1100"/>
                        <a:t>Program Includes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3F3F3F"/>
                          </a:solidFill>
                        </a:rPr>
                        <a:t>Key concepts guide, course modules, and certification assessments for Module I and Module II </a:t>
                      </a:r>
                      <a:endParaRPr lang="en-US" sz="1100" dirty="0"/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Key concepts guide, </a:t>
                      </a:r>
                    </a:p>
                    <a:p>
                      <a:r>
                        <a:rPr lang="en-US" sz="1100"/>
                        <a:t>course modules, and </a:t>
                      </a:r>
                    </a:p>
                    <a:p>
                      <a:r>
                        <a:rPr lang="en-US" sz="1100"/>
                        <a:t>a certification assessment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Course modules and </a:t>
                      </a:r>
                    </a:p>
                    <a:p>
                      <a:r>
                        <a:rPr lang="en-US" sz="1100" dirty="0"/>
                        <a:t>a certification assessment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Course modules and </a:t>
                      </a:r>
                    </a:p>
                    <a:p>
                      <a:r>
                        <a:rPr lang="en-US" sz="1100" dirty="0"/>
                        <a:t>a certification assessment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Course modules and </a:t>
                      </a:r>
                    </a:p>
                    <a:p>
                      <a:r>
                        <a:rPr lang="en-US" sz="1100" dirty="0"/>
                        <a:t>a certification assessment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Course modules and </a:t>
                      </a:r>
                    </a:p>
                    <a:p>
                      <a:r>
                        <a:rPr lang="en-US" sz="1100" dirty="0"/>
                        <a:t>a certification assessment</a:t>
                      </a:r>
                    </a:p>
                    <a:p>
                      <a:endParaRPr lang="en-US" sz="1100" dirty="0"/>
                    </a:p>
                  </a:txBody>
                  <a:tcPr marL="60764" marR="60764" marT="30382" marB="30382"/>
                </a:tc>
                <a:extLst>
                  <a:ext uri="{0D108BD9-81ED-4DB2-BD59-A6C34878D82A}">
                    <a16:rowId xmlns:a16="http://schemas.microsoft.com/office/drawing/2014/main" val="1433510093"/>
                  </a:ext>
                </a:extLst>
              </a:tr>
              <a:tr h="694459">
                <a:tc>
                  <a:txBody>
                    <a:bodyPr/>
                    <a:lstStyle/>
                    <a:p>
                      <a:r>
                        <a:rPr lang="en-US" sz="1100"/>
                        <a:t>Assessment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Module I: </a:t>
                      </a:r>
                    </a:p>
                    <a:p>
                      <a:r>
                        <a:rPr lang="en-US" sz="800"/>
                        <a:t>75 multiple-choice questions, and </a:t>
                      </a:r>
                    </a:p>
                    <a:p>
                      <a:r>
                        <a:rPr lang="en-US" sz="800"/>
                        <a:t>you have 90 minutes to complete it in one sitting. </a:t>
                      </a:r>
                    </a:p>
                    <a:p>
                      <a:r>
                        <a:rPr lang="en-US" sz="1100"/>
                        <a:t>Module II:</a:t>
                      </a:r>
                    </a:p>
                    <a:p>
                      <a:r>
                        <a:rPr lang="en-US" sz="800"/>
                        <a:t>8 case studies</a:t>
                      </a:r>
                    </a:p>
                    <a:p>
                      <a:r>
                        <a:rPr lang="en-US" sz="800"/>
                        <a:t>you have 3 hours to complete it in one sitting. 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75 multiple-choice  questions and </a:t>
                      </a:r>
                    </a:p>
                    <a:p>
                      <a:r>
                        <a:rPr lang="en-US" sz="1100" dirty="0"/>
                        <a:t>90 minutes to complete it in one sitting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75 multiple-choice questions and  90 minutes to complete it in one sitting</a:t>
                      </a:r>
                    </a:p>
                    <a:p>
                      <a:endParaRPr lang="en-US" sz="1100" dirty="0"/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75 multiple-choice questions and  90 minutes to complete it in one sitting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75 multiple-choice questions and  90 minutes to complete it in one sitting</a:t>
                      </a:r>
                    </a:p>
                    <a:p>
                      <a:endParaRPr lang="en-US" sz="1100" dirty="0"/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75 multiple-choice questions and  90 minutes to complete it in one sitting</a:t>
                      </a:r>
                    </a:p>
                    <a:p>
                      <a:endParaRPr lang="en-US" sz="1100" dirty="0"/>
                    </a:p>
                  </a:txBody>
                  <a:tcPr marL="60764" marR="60764" marT="30382" marB="30382"/>
                </a:tc>
                <a:extLst>
                  <a:ext uri="{0D108BD9-81ED-4DB2-BD59-A6C34878D82A}">
                    <a16:rowId xmlns:a16="http://schemas.microsoft.com/office/drawing/2014/main" val="20340171"/>
                  </a:ext>
                </a:extLst>
              </a:tr>
              <a:tr h="694459">
                <a:tc>
                  <a:txBody>
                    <a:bodyPr/>
                    <a:lstStyle/>
                    <a:p>
                      <a:r>
                        <a:rPr lang="en-US" sz="1100"/>
                        <a:t>Total Time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Module I- 14-20 Hours</a:t>
                      </a:r>
                    </a:p>
                    <a:p>
                      <a:r>
                        <a:rPr lang="en-US" sz="1100"/>
                        <a:t>Module II- 3 hours </a:t>
                      </a:r>
                      <a:r>
                        <a:rPr lang="en-US" sz="800"/>
                        <a:t>(exam)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10-14 Hours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12-14 Hours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10 Hours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10-13 Hours</a:t>
                      </a:r>
                    </a:p>
                  </a:txBody>
                  <a:tcPr marL="60764" marR="60764" marT="30382" marB="30382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0764" marR="60764" marT="30382" marB="30382"/>
                </a:tc>
                <a:extLst>
                  <a:ext uri="{0D108BD9-81ED-4DB2-BD59-A6C34878D82A}">
                    <a16:rowId xmlns:a16="http://schemas.microsoft.com/office/drawing/2014/main" val="3600551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72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181D-D90B-40DF-BE58-A65167D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HFMA CERTIFICATIONS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4BE9B-7EC9-4772-A1D0-252706E22E08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Each Exam: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Available online, 24/7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Included in HFMA membership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passing score is 70%.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you do not pass on the first attempt, there is a mandatory 30-day waiting period. 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138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181D-D90B-40DF-BE58-A65167D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FELLOW OF HFMA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4BE9B-7EC9-4772-A1D0-252706E22E08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4E338-086C-4C1B-B54D-E1B5B9852994}"/>
              </a:ext>
            </a:extLst>
          </p:cNvPr>
          <p:cNvSpPr txBox="1"/>
          <p:nvPr/>
        </p:nvSpPr>
        <p:spPr>
          <a:xfrm>
            <a:off x="142621" y="1622745"/>
            <a:ext cx="11643144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444444"/>
                </a:solidFill>
                <a:effectLst/>
                <a:latin typeface="Lato-Black"/>
              </a:rPr>
              <a:t>Requirements for FHFMA</a:t>
            </a:r>
            <a:r>
              <a:rPr lang="en-US" sz="1600" b="1" i="0" baseline="30000" dirty="0">
                <a:solidFill>
                  <a:srgbClr val="444444"/>
                </a:solidFill>
                <a:effectLst/>
                <a:latin typeface="Lato-Black"/>
              </a:rPr>
              <a:t>® 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Lato-Black"/>
              </a:rPr>
              <a:t>certification include:</a:t>
            </a:r>
          </a:p>
          <a:p>
            <a:pPr algn="l"/>
            <a:endParaRPr lang="en-US" sz="1400" b="0" i="0" dirty="0">
              <a:solidFill>
                <a:srgbClr val="444444"/>
              </a:solidFill>
              <a:effectLst/>
              <a:latin typeface="Lato-Black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Hold the Certified Healthcare Financial Professional (CHFP) designation  </a:t>
            </a:r>
          </a:p>
          <a:p>
            <a:pPr algn="l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Minimum five (5) years professional membership in HFMA </a:t>
            </a:r>
            <a:r>
              <a:rPr lang="en-US" sz="1050" b="0" i="1" dirty="0">
                <a:solidFill>
                  <a:srgbClr val="444444"/>
                </a:solidFill>
                <a:effectLst/>
                <a:latin typeface="Lato-Italic"/>
              </a:rPr>
              <a:t>(student membership does not count toward this total)</a:t>
            </a:r>
          </a:p>
          <a:p>
            <a:pPr algn="l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Evidence of bachelor's or master’s degree</a:t>
            </a:r>
          </a:p>
          <a:p>
            <a:pPr algn="l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Letter of recommendation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latin typeface="Lato" panose="020F0502020204030203" pitchFamily="34" charset="0"/>
              </a:rPr>
              <a:t>A</a:t>
            </a: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n FHFMA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(active HFMA Fellow) </a:t>
            </a:r>
            <a:r>
              <a:rPr lang="en-US" sz="1100" dirty="0">
                <a:solidFill>
                  <a:srgbClr val="444444"/>
                </a:solidFill>
                <a:latin typeface="Lato" panose="020F0502020204030203" pitchFamily="34" charset="0"/>
              </a:rPr>
              <a:t>(f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amiliar with you/your work on a professional level),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latin typeface="Lato" panose="020F0502020204030203" pitchFamily="34" charset="0"/>
              </a:rPr>
              <a:t>C</a:t>
            </a: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hapter leader </a:t>
            </a:r>
            <a:r>
              <a:rPr lang="en-US" sz="1100" dirty="0">
                <a:solidFill>
                  <a:srgbClr val="444444"/>
                </a:solidFill>
                <a:latin typeface="Lato" panose="020F0502020204030203" pitchFamily="34" charset="0"/>
              </a:rPr>
              <a:t>(f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amiliar with you/your work on a professional level) </a:t>
            </a: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latin typeface="Lato" panose="020F0502020204030203" pitchFamily="34" charset="0"/>
              </a:rPr>
              <a:t>N</a:t>
            </a: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ational volunteer</a:t>
            </a:r>
            <a:r>
              <a:rPr lang="en-US" sz="1400" dirty="0">
                <a:solidFill>
                  <a:srgbClr val="444444"/>
                </a:solidFill>
                <a:latin typeface="Lato" panose="020F0502020204030203" pitchFamily="34" charset="0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Lato" panose="020F0502020204030203" pitchFamily="34" charset="0"/>
              </a:rPr>
              <a:t>(f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amiliar with you/your work on a professional level)</a:t>
            </a:r>
          </a:p>
          <a:p>
            <a:pPr algn="l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Volunteer activity — see next slide</a:t>
            </a:r>
          </a:p>
          <a:p>
            <a:pPr algn="l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marL="1257300" lvl="2" indent="-342900">
              <a:buAutoNum type="alphaLcPeriod"/>
            </a:pPr>
            <a:endParaRPr lang="en-US" sz="1400" dirty="0">
              <a:solidFill>
                <a:srgbClr val="444444"/>
              </a:solidFill>
              <a:latin typeface="Lato" panose="020F0502020204030203" pitchFamily="34" charset="0"/>
            </a:endParaRPr>
          </a:p>
          <a:p>
            <a:pPr lvl="2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sz="11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Note: Fellow candidates must meet all the requirements prior to applying.</a:t>
            </a:r>
          </a:p>
        </p:txBody>
      </p:sp>
    </p:spTree>
    <p:extLst>
      <p:ext uri="{BB962C8B-B14F-4D97-AF65-F5344CB8AC3E}">
        <p14:creationId xmlns:p14="http://schemas.microsoft.com/office/powerpoint/2010/main" val="124043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181D-D90B-40DF-BE58-A65167D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FELLOW OF HFMA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4BE9B-7EC9-4772-A1D0-252706E22E08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4E338-086C-4C1B-B54D-E1B5B9852994}"/>
              </a:ext>
            </a:extLst>
          </p:cNvPr>
          <p:cNvSpPr txBox="1"/>
          <p:nvPr/>
        </p:nvSpPr>
        <p:spPr>
          <a:xfrm>
            <a:off x="142621" y="1622745"/>
            <a:ext cx="11643144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Volunteer activity — demonstrate any one, or combination of the following contributions to HFMA or the industry within the three years prior to applying: </a:t>
            </a:r>
          </a:p>
          <a:p>
            <a:pPr algn="l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Service as an adjunct instructor at an accredited (post-secondary school) educational institution.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ato" panose="020F0502020204030203" pitchFamily="34" charset="0"/>
              </a:rPr>
              <a:t>Service in an education, certification, or leadership committee role within the local HFMA chapter</a:t>
            </a:r>
            <a:r>
              <a:rPr lang="en-US" sz="140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 or service on one of the HFMA association boards or committees.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Demonstrating a minimum of 10 Hours in the service or preparation of one of the following:  </a:t>
            </a:r>
          </a:p>
          <a:p>
            <a:pPr lvl="1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Preparation and publication of professional articles in a publication accepted as authoritative in the healthcare industry.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Speaking to community groups on health care issues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Providing internal staff education on healthcare finance topics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Presenting at an HFMA educational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Presenting at a related healthcare industry educational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Assistance to those desiring HFMA certification or fellowship designation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Mentorship of healthcare finance professionals</a:t>
            </a:r>
          </a:p>
          <a:p>
            <a:pPr marL="1257300" lvl="2" indent="-342900">
              <a:buAutoNum type="alphaLcPeriod"/>
            </a:pPr>
            <a:endParaRPr lang="en-US" sz="1400" dirty="0">
              <a:solidFill>
                <a:srgbClr val="444444"/>
              </a:solidFill>
              <a:latin typeface="Lato" panose="020F0502020204030203" pitchFamily="34" charset="0"/>
            </a:endParaRPr>
          </a:p>
          <a:p>
            <a:pPr lvl="2"/>
            <a:endParaRPr lang="en-US" sz="14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sz="11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Note: Fellow candidates must meet all the requirements prior to applying.</a:t>
            </a:r>
          </a:p>
        </p:txBody>
      </p:sp>
    </p:spTree>
    <p:extLst>
      <p:ext uri="{BB962C8B-B14F-4D97-AF65-F5344CB8AC3E}">
        <p14:creationId xmlns:p14="http://schemas.microsoft.com/office/powerpoint/2010/main" val="135331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181D-D90B-40DF-BE58-A65167D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Maintenance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3" name="TextBox 5">
            <a:extLst>
              <a:ext uri="{FF2B5EF4-FFF2-40B4-BE49-F238E27FC236}">
                <a16:creationId xmlns:a16="http://schemas.microsoft.com/office/drawing/2014/main" id="{36006FC9-CE28-9303-BEA8-AEEC68683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908370"/>
              </p:ext>
            </p:extLst>
          </p:nvPr>
        </p:nvGraphicFramePr>
        <p:xfrm>
          <a:off x="4346678" y="165370"/>
          <a:ext cx="7579433" cy="661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51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181D-D90B-40DF-BE58-A65167D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21/22-CERTIFIED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89DF3-FCFA-469C-9475-9FCBD1A34343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Angela Knox, CRCR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Brianna Klein, CRCR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Jessica Hoepker, CRCR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Katie Ehrman, CRCR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Laurie O’Connor, CRCR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Tonia LaShelle, CRCR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Jamie Hossle, CHFP* (20/21 CRCR)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Eric Brodahl, CSAF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/>
              <a:t>Paula Davey, CSBI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377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1488</Words>
  <Application>Microsoft Office PowerPoint</Application>
  <PresentationFormat>Widescreen</PresentationFormat>
  <Paragraphs>205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Lato-Black</vt:lpstr>
      <vt:lpstr>Lato-Italic</vt:lpstr>
      <vt:lpstr>Office Theme</vt:lpstr>
      <vt:lpstr>HFMA CERTIFICATIONS</vt:lpstr>
      <vt:lpstr>PowerPoint Presentation</vt:lpstr>
      <vt:lpstr>PowerPoint Presentation</vt:lpstr>
      <vt:lpstr>HFMA CERTIFICATIONS</vt:lpstr>
      <vt:lpstr>HFMA CERTIFICATIONS</vt:lpstr>
      <vt:lpstr>FELLOW OF HFMA</vt:lpstr>
      <vt:lpstr>FELLOW OF HFMA</vt:lpstr>
      <vt:lpstr>Maintenance</vt:lpstr>
      <vt:lpstr>21/22-CERTIFIED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Christiansen</dc:creator>
  <cp:lastModifiedBy>Iowa</cp:lastModifiedBy>
  <cp:revision>73</cp:revision>
  <dcterms:created xsi:type="dcterms:W3CDTF">2020-10-20T18:13:15Z</dcterms:created>
  <dcterms:modified xsi:type="dcterms:W3CDTF">2022-04-08T13:09:31Z</dcterms:modified>
</cp:coreProperties>
</file>